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4"/>
  </p:notesMasterIdLst>
  <p:sldIdLst>
    <p:sldId id="411" r:id="rId2"/>
    <p:sldId id="281" r:id="rId3"/>
    <p:sldId id="397" r:id="rId4"/>
    <p:sldId id="398" r:id="rId5"/>
    <p:sldId id="399" r:id="rId6"/>
    <p:sldId id="400" r:id="rId7"/>
    <p:sldId id="407" r:id="rId8"/>
    <p:sldId id="410" r:id="rId9"/>
    <p:sldId id="402" r:id="rId10"/>
    <p:sldId id="403" r:id="rId11"/>
    <p:sldId id="404" r:id="rId12"/>
    <p:sldId id="405" r:id="rId13"/>
    <p:sldId id="309" r:id="rId14"/>
    <p:sldId id="361" r:id="rId15"/>
    <p:sldId id="282" r:id="rId16"/>
    <p:sldId id="330" r:id="rId17"/>
    <p:sldId id="332" r:id="rId18"/>
    <p:sldId id="333" r:id="rId19"/>
    <p:sldId id="334" r:id="rId20"/>
    <p:sldId id="338" r:id="rId21"/>
    <p:sldId id="339" r:id="rId22"/>
    <p:sldId id="315" r:id="rId23"/>
    <p:sldId id="317" r:id="rId24"/>
    <p:sldId id="408" r:id="rId25"/>
    <p:sldId id="316" r:id="rId26"/>
    <p:sldId id="319" r:id="rId27"/>
    <p:sldId id="292" r:id="rId28"/>
    <p:sldId id="341" r:id="rId29"/>
    <p:sldId id="409" r:id="rId30"/>
    <p:sldId id="364" r:id="rId31"/>
    <p:sldId id="365" r:id="rId32"/>
    <p:sldId id="342" r:id="rId33"/>
    <p:sldId id="343" r:id="rId34"/>
    <p:sldId id="344" r:id="rId35"/>
    <p:sldId id="297" r:id="rId36"/>
    <p:sldId id="321" r:id="rId37"/>
    <p:sldId id="288" r:id="rId38"/>
    <p:sldId id="300" r:id="rId39"/>
    <p:sldId id="325" r:id="rId40"/>
    <p:sldId id="324" r:id="rId41"/>
    <p:sldId id="290" r:id="rId42"/>
    <p:sldId id="414" r:id="rId43"/>
    <p:sldId id="345" r:id="rId44"/>
    <p:sldId id="327" r:id="rId45"/>
    <p:sldId id="346" r:id="rId46"/>
    <p:sldId id="412" r:id="rId47"/>
    <p:sldId id="413" r:id="rId48"/>
    <p:sldId id="348" r:id="rId49"/>
    <p:sldId id="366" r:id="rId50"/>
    <p:sldId id="354" r:id="rId51"/>
    <p:sldId id="419" r:id="rId52"/>
    <p:sldId id="416" r:id="rId53"/>
    <p:sldId id="418" r:id="rId54"/>
    <p:sldId id="415" r:id="rId55"/>
    <p:sldId id="417" r:id="rId56"/>
    <p:sldId id="349" r:id="rId57"/>
    <p:sldId id="420" r:id="rId58"/>
    <p:sldId id="421" r:id="rId59"/>
    <p:sldId id="350" r:id="rId60"/>
    <p:sldId id="351" r:id="rId61"/>
    <p:sldId id="352" r:id="rId62"/>
    <p:sldId id="353" r:id="rId63"/>
    <p:sldId id="355" r:id="rId64"/>
    <p:sldId id="359"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Lst>
  <p:sldSz cx="9001125"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D1A96"/>
    <a:srgbClr val="99FF33"/>
    <a:srgbClr val="00FFCC"/>
    <a:srgbClr val="FFCC66"/>
    <a:srgbClr val="009900"/>
    <a:srgbClr val="E94909"/>
    <a:srgbClr val="FD95E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36" y="-90"/>
      </p:cViewPr>
      <p:guideLst>
        <p:guide orient="horz" pos="2160"/>
        <p:guide pos="2836"/>
      </p:guideLst>
    </p:cSldViewPr>
  </p:slideViewPr>
  <p:notesTextViewPr>
    <p:cViewPr>
      <p:scale>
        <a:sx n="100" d="100"/>
        <a:sy n="100" d="100"/>
      </p:scale>
      <p:origin x="0" y="0"/>
    </p:cViewPr>
  </p:notesTextViewPr>
  <p:sorterViewPr>
    <p:cViewPr>
      <p:scale>
        <a:sx n="100" d="100"/>
        <a:sy n="100" d="100"/>
      </p:scale>
      <p:origin x="0" y="1358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0695F7B-F9F5-4FFF-87D4-4F2E22905D28}" type="datetimeFigureOut">
              <a:rPr lang="en-US"/>
              <a:pPr>
                <a:defRPr/>
              </a:pPr>
              <a:t>7/24/2018</a:t>
            </a:fld>
            <a:endParaRPr lang="en-US" dirty="0"/>
          </a:p>
        </p:txBody>
      </p:sp>
      <p:sp>
        <p:nvSpPr>
          <p:cNvPr id="4" name="Slide Image Placeholder 3"/>
          <p:cNvSpPr>
            <a:spLocks noGrp="1" noRot="1" noChangeAspect="1"/>
          </p:cNvSpPr>
          <p:nvPr>
            <p:ph type="sldImg" idx="2"/>
          </p:nvPr>
        </p:nvSpPr>
        <p:spPr>
          <a:xfrm>
            <a:off x="1179513" y="685800"/>
            <a:ext cx="4498975"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7D53B3E-C7FA-4AE0-AF4A-1365AF84A8D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20F1F0D8-A759-45D7-A40F-F989BAED7BB7}" type="slidenum">
              <a:rPr lang="en-US" sz="1200" b="1"/>
              <a:pPr algn="r"/>
              <a:t>41</a:t>
            </a:fld>
            <a:endParaRPr lang="en-US" sz="1200" b="1"/>
          </a:p>
        </p:txBody>
      </p:sp>
      <p:sp>
        <p:nvSpPr>
          <p:cNvPr id="112643" name="Rectangle 2"/>
          <p:cNvSpPr>
            <a:spLocks noGrp="1" noRot="1" noChangeAspect="1" noChangeArrowheads="1" noTextEdit="1"/>
          </p:cNvSpPr>
          <p:nvPr>
            <p:ph type="sldImg"/>
          </p:nvPr>
        </p:nvSpPr>
        <p:spPr bwMode="auto">
          <a:xfrm>
            <a:off x="579438" y="228600"/>
            <a:ext cx="5699125" cy="4343400"/>
          </a:xfrm>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457200" y="5029200"/>
            <a:ext cx="5943600" cy="3429000"/>
          </a:xfrm>
          <a:solidFill>
            <a:srgbClr val="FFFFFF"/>
          </a:solidFill>
        </p:spPr>
        <p:txBody>
          <a:bodyPr wrap="square" lIns="91432" tIns="45716" rIns="91432" bIns="45716" numCol="1" anchor="t" anchorCtr="0" compatLnSpc="1">
            <a:prstTxWarp prst="textNoShape">
              <a:avLst/>
            </a:prstTxWarp>
          </a:bodyPr>
          <a:lstStyle/>
          <a:p>
            <a:pPr eaLnBrk="1" hangingPunct="1">
              <a:spcBef>
                <a:spcPct val="0"/>
              </a:spcBef>
            </a:pPr>
            <a:r>
              <a:rPr lang="en-US" smtClean="0"/>
              <a:t>Gas lasers use gas atoms in a tube as an active medium.  The excitation mechanism is usually an electric current through the gas.  The current excites gas atoms to the correct energy level for lasing to occur.  Mirrors on each end of the tube are aligned to reflect the laser beam through the active medium.  About 2% of the light passes through the output coupler at the lower left.</a:t>
            </a:r>
          </a:p>
          <a:p>
            <a:pPr eaLnBrk="1" hangingPunct="1">
              <a:spcBef>
                <a:spcPct val="0"/>
              </a:spcBef>
            </a:pPr>
            <a:endParaRPr lang="en-US" smtClean="0"/>
          </a:p>
          <a:p>
            <a:pPr eaLnBrk="1" hangingPunct="1">
              <a:spcBef>
                <a:spcPct val="0"/>
              </a:spcBef>
            </a:pPr>
            <a:r>
              <a:rPr lang="en-US" smtClean="0"/>
              <a:t>This photo is a typical 5 mW HeNe laser.  This was the most common type of laser until the mid 1980s when reliable, low-cost diode lasers became available.  HeNe lasers are still the second most common lasers.  They provide higher beam quality than most diode lasers.  They are widely used in scientific applications where low power, high quality beams are needed.</a:t>
            </a:r>
          </a:p>
          <a:p>
            <a:pPr eaLnBrk="1" hangingPunct="1">
              <a:spcBef>
                <a:spcPct val="0"/>
              </a:spcBef>
            </a:pPr>
            <a:endParaRPr lang="en-US" smtClean="0"/>
          </a:p>
          <a:p>
            <a:pPr eaLnBrk="1" hangingPunct="1">
              <a:spcBef>
                <a:spcPct val="0"/>
              </a:spcBef>
            </a:pPr>
            <a:r>
              <a:rPr lang="en-US" smtClean="0"/>
              <a:t>There are many other types of gas lasers.  Argon lasers produce powerful blue beams and are used in scientific research, medical applications, and laser light shows.  Carbon dioxide lasers produce beams with powers of thousands of watts and are used for cutting and welding metals.  Other gas lasers find a wide range of applications.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B5DD54-12AE-4DE9-BD23-A25FA256FE53}" type="slidenum">
              <a:rPr lang="en-US" sz="1200"/>
              <a:pPr algn="r"/>
              <a:t>62</a:t>
            </a:fld>
            <a:endParaRPr lang="en-US" sz="1200"/>
          </a:p>
        </p:txBody>
      </p:sp>
      <p:sp>
        <p:nvSpPr>
          <p:cNvPr id="121859" name="Rectangle 2"/>
          <p:cNvSpPr>
            <a:spLocks noRo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6183B3A-8D5F-4D3D-8E5F-6CFC272D54B7}" type="slidenum">
              <a:rPr lang="en-US" sz="1200"/>
              <a:pPr algn="r"/>
              <a:t>63</a:t>
            </a:fld>
            <a:endParaRPr lang="en-US" sz="1200"/>
          </a:p>
        </p:txBody>
      </p:sp>
      <p:sp>
        <p:nvSpPr>
          <p:cNvPr id="122883" name="Rectangle 2"/>
          <p:cNvSpPr>
            <a:spLocks noRo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9AFD068-4975-475D-91E0-DC986502BE65}" type="slidenum">
              <a:rPr lang="en-US" sz="1200"/>
              <a:pPr algn="r"/>
              <a:t>64</a:t>
            </a:fld>
            <a:endParaRPr lang="en-US" sz="1200"/>
          </a:p>
        </p:txBody>
      </p:sp>
      <p:sp>
        <p:nvSpPr>
          <p:cNvPr id="123907" name="Rectangle 2"/>
          <p:cNvSpPr>
            <a:spLocks noRo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847931-62E0-424E-9DE8-F0BFA1C0B7FD}" type="slidenum">
              <a:rPr lang="en-US" smtClean="0">
                <a:latin typeface="Arial" pitchFamily="34" charset="0"/>
              </a:rPr>
              <a:pPr fontAlgn="base">
                <a:spcBef>
                  <a:spcPct val="0"/>
                </a:spcBef>
                <a:spcAft>
                  <a:spcPct val="0"/>
                </a:spcAft>
              </a:pPr>
              <a:t>87</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764-A838-4C22-A8ED-81710C8588C9}" type="slidenum">
              <a:rPr lang="en-US" smtClean="0">
                <a:latin typeface="Arial" pitchFamily="34" charset="0"/>
              </a:rPr>
              <a:pPr fontAlgn="base">
                <a:spcBef>
                  <a:spcPct val="0"/>
                </a:spcBef>
                <a:spcAft>
                  <a:spcPct val="0"/>
                </a:spcAft>
              </a:pPr>
              <a:t>89</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6BE8D392-4F1F-4EDE-88CF-2CD8AB1974C8}" type="slidenum">
              <a:rPr lang="en-US" sz="1200" b="1"/>
              <a:pPr algn="r"/>
              <a:t>44</a:t>
            </a:fld>
            <a:endParaRPr lang="en-US" sz="1200" b="1"/>
          </a:p>
        </p:txBody>
      </p:sp>
      <p:sp>
        <p:nvSpPr>
          <p:cNvPr id="113667" name="Rectangle 2"/>
          <p:cNvSpPr>
            <a:spLocks noGrp="1" noRot="1" noChangeAspect="1" noChangeArrowheads="1" noTextEdit="1"/>
          </p:cNvSpPr>
          <p:nvPr>
            <p:ph type="sldImg"/>
          </p:nvPr>
        </p:nvSpPr>
        <p:spPr bwMode="auto">
          <a:xfrm>
            <a:off x="579438" y="228600"/>
            <a:ext cx="5699125" cy="4343400"/>
          </a:xfrm>
          <a:solidFill>
            <a:srgbClr val="FFFFFF"/>
          </a:solidFill>
          <a:ln>
            <a:solidFill>
              <a:srgbClr val="000000"/>
            </a:solidFill>
            <a:miter lim="800000"/>
            <a:headEnd/>
            <a:tailEnd/>
          </a:ln>
        </p:spPr>
      </p:sp>
      <p:sp>
        <p:nvSpPr>
          <p:cNvPr id="113668" name="Rectangle 3"/>
          <p:cNvSpPr>
            <a:spLocks noGrp="1" noChangeArrowheads="1"/>
          </p:cNvSpPr>
          <p:nvPr>
            <p:ph type="body" idx="1"/>
          </p:nvPr>
        </p:nvSpPr>
        <p:spPr bwMode="auto">
          <a:xfrm>
            <a:off x="457200" y="5029200"/>
            <a:ext cx="5943600" cy="3429000"/>
          </a:xfrm>
          <a:solidFill>
            <a:srgbClr val="FFFFFF"/>
          </a:solidFill>
        </p:spPr>
        <p:txBody>
          <a:bodyPr wrap="square" lIns="91432" tIns="45716" rIns="91432" bIns="45716" numCol="1" anchor="t" anchorCtr="0" compatLnSpc="1">
            <a:prstTxWarp prst="textNoShape">
              <a:avLst/>
            </a:prstTxWarp>
          </a:bodyPr>
          <a:lstStyle/>
          <a:p>
            <a:pPr eaLnBrk="1" hangingPunct="1">
              <a:spcBef>
                <a:spcPct val="0"/>
              </a:spcBef>
            </a:pPr>
            <a:r>
              <a:rPr lang="en-US" smtClean="0"/>
              <a:t>Gas lasers use gas atoms in a tube as an active medium.  The excitation mechanism is usually an electric current through the gas.  The current excites gas atoms to the correct energy level for lasing to occur.  Mirrors on each end of the tube are aligned to reflect the laser beam through the active medium.  About 2% of the light passes through the output coupler at the lower left.</a:t>
            </a:r>
          </a:p>
          <a:p>
            <a:pPr eaLnBrk="1" hangingPunct="1">
              <a:spcBef>
                <a:spcPct val="0"/>
              </a:spcBef>
            </a:pPr>
            <a:endParaRPr lang="en-US" smtClean="0"/>
          </a:p>
          <a:p>
            <a:pPr eaLnBrk="1" hangingPunct="1">
              <a:spcBef>
                <a:spcPct val="0"/>
              </a:spcBef>
            </a:pPr>
            <a:r>
              <a:rPr lang="en-US" smtClean="0"/>
              <a:t>This photo is a typical 5 mW HeNe laser.  This was the most common type of laser until the mid 1980s when reliable, low-cost diode lasers became available.  HeNe lasers are still the second most common lasers.  They provide higher beam quality than most diode lasers.  They are widely used in scientific applications where low power, high quality beams are needed.</a:t>
            </a:r>
          </a:p>
          <a:p>
            <a:pPr eaLnBrk="1" hangingPunct="1">
              <a:spcBef>
                <a:spcPct val="0"/>
              </a:spcBef>
            </a:pPr>
            <a:endParaRPr lang="en-US" smtClean="0"/>
          </a:p>
          <a:p>
            <a:pPr eaLnBrk="1" hangingPunct="1">
              <a:spcBef>
                <a:spcPct val="0"/>
              </a:spcBef>
            </a:pPr>
            <a:r>
              <a:rPr lang="en-US" smtClean="0"/>
              <a:t>There are many other types of gas lasers.  Argon lasers produce powerful blue beams and are used in scientific research, medical applications, and laser light shows.  Carbon dioxide lasers produce beams with powers of thousands of watts and are used for cutting and welding metals.  Other gas lasers find a wide range of applications.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8BA6D2B-6893-4BBB-AFA1-29027A8F69DE}" type="slidenum">
              <a:rPr lang="en-US" sz="1200"/>
              <a:pPr algn="r"/>
              <a:t>49</a:t>
            </a:fld>
            <a:endParaRPr lang="en-US" sz="1200"/>
          </a:p>
        </p:txBody>
      </p:sp>
      <p:sp>
        <p:nvSpPr>
          <p:cNvPr id="114691" name="Rectangle 2"/>
          <p:cNvSpPr>
            <a:spLocks noRo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2A5115-6B13-45F5-8284-800243D29DAD}" type="slidenum">
              <a:rPr lang="en-US" sz="1200"/>
              <a:pPr algn="r"/>
              <a:t>50</a:t>
            </a:fld>
            <a:endParaRPr lang="en-US" sz="1200"/>
          </a:p>
        </p:txBody>
      </p:sp>
      <p:sp>
        <p:nvSpPr>
          <p:cNvPr id="115715" name="Rectangle 2"/>
          <p:cNvSpPr>
            <a:spLocks noRo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769C98-26AA-443A-ACEB-069092AF44CF}" type="slidenum">
              <a:rPr lang="en-US" sz="1200"/>
              <a:pPr algn="r"/>
              <a:t>51</a:t>
            </a:fld>
            <a:endParaRPr lang="en-US" sz="1200"/>
          </a:p>
        </p:txBody>
      </p:sp>
      <p:sp>
        <p:nvSpPr>
          <p:cNvPr id="116739" name="Rectangle 2"/>
          <p:cNvSpPr>
            <a:spLocks noRo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1C4AD66-4FDA-4F89-ADC5-AF642939619E}" type="slidenum">
              <a:rPr lang="en-US" sz="1200"/>
              <a:pPr algn="r"/>
              <a:t>56</a:t>
            </a:fld>
            <a:endParaRPr lang="en-US" sz="1200"/>
          </a:p>
        </p:txBody>
      </p:sp>
      <p:sp>
        <p:nvSpPr>
          <p:cNvPr id="117763" name="Rectangle 2"/>
          <p:cNvSpPr>
            <a:spLocks noRo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9B360B6-2653-4935-9664-454FB194FD9A}" type="slidenum">
              <a:rPr lang="en-US" sz="1200"/>
              <a:pPr algn="r"/>
              <a:t>59</a:t>
            </a:fld>
            <a:endParaRPr lang="en-US" sz="1200"/>
          </a:p>
        </p:txBody>
      </p:sp>
      <p:sp>
        <p:nvSpPr>
          <p:cNvPr id="118787" name="Rectangle 2"/>
          <p:cNvSpPr>
            <a:spLocks noRo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8BEF2B8-B4A1-40C4-B5DE-F3FF37A762C4}" type="slidenum">
              <a:rPr lang="en-US" sz="1200"/>
              <a:pPr algn="r"/>
              <a:t>60</a:t>
            </a:fld>
            <a:endParaRPr lang="en-US" sz="1200"/>
          </a:p>
        </p:txBody>
      </p:sp>
      <p:sp>
        <p:nvSpPr>
          <p:cNvPr id="119811" name="Rectangle 2"/>
          <p:cNvSpPr>
            <a:spLocks noRo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E08D09-29C1-426A-833A-620CEC798904}" type="slidenum">
              <a:rPr lang="en-US" sz="1200"/>
              <a:pPr algn="r"/>
              <a:t>61</a:t>
            </a:fld>
            <a:endParaRPr lang="en-US" sz="1200"/>
          </a:p>
        </p:txBody>
      </p:sp>
      <p:sp>
        <p:nvSpPr>
          <p:cNvPr id="120835" name="Rectangle 2"/>
          <p:cNvSpPr>
            <a:spLocks noRo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168C8A6-5C2F-4935-A4A9-D1329E1B9CB2}" type="datetimeFigureOut">
              <a:rPr lang="en-US"/>
              <a:pPr>
                <a:defRPr/>
              </a:pPr>
              <a:t>7/24/2018</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8F2C427-D049-4CDB-AE2C-5B5D2A57863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5817" y="914402"/>
            <a:ext cx="2025253"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0059" y="914402"/>
            <a:ext cx="5925741"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B55DA8A-EB8F-4F58-A098-A19685B10E62}" type="datetimeFigureOut">
              <a:rPr lang="en-US"/>
              <a:pPr>
                <a:defRPr/>
              </a:pPr>
              <a:t>7/24/2018</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41F46EB-DDA7-4606-9318-B8CB8AAE8F4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5087" y="2130435"/>
            <a:ext cx="765095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50172" y="3886200"/>
            <a:ext cx="630078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91BEA9FD-E54B-4B7C-A3E0-1770717BA297}" type="datetimeFigureOut">
              <a:rPr lang="en-US"/>
              <a:pPr>
                <a:defRPr/>
              </a:pPr>
              <a:t>7/24/2018</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28E4A9F-6AE4-4ECF-9B05-AAC59D26770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0059" y="704850"/>
            <a:ext cx="81010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0058" y="1935166"/>
            <a:ext cx="3975497" cy="4389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574" y="1935166"/>
            <a:ext cx="3975497" cy="4389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2901037-DC66-4531-9A32-C8CC2E4BA68E}" type="datetimeFigureOut">
              <a:rPr lang="en-US"/>
              <a:pPr>
                <a:defRPr/>
              </a:pPr>
              <a:t>7/24/2018</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6E2488C-39BC-4C10-B801-E96B8E100AD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0059" y="704850"/>
            <a:ext cx="81010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0059" y="1935166"/>
            <a:ext cx="8101013" cy="4389437"/>
          </a:xfr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fld id="{5557F390-113D-4EDD-A10F-CE72913EC085}" type="datetimeFigureOut">
              <a:rPr lang="en-US"/>
              <a:pPr>
                <a:defRPr/>
              </a:pPr>
              <a:t>7/24/2018</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AF76DC4-66AD-4716-914A-5084D2019EC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0059" y="704850"/>
            <a:ext cx="81010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0058" y="1935166"/>
            <a:ext cx="3975497" cy="4389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574" y="1935166"/>
            <a:ext cx="3975497" cy="4389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603DBC8-92A5-4395-BA63-B24AD96145F0}" type="datetimeFigureOut">
              <a:rPr lang="en-US"/>
              <a:pPr>
                <a:defRPr/>
              </a:pPr>
              <a:t>7/24/2018</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6CB437A-0F60-4304-905D-FBB2C752925E}"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32957" y="214314"/>
            <a:ext cx="7671271" cy="14620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4212" y="2017713"/>
            <a:ext cx="375046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4212" y="4151313"/>
            <a:ext cx="375046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064697" y="2017713"/>
            <a:ext cx="375046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9"/>
          <p:cNvSpPr>
            <a:spLocks noGrp="1"/>
          </p:cNvSpPr>
          <p:nvPr>
            <p:ph type="dt" sz="half" idx="10"/>
          </p:nvPr>
        </p:nvSpPr>
        <p:spPr/>
        <p:txBody>
          <a:bodyPr/>
          <a:lstStyle>
            <a:lvl1pPr>
              <a:defRPr/>
            </a:lvl1pPr>
          </a:lstStyle>
          <a:p>
            <a:pPr>
              <a:defRPr/>
            </a:pPr>
            <a:endParaRPr lang="en-US"/>
          </a:p>
        </p:txBody>
      </p:sp>
      <p:sp>
        <p:nvSpPr>
          <p:cNvPr id="7" name="Footer Placeholder 21"/>
          <p:cNvSpPr>
            <a:spLocks noGrp="1"/>
          </p:cNvSpPr>
          <p:nvPr>
            <p:ph type="ftr" sz="quarter" idx="11"/>
          </p:nvPr>
        </p:nvSpPr>
        <p:spPr/>
        <p:txBody>
          <a:bodyPr/>
          <a:lstStyle>
            <a:lvl1pPr>
              <a:defRPr/>
            </a:lvl1pPr>
          </a:lstStyle>
          <a:p>
            <a:pPr>
              <a:defRPr/>
            </a:pPr>
            <a:endParaRPr lang="en-US"/>
          </a:p>
        </p:txBody>
      </p:sp>
      <p:sp>
        <p:nvSpPr>
          <p:cNvPr id="8" name="Slide Number Placeholder 17"/>
          <p:cNvSpPr>
            <a:spLocks noGrp="1"/>
          </p:cNvSpPr>
          <p:nvPr>
            <p:ph type="sldNum" sz="quarter" idx="12"/>
          </p:nvPr>
        </p:nvSpPr>
        <p:spPr/>
        <p:txBody>
          <a:bodyPr/>
          <a:lstStyle>
            <a:lvl1pPr>
              <a:defRPr/>
            </a:lvl1pPr>
          </a:lstStyle>
          <a:p>
            <a:pPr>
              <a:defRPr/>
            </a:pPr>
            <a:fld id="{F0B8C469-D35F-41D7-8D84-9FC3EFFA487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2068" y="1316736"/>
            <a:ext cx="7650957"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22068" y="2704664"/>
            <a:ext cx="7650957"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D7737F1-8A5F-4A91-88D4-F9094DBF3DA1}" type="datetimeFigureOut">
              <a:rPr lang="en-US"/>
              <a:pPr>
                <a:defRPr/>
              </a:pPr>
              <a:t>7/24/2018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82227-B2F9-40F9-9EA2-AD84FD56F56C}"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0059" y="704088"/>
            <a:ext cx="810101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0058" y="1920085"/>
            <a:ext cx="3975497"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574" y="1920085"/>
            <a:ext cx="3975497"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C6A910F-2FE3-4342-93DD-6F1B59DD6000}" type="datetimeFigureOut">
              <a:rPr lang="en-US"/>
              <a:pPr>
                <a:defRPr/>
              </a:pPr>
              <a:t>7/24/2018</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544AE0A-E54E-4821-9E02-E5F35D7F6EB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0059" y="704088"/>
            <a:ext cx="810101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0059" y="1855248"/>
            <a:ext cx="397706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572450" y="1859767"/>
            <a:ext cx="3978622"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0059" y="2514600"/>
            <a:ext cx="3977060"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450" y="2514600"/>
            <a:ext cx="3978622"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AE9BBD5E-A7E9-47DA-8FEA-4FAF99C7286A}" type="datetimeFigureOut">
              <a:rPr lang="en-US"/>
              <a:pPr>
                <a:defRPr/>
              </a:pPr>
              <a:t>7/24/2018</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6F961E39-958D-4C00-973D-E278574D9A0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0059" y="704088"/>
            <a:ext cx="8176022"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192616D1-EF53-4A53-A6E5-B3E30528B1AB}" type="datetimeFigureOut">
              <a:rPr lang="en-US"/>
              <a:pPr>
                <a:defRPr/>
              </a:pPr>
              <a:t>7/24/2018</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4E2CE563-F874-4872-A9EC-1960C89ECCA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D6C212-4C65-440C-98EE-56783D7BD4AF}" type="datetimeFigureOut">
              <a:rPr lang="en-US"/>
              <a:pPr>
                <a:defRPr/>
              </a:pPr>
              <a:t>7/24/2018</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87C4292-D390-4DD9-BB99-CD9C50883AB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5086" y="514352"/>
            <a:ext cx="2700338"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75086" y="1676400"/>
            <a:ext cx="2700338"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19194" y="1676400"/>
            <a:ext cx="5031879"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C9D8FCAC-794D-4A36-A740-609E01CA06E2}" type="datetimeFigureOut">
              <a:rPr lang="en-US"/>
              <a:pPr>
                <a:defRPr/>
              </a:pPr>
              <a:t>7/24/2018</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B499808-BE3F-4040-A125-91F016B45B9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16263" y="1108075"/>
            <a:ext cx="517525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5"/>
          <p:cNvSpPr/>
          <p:nvPr/>
        </p:nvSpPr>
        <p:spPr>
          <a:xfrm rot="420000" flipV="1">
            <a:off x="7878763" y="5359400"/>
            <a:ext cx="153987"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6"/>
          <p:cNvSpPr>
            <a:spLocks/>
          </p:cNvSpPr>
          <p:nvPr/>
        </p:nvSpPr>
        <p:spPr bwMode="auto">
          <a:xfrm flipV="1">
            <a:off x="-9525" y="5816600"/>
            <a:ext cx="9020175"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flipV="1">
            <a:off x="4313238" y="6219825"/>
            <a:ext cx="4687887"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2" name="Title 1"/>
          <p:cNvSpPr>
            <a:spLocks noGrp="1"/>
          </p:cNvSpPr>
          <p:nvPr>
            <p:ph type="title"/>
          </p:nvPr>
        </p:nvSpPr>
        <p:spPr>
          <a:xfrm>
            <a:off x="600079" y="1176999"/>
            <a:ext cx="2178273"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0075" y="2828785"/>
            <a:ext cx="2175272"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31329" y="1199517"/>
            <a:ext cx="4545569"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49B0E644-1769-4757-B1AB-C2C670C39389}" type="datetimeFigureOut">
              <a:rPr lang="en-US"/>
              <a:pPr>
                <a:defRPr/>
              </a:pPr>
              <a:t>7/24/2018</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7951788" y="6356350"/>
            <a:ext cx="600075" cy="365125"/>
          </a:xfrm>
        </p:spPr>
        <p:txBody>
          <a:bodyPr/>
          <a:lstStyle>
            <a:lvl1pPr>
              <a:defRPr/>
            </a:lvl1pPr>
          </a:lstStyle>
          <a:p>
            <a:pPr>
              <a:defRPr/>
            </a:pPr>
            <a:fld id="{EF6BB734-D5AF-4C97-AFE3-2DBFDA8DDA5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3F31E75-0C8B-42BF-BB30-46D201D02C74}" type="datetimeFigureOut">
              <a:rPr lang="en-US"/>
              <a:pPr>
                <a:defRPr/>
              </a:pPr>
              <a:t>7/24/2018</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D10A2AD-4F44-4844-BB43-BBE4F3FBD2C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020175"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a:off x="4313238" y="-7938"/>
            <a:ext cx="4687887"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9220" name="Title Placeholder 8"/>
          <p:cNvSpPr>
            <a:spLocks noGrp="1"/>
          </p:cNvSpPr>
          <p:nvPr>
            <p:ph type="title"/>
          </p:nvPr>
        </p:nvSpPr>
        <p:spPr bwMode="auto">
          <a:xfrm>
            <a:off x="450850" y="704850"/>
            <a:ext cx="8101013"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9221" name="Text Placeholder 29"/>
          <p:cNvSpPr>
            <a:spLocks noGrp="1"/>
          </p:cNvSpPr>
          <p:nvPr>
            <p:ph type="body" idx="1"/>
          </p:nvPr>
        </p:nvSpPr>
        <p:spPr bwMode="auto">
          <a:xfrm>
            <a:off x="450850" y="1935163"/>
            <a:ext cx="8101013"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0850" y="6356350"/>
            <a:ext cx="2100263"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fld id="{073AAB94-10BD-4CF5-9ACB-7690AA53AA36}" type="datetimeFigureOut">
              <a:rPr lang="en-US"/>
              <a:pPr>
                <a:defRPr/>
              </a:pPr>
              <a:t>7/24/2018</a:t>
            </a:fld>
            <a:endParaRPr lang="en-US" dirty="0"/>
          </a:p>
        </p:txBody>
      </p:sp>
      <p:sp>
        <p:nvSpPr>
          <p:cNvPr id="22" name="Footer Placeholder 21"/>
          <p:cNvSpPr>
            <a:spLocks noGrp="1"/>
          </p:cNvSpPr>
          <p:nvPr>
            <p:ph type="ftr" sz="quarter" idx="3"/>
          </p:nvPr>
        </p:nvSpPr>
        <p:spPr>
          <a:xfrm>
            <a:off x="2625725" y="6356350"/>
            <a:ext cx="3300413"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7800975" y="6356350"/>
            <a:ext cx="750888"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charset="0"/>
              </a:defRPr>
            </a:lvl1pPr>
          </a:lstStyle>
          <a:p>
            <a:pPr>
              <a:defRPr/>
            </a:pPr>
            <a:fld id="{BC47987A-8A1F-4BEB-A0B8-A7AAEAE2C9F8}" type="slidenum">
              <a:rPr lang="en-US"/>
              <a:pPr>
                <a:defRPr/>
              </a:pPr>
              <a:t>‹#›</a:t>
            </a:fld>
            <a:endParaRPr lang="en-US" dirty="0"/>
          </a:p>
        </p:txBody>
      </p:sp>
      <p:grpSp>
        <p:nvGrpSpPr>
          <p:cNvPr id="9225" name="Group 1"/>
          <p:cNvGrpSpPr>
            <a:grpSpLocks/>
          </p:cNvGrpSpPr>
          <p:nvPr/>
        </p:nvGrpSpPr>
        <p:grpSpPr bwMode="auto">
          <a:xfrm>
            <a:off x="-19050" y="203200"/>
            <a:ext cx="9037638"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latin typeface="Arial" charset="0"/>
              </a:endParaRPr>
            </a:p>
          </p:txBody>
        </p:sp>
      </p:grpSp>
    </p:spTree>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 id="2147484601" r:id="rId13"/>
    <p:sldLayoutId id="2147484602" r:id="rId14"/>
    <p:sldLayoutId id="2147484603" r:id="rId15"/>
  </p:sldLayoutIdLst>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tanveer\LASER\PRINCIPLES%20AND%20WORKING%20OF%20A%20LASER%20_PART%202%5b1%5d.mp4"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video" Target="file:///H:\tanveer\LASER\Production%20of%20Laser.mp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ideo" Target="file:///H:\tanveer\LASER\Ruby%20Laser.mp4"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I:\tanveer\LASER\Helium-Neon%20Lasers%5b1%5d.mp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I:\tanveer\LASER\construction%20and%20working%20of%20semiconductor%20laser.mp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I:\tanveer\LASER\How%20a%20Laser%20Works.mp4"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5.xml"/><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 Id="rId9"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F:\tanveer\LASER\3D%20Holographic%20Power%20Point%20Presentation%20at%20ASE%202013.mp4"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F:\tanveer\LASER\CES%20'11_%20Japan's%20Laser%203D%20Image%20Display.mp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F:\tanveer\LASER\7D%20Hologram%20Technology%20Amazing%20Show%20in%20Dubai%20!!.mp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F:\tanveer\LASER\The%20Future%20of%20Holographic%20Technology.mp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F:\tanveer\LASER\Cutting%20laser%20technology.mp4"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F:\tanveer\LASER\Laser%20Welding%20Steel%20Sheets.mp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ideo" Target="file:///I:\latest%20made%20in%20india\12.b.e%20presentation-ppt\laser%20and%20ocal%20fiverpti\LASER\PRINCIPLES%20AND%20WORKING%20OF%20A%20LASER%20_PART%201.mp4"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en.wikipedia.org/wiki/Optical_phenomenon" TargetMode="Externa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ideo" Target="file:///I:\latest%20made%20in%20india\12.b.e%20presentation-ppt\laser%20and%20ocal%20fiverpti\LASER\laser%20principle.mp4"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225425" y="2590800"/>
            <a:ext cx="8401050" cy="708025"/>
          </a:xfrm>
          <a:prstGeom prst="rect">
            <a:avLst/>
          </a:prstGeom>
          <a:noFill/>
          <a:ln w="9525">
            <a:noFill/>
            <a:miter lim="800000"/>
            <a:headEnd/>
            <a:tailEnd/>
          </a:ln>
        </p:spPr>
        <p:txBody>
          <a:bodyPr>
            <a:spAutoFit/>
          </a:bodyPr>
          <a:lstStyle/>
          <a:p>
            <a:pPr algn="ctr"/>
            <a:r>
              <a:rPr lang="en-US" sz="4000" b="1">
                <a:solidFill>
                  <a:srgbClr val="FF0000"/>
                </a:solidFill>
                <a:latin typeface="Times New Roman" pitchFamily="18" charset="0"/>
                <a:cs typeface="Times New Roman" pitchFamily="18" charset="0"/>
              </a:rPr>
              <a:t>UNIT –IV</a:t>
            </a:r>
          </a:p>
        </p:txBody>
      </p:sp>
      <p:sp>
        <p:nvSpPr>
          <p:cNvPr id="5" name="Rectangle 4"/>
          <p:cNvSpPr/>
          <p:nvPr/>
        </p:nvSpPr>
        <p:spPr>
          <a:xfrm>
            <a:off x="0" y="1371600"/>
            <a:ext cx="9001125" cy="1200329"/>
          </a:xfrm>
          <a:prstGeom prst="rect">
            <a:avLst/>
          </a:prstGeom>
          <a:noFill/>
        </p:spPr>
        <p:txBody>
          <a:bodyPr>
            <a:spAutoFit/>
          </a:bodyPr>
          <a:lstStyle/>
          <a:p>
            <a:pPr algn="ctr">
              <a:defRPr/>
            </a:pPr>
            <a:r>
              <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LASERS</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5604" name="Picture 6" descr="E:\anjuman_college_logo[1].png"/>
          <p:cNvPicPr>
            <a:picLocks noChangeAspect="1" noChangeArrowheads="1"/>
          </p:cNvPicPr>
          <p:nvPr/>
        </p:nvPicPr>
        <p:blipFill>
          <a:blip r:embed="rId2" cstate="print"/>
          <a:srcRect/>
          <a:stretch>
            <a:fillRect/>
          </a:stretch>
        </p:blipFill>
        <p:spPr bwMode="auto">
          <a:xfrm>
            <a:off x="1757363" y="5334000"/>
            <a:ext cx="1295400" cy="1295400"/>
          </a:xfrm>
          <a:prstGeom prst="rect">
            <a:avLst/>
          </a:prstGeom>
          <a:noFill/>
          <a:ln w="9525">
            <a:noFill/>
            <a:miter lim="800000"/>
            <a:headEnd/>
            <a:tailEnd/>
          </a:ln>
        </p:spPr>
      </p:pic>
      <p:sp>
        <p:nvSpPr>
          <p:cNvPr id="9" name="Rectangle 8"/>
          <p:cNvSpPr/>
          <p:nvPr/>
        </p:nvSpPr>
        <p:spPr>
          <a:xfrm>
            <a:off x="2747962" y="5334000"/>
            <a:ext cx="4097597" cy="1292662"/>
          </a:xfrm>
          <a:prstGeom prst="rect">
            <a:avLst/>
          </a:prstGeom>
          <a:noFill/>
        </p:spPr>
        <p:txBody>
          <a:bodyPr wrap="none">
            <a:spAutoFit/>
          </a:bodyPr>
          <a:lstStyle/>
          <a:p>
            <a:pPr algn="ctr">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rPr>
              <a:t>Anjuman</a:t>
            </a:r>
          </a:p>
          <a:p>
            <a:pPr algn="ctr">
              <a:defRPr/>
            </a:pP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rPr>
              <a:t>College of engg. &amp; tech.</a:t>
            </a:r>
            <a:endParaRPr lang="en-IN"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040" y="-76200"/>
            <a:ext cx="8701087" cy="7035772"/>
          </a:xfrm>
          <a:prstGeom prst="rect">
            <a:avLst/>
          </a:prstGeom>
          <a:noFill/>
        </p:spPr>
        <p:txBody>
          <a:bodyPr>
            <a:spAutoFit/>
          </a:bodyPr>
          <a:lstStyle/>
          <a:p>
            <a:pPr>
              <a:buClr>
                <a:srgbClr val="00FFCC"/>
              </a:buClr>
              <a:buFont typeface="Arial" pitchFamily="34" charset="0"/>
              <a:buChar char="•"/>
              <a:defRPr/>
            </a:pPr>
            <a:r>
              <a:rPr lang="en-US" sz="2200" b="1" dirty="0">
                <a:solidFill>
                  <a:srgbClr val="99FF33"/>
                </a:solidFill>
                <a:latin typeface="+mj-lt"/>
                <a:cs typeface="Times New Roman" pitchFamily="18" charset="0"/>
              </a:rPr>
              <a:t> A wave which appears to be a pure sine wave for  are </a:t>
            </a:r>
            <a:r>
              <a:rPr lang="en-US" sz="2200" b="1" dirty="0">
                <a:solidFill>
                  <a:srgbClr val="00FFCC"/>
                </a:solidFill>
                <a:latin typeface="+mj-lt"/>
                <a:cs typeface="Times New Roman" pitchFamily="18" charset="0"/>
              </a:rPr>
              <a:t>infinitely long </a:t>
            </a:r>
            <a:r>
              <a:rPr lang="en-US" sz="2200" b="1" dirty="0">
                <a:solidFill>
                  <a:srgbClr val="99FF33"/>
                </a:solidFill>
                <a:latin typeface="+mj-lt"/>
                <a:cs typeface="Times New Roman" pitchFamily="18" charset="0"/>
              </a:rPr>
              <a:t>period of time or in an infinitely extended  space, it said to be a </a:t>
            </a:r>
            <a:r>
              <a:rPr lang="en-US" sz="2200" b="1" dirty="0">
                <a:solidFill>
                  <a:srgbClr val="00FFCC"/>
                </a:solidFill>
                <a:latin typeface="+mj-lt"/>
                <a:cs typeface="Times New Roman" pitchFamily="18" charset="0"/>
              </a:rPr>
              <a:t>perfectly coherent </a:t>
            </a:r>
            <a:r>
              <a:rPr lang="en-US" sz="2200" b="1" dirty="0">
                <a:solidFill>
                  <a:srgbClr val="99FF33"/>
                </a:solidFill>
                <a:latin typeface="+mj-lt"/>
                <a:cs typeface="Times New Roman" pitchFamily="18" charset="0"/>
              </a:rPr>
              <a:t>wave.</a:t>
            </a:r>
          </a:p>
          <a:p>
            <a:pPr>
              <a:buClr>
                <a:srgbClr val="00FFCC"/>
              </a:buClr>
              <a:buFont typeface="Arial" pitchFamily="34" charset="0"/>
              <a:buChar char="•"/>
              <a:defRPr/>
            </a:pPr>
            <a:r>
              <a:rPr lang="en-US" sz="2200" b="1" dirty="0">
                <a:solidFill>
                  <a:srgbClr val="99FF33"/>
                </a:solidFill>
                <a:latin typeface="+mj-lt"/>
                <a:cs typeface="Times New Roman" pitchFamily="18" charset="0"/>
              </a:rPr>
              <a:t> There are two type of coherence, 1) Temporal </a:t>
            </a:r>
            <a:r>
              <a:rPr lang="en-US" sz="2200" b="1" dirty="0" err="1">
                <a:solidFill>
                  <a:srgbClr val="99FF33"/>
                </a:solidFill>
                <a:latin typeface="+mj-lt"/>
                <a:cs typeface="Times New Roman" pitchFamily="18" charset="0"/>
              </a:rPr>
              <a:t>cohereance</a:t>
            </a:r>
            <a:r>
              <a:rPr lang="en-US" sz="2200" b="1" dirty="0">
                <a:solidFill>
                  <a:srgbClr val="99FF33"/>
                </a:solidFill>
                <a:latin typeface="+mj-lt"/>
                <a:cs typeface="Times New Roman" pitchFamily="18" charset="0"/>
              </a:rPr>
              <a:t> and  2) Spatial coherence</a:t>
            </a:r>
          </a:p>
          <a:p>
            <a:pPr>
              <a:defRPr/>
            </a:pPr>
            <a:endParaRPr lang="en-US" sz="2400" b="1" dirty="0">
              <a:solidFill>
                <a:srgbClr val="99FF33"/>
              </a:solidFill>
            </a:endParaRPr>
          </a:p>
          <a:p>
            <a:pPr>
              <a:defRPr/>
            </a:pPr>
            <a:endParaRPr lang="en-US" sz="2400" b="1" dirty="0">
              <a:solidFill>
                <a:srgbClr val="99FF33"/>
              </a:solidFill>
            </a:endParaRPr>
          </a:p>
          <a:p>
            <a:pPr>
              <a:defRPr/>
            </a:pPr>
            <a:r>
              <a:rPr lang="en-US" sz="3600" b="1" dirty="0">
                <a:solidFill>
                  <a:srgbClr val="00FFCC"/>
                </a:solidFill>
                <a:latin typeface="Berlin Sans FB Demi" pitchFamily="34" charset="0"/>
                <a:cs typeface="Arial" pitchFamily="34" charset="0"/>
              </a:rPr>
              <a:t>Temporal </a:t>
            </a:r>
            <a:r>
              <a:rPr lang="en-US" sz="3600" b="1" dirty="0" err="1">
                <a:solidFill>
                  <a:srgbClr val="00FFCC"/>
                </a:solidFill>
                <a:latin typeface="Berlin Sans FB Demi" pitchFamily="34" charset="0"/>
                <a:cs typeface="Arial" pitchFamily="34" charset="0"/>
              </a:rPr>
              <a:t>Coherance</a:t>
            </a:r>
            <a:r>
              <a:rPr lang="en-US" sz="3600" b="1" dirty="0">
                <a:solidFill>
                  <a:srgbClr val="00FFCC"/>
                </a:solidFill>
                <a:latin typeface="Berlin Sans FB Demi" pitchFamily="34" charset="0"/>
                <a:cs typeface="Arial" pitchFamily="34" charset="0"/>
              </a:rPr>
              <a:t> </a:t>
            </a:r>
            <a:r>
              <a:rPr lang="en-US" sz="2400" b="1" dirty="0">
                <a:solidFill>
                  <a:srgbClr val="00FFCC"/>
                </a:solidFill>
              </a:rPr>
              <a:t>(Longitudinal coherence)</a:t>
            </a:r>
          </a:p>
          <a:p>
            <a:pPr>
              <a:buClr>
                <a:srgbClr val="00FFCC"/>
              </a:buClr>
              <a:buFont typeface="Arial" pitchFamily="34" charset="0"/>
              <a:buChar char="•"/>
              <a:defRPr/>
            </a:pPr>
            <a:r>
              <a:rPr lang="en-US" sz="2400" b="1" dirty="0">
                <a:solidFill>
                  <a:srgbClr val="00FFCC"/>
                </a:solidFill>
              </a:rPr>
              <a:t> </a:t>
            </a:r>
            <a:r>
              <a:rPr lang="en-US" sz="2000" b="1" dirty="0">
                <a:solidFill>
                  <a:srgbClr val="99FF33"/>
                </a:solidFill>
              </a:rPr>
              <a:t>It </a:t>
            </a:r>
            <a:r>
              <a:rPr lang="en-US" sz="2200" b="1" dirty="0">
                <a:solidFill>
                  <a:srgbClr val="99FF33"/>
                </a:solidFill>
                <a:latin typeface="+mj-lt"/>
                <a:cs typeface="Times New Roman" pitchFamily="18" charset="0"/>
              </a:rPr>
              <a:t>is the phase relationship</a:t>
            </a:r>
          </a:p>
          <a:p>
            <a:pPr>
              <a:defRPr/>
            </a:pPr>
            <a:r>
              <a:rPr lang="en-US" sz="2200" b="1" dirty="0">
                <a:solidFill>
                  <a:srgbClr val="99FF33"/>
                </a:solidFill>
                <a:latin typeface="+mj-lt"/>
                <a:cs typeface="Times New Roman" pitchFamily="18" charset="0"/>
              </a:rPr>
              <a:t> between the radiation fields at</a:t>
            </a:r>
          </a:p>
          <a:p>
            <a:pPr>
              <a:defRPr/>
            </a:pPr>
            <a:r>
              <a:rPr lang="en-US" sz="2200" b="1" dirty="0">
                <a:solidFill>
                  <a:srgbClr val="99FF33"/>
                </a:solidFill>
                <a:latin typeface="+mj-lt"/>
                <a:cs typeface="Times New Roman" pitchFamily="18" charset="0"/>
              </a:rPr>
              <a:t> different time intervals</a:t>
            </a:r>
          </a:p>
          <a:p>
            <a:pPr>
              <a:buClr>
                <a:srgbClr val="00FFCC"/>
              </a:buClr>
              <a:buFont typeface="Arial" pitchFamily="34" charset="0"/>
              <a:buChar char="•"/>
              <a:defRPr/>
            </a:pPr>
            <a:r>
              <a:rPr lang="en-US" sz="2200" b="1" dirty="0" err="1">
                <a:solidFill>
                  <a:srgbClr val="99FF33"/>
                </a:solidFill>
                <a:latin typeface="+mj-lt"/>
                <a:cs typeface="Times New Roman" pitchFamily="18" charset="0"/>
              </a:rPr>
              <a:t>Eg</a:t>
            </a:r>
            <a:r>
              <a:rPr lang="en-US" sz="2200" b="1" dirty="0">
                <a:solidFill>
                  <a:srgbClr val="99FF33"/>
                </a:solidFill>
                <a:latin typeface="+mj-lt"/>
                <a:cs typeface="Times New Roman" pitchFamily="18" charset="0"/>
              </a:rPr>
              <a:t>. Na-light having</a:t>
            </a:r>
          </a:p>
          <a:p>
            <a:pPr>
              <a:defRPr/>
            </a:pPr>
            <a:r>
              <a:rPr lang="en-US" sz="2200" b="1" dirty="0">
                <a:solidFill>
                  <a:srgbClr val="99FF33"/>
                </a:solidFill>
                <a:latin typeface="+mj-lt"/>
                <a:cs typeface="Times New Roman" pitchFamily="18" charset="0"/>
              </a:rPr>
              <a:t>  coherence time  ~10-10sec</a:t>
            </a:r>
          </a:p>
          <a:p>
            <a:pPr>
              <a:defRPr/>
            </a:pPr>
            <a:endParaRPr lang="en-US" sz="2200" b="1" dirty="0">
              <a:solidFill>
                <a:srgbClr val="99FF33"/>
              </a:solidFill>
              <a:latin typeface="+mj-lt"/>
              <a:cs typeface="Times New Roman" pitchFamily="18" charset="0"/>
            </a:endParaRPr>
          </a:p>
          <a:p>
            <a:pPr>
              <a:lnSpc>
                <a:spcPct val="80000"/>
              </a:lnSpc>
              <a:buClr>
                <a:srgbClr val="00FFCC"/>
              </a:buClr>
              <a:buFont typeface="Arial" pitchFamily="34" charset="0"/>
              <a:buChar char="•"/>
              <a:defRPr/>
            </a:pPr>
            <a:r>
              <a:rPr lang="en-US" sz="2200" b="1" dirty="0">
                <a:solidFill>
                  <a:srgbClr val="99FF33"/>
                </a:solidFill>
                <a:latin typeface="+mj-lt"/>
                <a:cs typeface="Times New Roman" pitchFamily="18" charset="0"/>
              </a:rPr>
              <a:t>The </a:t>
            </a:r>
            <a:r>
              <a:rPr lang="en-US" sz="2200" b="1" dirty="0">
                <a:solidFill>
                  <a:srgbClr val="99FF33"/>
                </a:solidFill>
                <a:latin typeface="+mj-lt"/>
                <a:cs typeface="Times New Roman" pitchFamily="18" charset="0"/>
              </a:rPr>
              <a:t>average </a:t>
            </a:r>
            <a:r>
              <a:rPr lang="en-US" sz="2200" b="1" dirty="0">
                <a:solidFill>
                  <a:srgbClr val="99FF33"/>
                </a:solidFill>
                <a:latin typeface="+mj-lt"/>
                <a:cs typeface="Times New Roman" pitchFamily="18" charset="0"/>
              </a:rPr>
              <a:t>time interval for which the field remains </a:t>
            </a:r>
            <a:r>
              <a:rPr lang="en-US" sz="2200" b="1" dirty="0" err="1">
                <a:solidFill>
                  <a:srgbClr val="99FF33"/>
                </a:solidFill>
                <a:latin typeface="+mj-lt"/>
                <a:cs typeface="Times New Roman" pitchFamily="18" charset="0"/>
              </a:rPr>
              <a:t>sinusidal</a:t>
            </a:r>
            <a:r>
              <a:rPr lang="en-US" sz="2200" b="1" dirty="0">
                <a:solidFill>
                  <a:srgbClr val="99FF33"/>
                </a:solidFill>
                <a:latin typeface="+mj-lt"/>
                <a:cs typeface="Times New Roman" pitchFamily="18" charset="0"/>
              </a:rPr>
              <a:t> (i.e. definite phase relationship exists) is known  as coherence  time  of light beam and is denoted by </a:t>
            </a:r>
            <a:r>
              <a:rPr lang="el-GR" sz="2200" b="1" dirty="0">
                <a:solidFill>
                  <a:srgbClr val="99FF33"/>
                </a:solidFill>
                <a:latin typeface="+mj-lt"/>
                <a:cs typeface="Times New Roman" pitchFamily="18" charset="0"/>
              </a:rPr>
              <a:t>Δ</a:t>
            </a:r>
            <a:r>
              <a:rPr lang="en-US" sz="2200" b="1" dirty="0">
                <a:solidFill>
                  <a:srgbClr val="99FF33"/>
                </a:solidFill>
                <a:latin typeface="+mj-lt"/>
                <a:cs typeface="Times New Roman" pitchFamily="18" charset="0"/>
              </a:rPr>
              <a:t>t  or  </a:t>
            </a:r>
            <a:r>
              <a:rPr lang="en-US" sz="2200" b="1" dirty="0" err="1">
                <a:solidFill>
                  <a:srgbClr val="99FF33"/>
                </a:solidFill>
                <a:latin typeface="+mj-lt"/>
                <a:cs typeface="Times New Roman" pitchFamily="18" charset="0"/>
              </a:rPr>
              <a:t>t</a:t>
            </a:r>
            <a:r>
              <a:rPr lang="en-US" sz="2200" b="1" baseline="-25000" dirty="0" err="1">
                <a:solidFill>
                  <a:srgbClr val="99FF33"/>
                </a:solidFill>
                <a:latin typeface="+mj-lt"/>
                <a:cs typeface="Times New Roman" pitchFamily="18" charset="0"/>
              </a:rPr>
              <a:t>coh</a:t>
            </a:r>
            <a:r>
              <a:rPr lang="en-US" sz="2200" b="1" baseline="-25000" dirty="0">
                <a:solidFill>
                  <a:srgbClr val="99FF33"/>
                </a:solidFill>
                <a:latin typeface="+mj-lt"/>
                <a:cs typeface="Times New Roman" pitchFamily="18" charset="0"/>
              </a:rPr>
              <a:t> </a:t>
            </a:r>
          </a:p>
          <a:p>
            <a:pPr>
              <a:lnSpc>
                <a:spcPct val="80000"/>
              </a:lnSpc>
              <a:defRPr/>
            </a:pPr>
            <a:endParaRPr lang="en-US" sz="2200" b="1" dirty="0">
              <a:solidFill>
                <a:srgbClr val="99FF33"/>
              </a:solidFill>
              <a:latin typeface="+mj-lt"/>
              <a:cs typeface="Times New Roman" pitchFamily="18" charset="0"/>
            </a:endParaRPr>
          </a:p>
          <a:p>
            <a:pPr>
              <a:lnSpc>
                <a:spcPct val="80000"/>
              </a:lnSpc>
              <a:buClr>
                <a:srgbClr val="00FFCC"/>
              </a:buClr>
              <a:buFont typeface="Arial" pitchFamily="34" charset="0"/>
              <a:buChar char="•"/>
              <a:defRPr/>
            </a:pPr>
            <a:r>
              <a:rPr lang="en-US" sz="2200" b="1" dirty="0">
                <a:solidFill>
                  <a:srgbClr val="99FF33"/>
                </a:solidFill>
                <a:latin typeface="+mj-lt"/>
                <a:cs typeface="Times New Roman" pitchFamily="18" charset="0"/>
              </a:rPr>
              <a:t>The distance for which the filed remains sinusoidal is know as  Coherence length  			</a:t>
            </a:r>
          </a:p>
          <a:p>
            <a:pPr lvl="6">
              <a:lnSpc>
                <a:spcPct val="80000"/>
              </a:lnSpc>
              <a:buClr>
                <a:srgbClr val="00FFCC"/>
              </a:buClr>
              <a:defRPr/>
            </a:pPr>
            <a:r>
              <a:rPr lang="en-US" sz="2200" b="1" dirty="0">
                <a:solidFill>
                  <a:srgbClr val="99FF33"/>
                </a:solidFill>
                <a:latin typeface="+mj-lt"/>
                <a:cs typeface="Times New Roman" pitchFamily="18" charset="0"/>
              </a:rPr>
              <a:t>  </a:t>
            </a:r>
            <a:endParaRPr lang="en-US" sz="2200" b="1" dirty="0">
              <a:solidFill>
                <a:srgbClr val="00FFCC"/>
              </a:solidFill>
              <a:latin typeface="+mj-lt"/>
              <a:cs typeface="Times New Roman" pitchFamily="18" charset="0"/>
            </a:endParaRPr>
          </a:p>
        </p:txBody>
      </p:sp>
      <p:pic>
        <p:nvPicPr>
          <p:cNvPr id="131074" name="Picture 2" descr="http://upload.wikimedia.org/wikipedia/commons/thumb/9/90/Single_frequency_correlation.svg/900px-Single_frequency_correlation.svg.png"/>
          <p:cNvPicPr>
            <a:picLocks noChangeAspect="1" noChangeArrowheads="1"/>
          </p:cNvPicPr>
          <p:nvPr/>
        </p:nvPicPr>
        <p:blipFill>
          <a:blip r:embed="rId2" cstate="print">
            <a:lum contrast="20000"/>
          </a:blip>
          <a:srcRect/>
          <a:stretch>
            <a:fillRect/>
          </a:stretch>
        </p:blipFill>
        <p:spPr bwMode="auto">
          <a:xfrm>
            <a:off x="0" y="1676400"/>
            <a:ext cx="9226550" cy="884238"/>
          </a:xfrm>
          <a:prstGeom prst="rect">
            <a:avLst/>
          </a:prstGeom>
          <a:noFill/>
          <a:effectLst>
            <a:outerShdw blurRad="152400" dist="317500" dir="5400000" sx="90000" sy="-19000" rotWithShape="0">
              <a:prstClr val="black">
                <a:alpha val="15000"/>
              </a:prstClr>
            </a:outerShdw>
          </a:effectLst>
        </p:spPr>
      </p:pic>
      <p:pic>
        <p:nvPicPr>
          <p:cNvPr id="5" name="Picture 2" descr="http://www.energy.kth.se/compedu/webcompedu/WebHelp/S9_Renewable_Energy/B5_Solar_Energy/C7/ID125_Files/ID125popup_files/image130.gif"/>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4275536" y="4267200"/>
            <a:ext cx="4500564" cy="685800"/>
          </a:xfrm>
          <a:prstGeom prst="rect">
            <a:avLst/>
          </a:prstGeom>
          <a:noFill/>
          <a:ln w="9525">
            <a:noFill/>
            <a:miter lim="800000"/>
            <a:headEnd/>
            <a:tailEnd/>
          </a:ln>
        </p:spPr>
      </p:pic>
      <p:pic>
        <p:nvPicPr>
          <p:cNvPr id="34821" name="Picture 4" descr="http://farm4.static.flickr.com/3307/3316327069_fbfcd29980.jpg"/>
          <p:cNvPicPr>
            <a:picLocks noChangeAspect="1" noChangeArrowheads="1"/>
          </p:cNvPicPr>
          <p:nvPr/>
        </p:nvPicPr>
        <p:blipFill>
          <a:blip r:embed="rId4" cstate="print"/>
          <a:srcRect/>
          <a:stretch>
            <a:fillRect/>
          </a:stretch>
        </p:blipFill>
        <p:spPr bwMode="auto">
          <a:xfrm>
            <a:off x="4275138" y="2895600"/>
            <a:ext cx="4500562" cy="1295400"/>
          </a:xfrm>
          <a:prstGeom prst="rect">
            <a:avLst/>
          </a:prstGeom>
          <a:noFill/>
          <a:ln w="9525">
            <a:noFill/>
            <a:miter lim="800000"/>
            <a:headEnd/>
            <a:tailEnd/>
          </a:ln>
        </p:spPr>
      </p:pic>
      <p:sp>
        <p:nvSpPr>
          <p:cNvPr id="7" name="TextBox 6"/>
          <p:cNvSpPr txBox="1"/>
          <p:nvPr/>
        </p:nvSpPr>
        <p:spPr>
          <a:xfrm>
            <a:off x="3150395" y="6412468"/>
            <a:ext cx="2731838" cy="369332"/>
          </a:xfrm>
          <a:prstGeom prst="rect">
            <a:avLst/>
          </a:prstGeom>
          <a:solidFill>
            <a:srgbClr val="FF0000"/>
          </a:solidFill>
          <a:ln>
            <a:solidFill>
              <a:srgbClr val="99FF33"/>
            </a:solidFill>
          </a:ln>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b="1" dirty="0" err="1">
                <a:ln w="3175">
                  <a:solidFill>
                    <a:srgbClr val="99FF33"/>
                  </a:solidFill>
                </a:ln>
                <a:solidFill>
                  <a:srgbClr val="00FFCC"/>
                </a:solidFill>
                <a:latin typeface="Arial Unicode MS" pitchFamily="34" charset="-128"/>
                <a:ea typeface="Arial Unicode MS" pitchFamily="34" charset="-128"/>
                <a:cs typeface="Arial Unicode MS" pitchFamily="34" charset="-128"/>
              </a:rPr>
              <a:t>lcoh</a:t>
            </a:r>
            <a:r>
              <a:rPr lang="en-US" b="1" dirty="0">
                <a:ln w="3175">
                  <a:solidFill>
                    <a:srgbClr val="99FF33"/>
                  </a:solidFill>
                </a:ln>
                <a:solidFill>
                  <a:srgbClr val="00FFCC"/>
                </a:solidFill>
                <a:latin typeface="Arial Unicode MS" pitchFamily="34" charset="-128"/>
                <a:ea typeface="Arial Unicode MS" pitchFamily="34" charset="-128"/>
                <a:cs typeface="Arial Unicode MS" pitchFamily="34" charset="-128"/>
              </a:rPr>
              <a:t> . = </a:t>
            </a:r>
            <a:r>
              <a:rPr lang="en-US" b="1" dirty="0" err="1">
                <a:ln w="3175">
                  <a:solidFill>
                    <a:srgbClr val="99FF33"/>
                  </a:solidFill>
                </a:ln>
                <a:solidFill>
                  <a:srgbClr val="00FFCC"/>
                </a:solidFill>
                <a:latin typeface="Arial Unicode MS" pitchFamily="34" charset="-128"/>
                <a:ea typeface="Arial Unicode MS" pitchFamily="34" charset="-128"/>
                <a:cs typeface="Arial Unicode MS" pitchFamily="34" charset="-128"/>
              </a:rPr>
              <a:t>c.t</a:t>
            </a:r>
            <a:r>
              <a:rPr lang="en-US" b="1" baseline="-25000" dirty="0" err="1">
                <a:ln w="3175">
                  <a:solidFill>
                    <a:srgbClr val="99FF33"/>
                  </a:solidFill>
                </a:ln>
                <a:solidFill>
                  <a:srgbClr val="00FFCC"/>
                </a:solidFill>
                <a:latin typeface="Arial Unicode MS" pitchFamily="34" charset="-128"/>
                <a:ea typeface="Arial Unicode MS" pitchFamily="34" charset="-128"/>
                <a:cs typeface="Arial Unicode MS" pitchFamily="34" charset="-128"/>
              </a:rPr>
              <a:t>coh</a:t>
            </a:r>
            <a:r>
              <a:rPr lang="en-US" b="1" dirty="0">
                <a:ln w="3175">
                  <a:solidFill>
                    <a:srgbClr val="99FF33"/>
                  </a:solidFill>
                </a:ln>
                <a:solidFill>
                  <a:srgbClr val="00FFCC"/>
                </a:solidFill>
                <a:latin typeface="Arial Unicode MS" pitchFamily="34" charset="-128"/>
                <a:ea typeface="Arial Unicode MS" pitchFamily="34" charset="-128"/>
                <a:cs typeface="Arial Unicode MS" pitchFamily="34" charset="-128"/>
              </a:rPr>
              <a:t> =c </a:t>
            </a:r>
            <a:r>
              <a:rPr lang="en-US" b="1" dirty="0">
                <a:ln w="3175">
                  <a:solidFill>
                    <a:srgbClr val="99FF33"/>
                  </a:solidFill>
                </a:ln>
                <a:solidFill>
                  <a:srgbClr val="00FFCC"/>
                </a:solidFill>
                <a:latin typeface="Arial Unicode MS" pitchFamily="34" charset="-128"/>
                <a:ea typeface="Arial Unicode MS" pitchFamily="34" charset="-128"/>
                <a:cs typeface="Arial Unicode MS" pitchFamily="34" charset="-128"/>
                <a:sym typeface="Symbol" pitchFamily="18" charset="2"/>
              </a:rPr>
              <a:t>= c/</a:t>
            </a:r>
            <a:r>
              <a:rPr lang="en-US" b="1" dirty="0">
                <a:ln w="3175">
                  <a:solidFill>
                    <a:srgbClr val="99FF33"/>
                  </a:solidFill>
                </a:ln>
                <a:solidFill>
                  <a:srgbClr val="00FFCC"/>
                </a:solidFill>
                <a:latin typeface="Arial Unicode MS" pitchFamily="34" charset="-128"/>
                <a:ea typeface="Arial Unicode MS" pitchFamily="34" charset="-128"/>
                <a:cs typeface="Arial Unicode MS" pitchFamily="34" charset="-128"/>
              </a:rPr>
              <a:t> ∆</a:t>
            </a:r>
            <a:r>
              <a:rPr lang="el-GR" b="1" dirty="0">
                <a:ln w="3175">
                  <a:solidFill>
                    <a:srgbClr val="99FF33"/>
                  </a:solidFill>
                </a:ln>
                <a:solidFill>
                  <a:srgbClr val="00FFCC"/>
                </a:solidFill>
                <a:latin typeface="Arial Unicode MS" pitchFamily="34" charset="-128"/>
                <a:ea typeface="Arial Unicode MS" pitchFamily="34" charset="-128"/>
                <a:cs typeface="Arial Unicode MS" pitchFamily="34" charset="-128"/>
              </a:rPr>
              <a:t>ν</a:t>
            </a:r>
            <a:r>
              <a:rPr lang="en-US" b="1" dirty="0">
                <a:ln w="3175">
                  <a:solidFill>
                    <a:srgbClr val="99FF33"/>
                  </a:solidFill>
                </a:ln>
                <a:solidFill>
                  <a:srgbClr val="00FFCC"/>
                </a:solidFill>
                <a:latin typeface="Arial Unicode MS" pitchFamily="34" charset="-128"/>
                <a:ea typeface="Arial Unicode MS" pitchFamily="34" charset="-128"/>
                <a:cs typeface="Arial Unicode MS" pitchFamily="34" charset="-128"/>
              </a:rPr>
              <a:t> </a:t>
            </a:r>
            <a:endParaRPr lang="en-US" dirty="0">
              <a:ln w="3175">
                <a:solidFill>
                  <a:srgbClr val="99FF33"/>
                </a:solidFill>
              </a:ln>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038" y="0"/>
            <a:ext cx="8401050" cy="5970588"/>
          </a:xfrm>
          <a:prstGeom prst="rect">
            <a:avLst/>
          </a:prstGeom>
          <a:ln>
            <a:noFill/>
          </a:ln>
        </p:spPr>
        <p:txBody>
          <a:bodyPr>
            <a:spAutoFit/>
          </a:bodyPr>
          <a:lstStyle/>
          <a:p>
            <a:pPr>
              <a:defRPr/>
            </a:pPr>
            <a:r>
              <a:rPr lang="en-US" sz="2800" b="1" dirty="0">
                <a:solidFill>
                  <a:srgbClr val="00FFCC"/>
                </a:solidFill>
                <a:latin typeface="Berlin Sans FB Demi" pitchFamily="34" charset="0"/>
                <a:cs typeface="Arial" pitchFamily="34" charset="0"/>
              </a:rPr>
              <a:t>Temporal coherence and monochromaticity</a:t>
            </a:r>
          </a:p>
          <a:p>
            <a:pPr>
              <a:defRPr/>
            </a:pPr>
            <a:r>
              <a:rPr lang="en-US" sz="2200" b="1" dirty="0">
                <a:solidFill>
                  <a:srgbClr val="99FF33"/>
                </a:solidFill>
                <a:latin typeface="+mj-lt"/>
                <a:cs typeface="Times New Roman" pitchFamily="18" charset="0"/>
              </a:rPr>
              <a:t>      Every spectral line has a finite width which means that it corresponds </a:t>
            </a:r>
            <a:r>
              <a:rPr lang="en-US" sz="2200" b="1" dirty="0">
                <a:solidFill>
                  <a:srgbClr val="99FF33"/>
                </a:solidFill>
                <a:latin typeface="+mj-lt"/>
                <a:cs typeface="Times New Roman" pitchFamily="18" charset="0"/>
              </a:rPr>
              <a:t>  </a:t>
            </a:r>
            <a:r>
              <a:rPr lang="en-US" sz="2200" b="1" dirty="0">
                <a:solidFill>
                  <a:srgbClr val="99FF33"/>
                </a:solidFill>
                <a:latin typeface="+mj-lt"/>
                <a:cs typeface="Times New Roman" pitchFamily="18" charset="0"/>
              </a:rPr>
              <a:t>t</a:t>
            </a:r>
            <a:r>
              <a:rPr lang="en-US" sz="2200" b="1" dirty="0">
                <a:solidFill>
                  <a:srgbClr val="99FF33"/>
                </a:solidFill>
                <a:latin typeface="+mj-lt"/>
                <a:cs typeface="Times New Roman" pitchFamily="18" charset="0"/>
              </a:rPr>
              <a:t>o </a:t>
            </a:r>
            <a:r>
              <a:rPr lang="en-US" sz="2200" b="1" dirty="0">
                <a:solidFill>
                  <a:srgbClr val="99FF33"/>
                </a:solidFill>
                <a:latin typeface="+mj-lt"/>
                <a:cs typeface="Times New Roman" pitchFamily="18" charset="0"/>
              </a:rPr>
              <a:t>a continuous distribution of wave length in some narrow </a:t>
            </a:r>
            <a:r>
              <a:rPr lang="en-US" sz="2200" b="1" dirty="0">
                <a:solidFill>
                  <a:srgbClr val="99FF33"/>
                </a:solidFill>
                <a:latin typeface="+mj-lt"/>
                <a:cs typeface="Times New Roman" pitchFamily="18" charset="0"/>
              </a:rPr>
              <a:t>interval  between  </a:t>
            </a:r>
            <a:r>
              <a:rPr lang="el-GR" sz="2200" b="1" dirty="0">
                <a:solidFill>
                  <a:srgbClr val="99FF33"/>
                </a:solidFill>
                <a:latin typeface="+mj-lt"/>
                <a:cs typeface="Times New Roman" pitchFamily="18" charset="0"/>
              </a:rPr>
              <a:t>λ</a:t>
            </a:r>
            <a:r>
              <a:rPr lang="en-US" sz="2200" b="1" dirty="0">
                <a:solidFill>
                  <a:srgbClr val="99FF33"/>
                </a:solidFill>
                <a:latin typeface="+mj-lt"/>
                <a:cs typeface="Times New Roman" pitchFamily="18" charset="0"/>
              </a:rPr>
              <a:t>  and  </a:t>
            </a:r>
            <a:r>
              <a:rPr lang="el-GR" sz="2200" b="1" dirty="0">
                <a:solidFill>
                  <a:srgbClr val="99FF33"/>
                </a:solidFill>
                <a:latin typeface="+mj-lt"/>
                <a:cs typeface="Times New Roman" pitchFamily="18" charset="0"/>
              </a:rPr>
              <a:t>λ</a:t>
            </a:r>
            <a:r>
              <a:rPr lang="en-US" sz="2200" b="1" dirty="0">
                <a:solidFill>
                  <a:srgbClr val="99FF33"/>
                </a:solidFill>
                <a:latin typeface="+mj-lt"/>
                <a:cs typeface="Times New Roman" pitchFamily="18" charset="0"/>
              </a:rPr>
              <a:t> +d </a:t>
            </a:r>
            <a:r>
              <a:rPr lang="el-GR" sz="2200" b="1" dirty="0">
                <a:solidFill>
                  <a:srgbClr val="99FF33"/>
                </a:solidFill>
                <a:latin typeface="+mj-lt"/>
                <a:cs typeface="Times New Roman" pitchFamily="18" charset="0"/>
              </a:rPr>
              <a:t>λ</a:t>
            </a:r>
            <a:endParaRPr lang="en-US" sz="2200" b="1" dirty="0">
              <a:solidFill>
                <a:srgbClr val="99FF33"/>
              </a:solidFill>
              <a:latin typeface="+mj-lt"/>
              <a:cs typeface="Times New Roman" pitchFamily="18" charset="0"/>
            </a:endParaRPr>
          </a:p>
          <a:p>
            <a:pPr>
              <a:defRPr/>
            </a:pPr>
            <a:r>
              <a:rPr lang="en-US" sz="2400" dirty="0">
                <a:solidFill>
                  <a:srgbClr val="FFFF00"/>
                </a:solidFill>
                <a:cs typeface="Times New Roman" pitchFamily="18" charset="0"/>
              </a:rPr>
              <a:t>	</a:t>
            </a:r>
            <a:r>
              <a:rPr lang="en-US" sz="2200" b="1" dirty="0">
                <a:solidFill>
                  <a:srgbClr val="99FF33"/>
                </a:solidFill>
                <a:latin typeface="+mj-lt"/>
                <a:cs typeface="Times New Roman" pitchFamily="18" charset="0"/>
              </a:rPr>
              <a:t>	</a:t>
            </a:r>
          </a:p>
          <a:p>
            <a:pPr>
              <a:defRPr/>
            </a:pPr>
            <a:r>
              <a:rPr lang="en-US" sz="2200" b="1" dirty="0">
                <a:solidFill>
                  <a:srgbClr val="99FF33"/>
                </a:solidFill>
                <a:latin typeface="+mj-lt"/>
                <a:cs typeface="Times New Roman" pitchFamily="18" charset="0"/>
              </a:rPr>
              <a:t>						</a:t>
            </a:r>
          </a:p>
          <a:p>
            <a:pPr>
              <a:defRPr/>
            </a:pPr>
            <a:r>
              <a:rPr lang="en-US" sz="2200" b="1" dirty="0">
                <a:solidFill>
                  <a:srgbClr val="99FF33"/>
                </a:solidFill>
                <a:latin typeface="+mj-lt"/>
                <a:cs typeface="Times New Roman" pitchFamily="18" charset="0"/>
              </a:rPr>
              <a:t>			Where </a:t>
            </a:r>
            <a:r>
              <a:rPr lang="el-GR" sz="2200" b="1" dirty="0">
                <a:solidFill>
                  <a:srgbClr val="99FF33"/>
                </a:solidFill>
                <a:latin typeface="+mj-lt"/>
                <a:cs typeface="Times New Roman" pitchFamily="18" charset="0"/>
              </a:rPr>
              <a:t>Δ λ</a:t>
            </a:r>
            <a:r>
              <a:rPr lang="en-US" sz="2200" b="1" dirty="0">
                <a:solidFill>
                  <a:srgbClr val="99FF33"/>
                </a:solidFill>
                <a:latin typeface="+mj-lt"/>
                <a:cs typeface="Times New Roman" pitchFamily="18" charset="0"/>
              </a:rPr>
              <a:t>  - Bandwidth</a:t>
            </a:r>
          </a:p>
          <a:p>
            <a:pPr>
              <a:buFont typeface="Wingdings" pitchFamily="2" charset="2"/>
              <a:buChar char="§"/>
              <a:defRPr/>
            </a:pPr>
            <a:r>
              <a:rPr lang="en-US" sz="2200" b="1" dirty="0">
                <a:solidFill>
                  <a:srgbClr val="99FF33"/>
                </a:solidFill>
                <a:latin typeface="+mj-lt"/>
                <a:cs typeface="Times New Roman" pitchFamily="18" charset="0"/>
              </a:rPr>
              <a:t>  Longer  coherence time, smaller will be freq spread and vice versa</a:t>
            </a:r>
          </a:p>
          <a:p>
            <a:pPr>
              <a:buFont typeface="Wingdings" pitchFamily="2" charset="2"/>
              <a:buChar char="§"/>
              <a:defRPr/>
            </a:pPr>
            <a:r>
              <a:rPr lang="en-US" sz="2200" b="1" dirty="0">
                <a:solidFill>
                  <a:srgbClr val="99FF33"/>
                </a:solidFill>
                <a:latin typeface="+mj-lt"/>
                <a:cs typeface="Times New Roman" pitchFamily="18" charset="0"/>
              </a:rPr>
              <a:t>  For perfectly short monochromatic ∆</a:t>
            </a:r>
            <a:r>
              <a:rPr lang="el-GR" sz="2200" b="1" dirty="0">
                <a:solidFill>
                  <a:srgbClr val="99FF33"/>
                </a:solidFill>
                <a:latin typeface="+mj-lt"/>
                <a:cs typeface="Times New Roman" pitchFamily="18" charset="0"/>
              </a:rPr>
              <a:t>ν</a:t>
            </a:r>
            <a:r>
              <a:rPr lang="en-US" sz="2200" b="1" dirty="0">
                <a:solidFill>
                  <a:srgbClr val="99FF33"/>
                </a:solidFill>
                <a:latin typeface="+mj-lt"/>
                <a:cs typeface="Times New Roman" pitchFamily="18" charset="0"/>
              </a:rPr>
              <a:t>=0 and ∆t =∞</a:t>
            </a:r>
          </a:p>
          <a:p>
            <a:pPr>
              <a:buFont typeface="Wingdings" pitchFamily="2" charset="2"/>
              <a:buChar char="§"/>
              <a:defRPr/>
            </a:pPr>
            <a:r>
              <a:rPr lang="en-US" sz="2200" b="1" dirty="0">
                <a:solidFill>
                  <a:srgbClr val="99FF33"/>
                </a:solidFill>
                <a:latin typeface="+mj-lt"/>
                <a:cs typeface="Times New Roman" pitchFamily="18" charset="0"/>
              </a:rPr>
              <a:t>  Example</a:t>
            </a:r>
            <a:r>
              <a:rPr lang="en-US" sz="2200" b="1" dirty="0">
                <a:solidFill>
                  <a:srgbClr val="99FF33"/>
                </a:solidFill>
                <a:latin typeface="+mj-lt"/>
                <a:cs typeface="Times New Roman" pitchFamily="18" charset="0"/>
              </a:rPr>
              <a:t>:- For NA  </a:t>
            </a:r>
            <a:r>
              <a:rPr lang="en-US" sz="2200" b="1" dirty="0">
                <a:solidFill>
                  <a:srgbClr val="FFFF00"/>
                </a:solidFill>
                <a:latin typeface="+mj-lt"/>
                <a:cs typeface="Times New Roman" pitchFamily="18" charset="0"/>
              </a:rPr>
              <a:t>Yellow</a:t>
            </a:r>
            <a:r>
              <a:rPr lang="en-US" sz="2200" b="1" dirty="0">
                <a:solidFill>
                  <a:srgbClr val="99FF33"/>
                </a:solidFill>
                <a:latin typeface="+mj-lt"/>
                <a:cs typeface="Times New Roman" pitchFamily="18" charset="0"/>
              </a:rPr>
              <a:t> light (</a:t>
            </a:r>
            <a:r>
              <a:rPr lang="el-GR" sz="2200" b="1" dirty="0">
                <a:solidFill>
                  <a:srgbClr val="99FF33"/>
                </a:solidFill>
                <a:latin typeface="+mj-lt"/>
                <a:cs typeface="Times New Roman" pitchFamily="18" charset="0"/>
              </a:rPr>
              <a:t>λ</a:t>
            </a:r>
            <a:r>
              <a:rPr lang="en-US" sz="2200" b="1" dirty="0">
                <a:solidFill>
                  <a:srgbClr val="99FF33"/>
                </a:solidFill>
                <a:latin typeface="+mj-lt"/>
                <a:cs typeface="Times New Roman" pitchFamily="18" charset="0"/>
              </a:rPr>
              <a:t>=5893 </a:t>
            </a:r>
            <a:r>
              <a:rPr lang="en-US" sz="2200" b="1" dirty="0" err="1">
                <a:solidFill>
                  <a:srgbClr val="99FF33"/>
                </a:solidFill>
                <a:latin typeface="+mj-lt"/>
                <a:cs typeface="Times New Roman" pitchFamily="18" charset="0"/>
              </a:rPr>
              <a:t>A</a:t>
            </a:r>
            <a:r>
              <a:rPr lang="en-US" sz="2200" b="1" baseline="30000" dirty="0" err="1">
                <a:solidFill>
                  <a:srgbClr val="99FF33"/>
                </a:solidFill>
                <a:latin typeface="+mj-lt"/>
                <a:cs typeface="Times New Roman" pitchFamily="18" charset="0"/>
              </a:rPr>
              <a:t>o</a:t>
            </a:r>
            <a:r>
              <a:rPr lang="en-US" sz="2200" b="1" dirty="0">
                <a:solidFill>
                  <a:srgbClr val="99FF33"/>
                </a:solidFill>
                <a:latin typeface="+mj-lt"/>
                <a:cs typeface="Times New Roman" pitchFamily="18" charset="0"/>
                <a:sym typeface="Symbol" pitchFamily="18" charset="2"/>
              </a:rPr>
              <a:t>)		</a:t>
            </a:r>
            <a:r>
              <a:rPr lang="el-GR" sz="2200" b="1" dirty="0">
                <a:solidFill>
                  <a:srgbClr val="99FF33"/>
                </a:solidFill>
                <a:latin typeface="+mj-lt"/>
                <a:cs typeface="Times New Roman" pitchFamily="18" charset="0"/>
              </a:rPr>
              <a:t> Δ</a:t>
            </a:r>
            <a:r>
              <a:rPr lang="he-IL" sz="2200" b="1" dirty="0">
                <a:solidFill>
                  <a:srgbClr val="99FF33"/>
                </a:solidFill>
                <a:latin typeface="+mj-lt"/>
                <a:cs typeface="Times New Roman" pitchFamily="18" charset="0"/>
              </a:rPr>
              <a:t>טּ</a:t>
            </a:r>
            <a:r>
              <a:rPr lang="en-US" sz="2200" b="1" dirty="0">
                <a:solidFill>
                  <a:srgbClr val="99FF33"/>
                </a:solidFill>
                <a:latin typeface="+mj-lt"/>
                <a:cs typeface="Times New Roman" pitchFamily="18" charset="0"/>
              </a:rPr>
              <a:t>/</a:t>
            </a:r>
            <a:r>
              <a:rPr lang="he-IL" sz="2200" b="1" dirty="0">
                <a:solidFill>
                  <a:srgbClr val="99FF33"/>
                </a:solidFill>
                <a:latin typeface="+mj-lt"/>
                <a:cs typeface="Times New Roman" pitchFamily="18" charset="0"/>
              </a:rPr>
              <a:t> טּ </a:t>
            </a:r>
            <a:r>
              <a:rPr lang="en-US" sz="2200" b="1" dirty="0">
                <a:solidFill>
                  <a:srgbClr val="99FF33"/>
                </a:solidFill>
                <a:latin typeface="+mj-lt"/>
                <a:cs typeface="Times New Roman" pitchFamily="18" charset="0"/>
              </a:rPr>
              <a:t>=2x10</a:t>
            </a:r>
            <a:r>
              <a:rPr lang="en-US" sz="2200" b="1" baseline="30000" dirty="0">
                <a:solidFill>
                  <a:srgbClr val="99FF33"/>
                </a:solidFill>
                <a:latin typeface="+mj-lt"/>
                <a:cs typeface="Times New Roman" pitchFamily="18" charset="0"/>
              </a:rPr>
              <a:t>-5</a:t>
            </a:r>
            <a:r>
              <a:rPr lang="en-US" sz="2200" b="1" dirty="0">
                <a:solidFill>
                  <a:srgbClr val="99FF33"/>
                </a:solidFill>
                <a:latin typeface="+mj-lt"/>
                <a:cs typeface="Times New Roman" pitchFamily="18" charset="0"/>
                <a:sym typeface="Symbol" pitchFamily="18" charset="2"/>
              </a:rPr>
              <a:t>	</a:t>
            </a:r>
            <a:r>
              <a:rPr lang="en-US" sz="2200" b="1" dirty="0">
                <a:solidFill>
                  <a:srgbClr val="99FF33"/>
                </a:solidFill>
                <a:latin typeface="+mj-lt"/>
                <a:cs typeface="Times New Roman" pitchFamily="18" charset="0"/>
              </a:rPr>
              <a:t>       For LASER light	          </a:t>
            </a:r>
            <a:r>
              <a:rPr lang="el-GR" sz="2200" b="1" dirty="0">
                <a:solidFill>
                  <a:srgbClr val="99FF33"/>
                </a:solidFill>
                <a:latin typeface="+mj-lt"/>
                <a:cs typeface="Times New Roman" pitchFamily="18" charset="0"/>
              </a:rPr>
              <a:t>Δ</a:t>
            </a:r>
            <a:r>
              <a:rPr lang="he-IL" sz="2200" b="1" dirty="0">
                <a:solidFill>
                  <a:srgbClr val="99FF33"/>
                </a:solidFill>
                <a:latin typeface="+mj-lt"/>
                <a:cs typeface="Times New Roman" pitchFamily="18" charset="0"/>
              </a:rPr>
              <a:t>טּ</a:t>
            </a:r>
            <a:r>
              <a:rPr lang="en-US" sz="2200" b="1" dirty="0">
                <a:solidFill>
                  <a:srgbClr val="99FF33"/>
                </a:solidFill>
                <a:latin typeface="+mj-lt"/>
                <a:cs typeface="Times New Roman" pitchFamily="18" charset="0"/>
              </a:rPr>
              <a:t>/</a:t>
            </a:r>
            <a:r>
              <a:rPr lang="he-IL" sz="2200" b="1" dirty="0">
                <a:solidFill>
                  <a:srgbClr val="99FF33"/>
                </a:solidFill>
                <a:latin typeface="+mj-lt"/>
                <a:cs typeface="Times New Roman" pitchFamily="18" charset="0"/>
              </a:rPr>
              <a:t> טּ </a:t>
            </a:r>
            <a:r>
              <a:rPr lang="en-US" sz="2200" b="1" dirty="0">
                <a:solidFill>
                  <a:srgbClr val="99FF33"/>
                </a:solidFill>
                <a:latin typeface="+mj-lt"/>
                <a:cs typeface="Times New Roman" pitchFamily="18" charset="0"/>
              </a:rPr>
              <a:t>=2x10</a:t>
            </a:r>
            <a:r>
              <a:rPr lang="en-US" sz="2200" b="1" baseline="30000" dirty="0">
                <a:solidFill>
                  <a:srgbClr val="99FF33"/>
                </a:solidFill>
                <a:latin typeface="+mj-lt"/>
                <a:cs typeface="Times New Roman" pitchFamily="18" charset="0"/>
              </a:rPr>
              <a:t>-8</a:t>
            </a:r>
            <a:r>
              <a:rPr lang="en-US" sz="2200" b="1" dirty="0">
                <a:solidFill>
                  <a:srgbClr val="99FF33"/>
                </a:solidFill>
                <a:latin typeface="+mj-lt"/>
                <a:cs typeface="Times New Roman" pitchFamily="18" charset="0"/>
                <a:sym typeface="Symbol" pitchFamily="18" charset="2"/>
              </a:rPr>
              <a:t>	</a:t>
            </a:r>
            <a:endParaRPr lang="en-US" sz="2200" b="1" dirty="0">
              <a:solidFill>
                <a:srgbClr val="99FF33"/>
              </a:solidFill>
              <a:latin typeface="+mj-lt"/>
              <a:cs typeface="Times New Roman" pitchFamily="18" charset="0"/>
            </a:endParaRPr>
          </a:p>
          <a:p>
            <a:pPr>
              <a:defRPr/>
            </a:pPr>
            <a:endParaRPr lang="en-US" sz="2200" b="1" dirty="0">
              <a:solidFill>
                <a:srgbClr val="99FF33"/>
              </a:solidFill>
              <a:latin typeface="+mj-lt"/>
              <a:cs typeface="Times New Roman" pitchFamily="18" charset="0"/>
            </a:endParaRPr>
          </a:p>
          <a:p>
            <a:pPr>
              <a:defRPr/>
            </a:pPr>
            <a:endParaRPr lang="en-US" sz="2200" b="1" dirty="0">
              <a:solidFill>
                <a:srgbClr val="99FF33"/>
              </a:solidFill>
              <a:latin typeface="+mj-lt"/>
              <a:cs typeface="Times New Roman" pitchFamily="18" charset="0"/>
            </a:endParaRPr>
          </a:p>
          <a:p>
            <a:pPr>
              <a:defRPr/>
            </a:pPr>
            <a:endParaRPr lang="en-US" sz="2200" b="1" dirty="0">
              <a:solidFill>
                <a:srgbClr val="99FF33"/>
              </a:solidFill>
              <a:latin typeface="+mj-lt"/>
              <a:cs typeface="Times New Roman" pitchFamily="18" charset="0"/>
            </a:endParaRPr>
          </a:p>
          <a:p>
            <a:pPr>
              <a:defRPr/>
            </a:pPr>
            <a:endParaRPr lang="en-US" sz="2200" b="1" dirty="0">
              <a:solidFill>
                <a:srgbClr val="99FF33"/>
              </a:solidFill>
              <a:latin typeface="+mj-lt"/>
              <a:cs typeface="Times New Roman" pitchFamily="18" charset="0"/>
            </a:endParaRPr>
          </a:p>
          <a:p>
            <a:pPr>
              <a:defRPr/>
            </a:pPr>
            <a:endParaRPr lang="en-US" sz="2200" b="1" dirty="0">
              <a:solidFill>
                <a:srgbClr val="99FF33"/>
              </a:solidFill>
              <a:latin typeface="+mj-lt"/>
              <a:cs typeface="Times New Roman" pitchFamily="18" charset="0"/>
            </a:endParaRPr>
          </a:p>
          <a:p>
            <a:pPr>
              <a:defRPr/>
            </a:pPr>
            <a:endParaRPr lang="en-US" sz="2200" b="1" dirty="0">
              <a:solidFill>
                <a:srgbClr val="99FF33"/>
              </a:solidFill>
              <a:latin typeface="+mj-lt"/>
              <a:cs typeface="Times New Roman" pitchFamily="18" charset="0"/>
            </a:endParaRPr>
          </a:p>
        </p:txBody>
      </p:sp>
      <p:pic>
        <p:nvPicPr>
          <p:cNvPr id="35843" name="Picture 2" descr="http://www.ryerson.ca/~kantorek/ELE884/linew.jpg"/>
          <p:cNvPicPr>
            <a:picLocks noChangeAspect="1" noChangeArrowheads="1"/>
          </p:cNvPicPr>
          <p:nvPr/>
        </p:nvPicPr>
        <p:blipFill>
          <a:blip r:embed="rId2" cstate="print"/>
          <a:srcRect/>
          <a:stretch>
            <a:fillRect/>
          </a:stretch>
        </p:blipFill>
        <p:spPr bwMode="auto">
          <a:xfrm>
            <a:off x="6634163" y="1066800"/>
            <a:ext cx="2366962" cy="1511300"/>
          </a:xfrm>
          <a:prstGeom prst="rect">
            <a:avLst/>
          </a:prstGeom>
          <a:noFill/>
          <a:ln w="9525">
            <a:noFill/>
            <a:miter lim="800000"/>
            <a:headEnd/>
            <a:tailEnd/>
          </a:ln>
        </p:spPr>
      </p:pic>
      <p:sp>
        <p:nvSpPr>
          <p:cNvPr id="35844" name="TextBox 3"/>
          <p:cNvSpPr txBox="1">
            <a:spLocks noChangeArrowheads="1"/>
          </p:cNvSpPr>
          <p:nvPr/>
        </p:nvSpPr>
        <p:spPr bwMode="auto">
          <a:xfrm>
            <a:off x="1071563" y="1752600"/>
            <a:ext cx="1423987" cy="369888"/>
          </a:xfrm>
          <a:prstGeom prst="rect">
            <a:avLst/>
          </a:prstGeom>
          <a:solidFill>
            <a:schemeClr val="bg1"/>
          </a:solidFill>
          <a:ln w="9525">
            <a:solidFill>
              <a:srgbClr val="99FF33"/>
            </a:solidFill>
            <a:miter lim="800000"/>
            <a:headEnd/>
            <a:tailEnd/>
          </a:ln>
        </p:spPr>
        <p:txBody>
          <a:bodyPr>
            <a:spAutoFit/>
          </a:bodyPr>
          <a:lstStyle/>
          <a:p>
            <a:r>
              <a:rPr lang="el-GR" b="1">
                <a:solidFill>
                  <a:srgbClr val="FF0000"/>
                </a:solidFill>
                <a:cs typeface="Times New Roman" pitchFamily="18" charset="0"/>
              </a:rPr>
              <a:t>Δ</a:t>
            </a:r>
            <a:r>
              <a:rPr lang="en-US" b="1">
                <a:solidFill>
                  <a:srgbClr val="FF0000"/>
                </a:solidFill>
                <a:cs typeface="Times New Roman" pitchFamily="18" charset="0"/>
              </a:rPr>
              <a:t>t  =  1/ </a:t>
            </a:r>
            <a:r>
              <a:rPr lang="el-GR" b="1">
                <a:solidFill>
                  <a:srgbClr val="FF0000"/>
                </a:solidFill>
                <a:cs typeface="Times New Roman" pitchFamily="18" charset="0"/>
              </a:rPr>
              <a:t>Δ</a:t>
            </a:r>
            <a:r>
              <a:rPr lang="he-IL" b="1">
                <a:solidFill>
                  <a:srgbClr val="FF0000"/>
                </a:solidFill>
                <a:cs typeface="Times New Roman" pitchFamily="18" charset="0"/>
              </a:rPr>
              <a:t>טּ</a:t>
            </a:r>
            <a:r>
              <a:rPr lang="en-US" b="1">
                <a:solidFill>
                  <a:srgbClr val="FF0000"/>
                </a:solidFill>
                <a:cs typeface="Times New Roman" pitchFamily="18" charset="0"/>
              </a:rPr>
              <a:t> </a:t>
            </a:r>
            <a:endParaRPr lang="en-US">
              <a:solidFill>
                <a:srgbClr val="FF0000"/>
              </a:solidFill>
            </a:endParaRPr>
          </a:p>
        </p:txBody>
      </p:sp>
      <p:sp>
        <p:nvSpPr>
          <p:cNvPr id="33797" name="TextBox 4"/>
          <p:cNvSpPr txBox="1">
            <a:spLocks noChangeArrowheads="1"/>
          </p:cNvSpPr>
          <p:nvPr/>
        </p:nvSpPr>
        <p:spPr bwMode="auto">
          <a:xfrm>
            <a:off x="3433763" y="1676400"/>
            <a:ext cx="2100262" cy="369888"/>
          </a:xfrm>
          <a:prstGeom prst="rect">
            <a:avLst/>
          </a:prstGeom>
          <a:solidFill>
            <a:schemeClr val="bg1">
              <a:lumMod val="95000"/>
            </a:schemeClr>
          </a:solidFill>
          <a:ln w="9525">
            <a:solidFill>
              <a:srgbClr val="99FF33"/>
            </a:solidFill>
            <a:miter lim="800000"/>
            <a:headEnd/>
            <a:tailEnd/>
          </a:ln>
        </p:spPr>
        <p:txBody>
          <a:bodyPr>
            <a:spAutoFit/>
          </a:bodyPr>
          <a:lstStyle/>
          <a:p>
            <a:pPr>
              <a:defRPr/>
            </a:pPr>
            <a:r>
              <a:rPr lang="en-US" b="1" dirty="0" err="1">
                <a:solidFill>
                  <a:srgbClr val="FF0000"/>
                </a:solidFill>
                <a:cs typeface="Times New Roman" pitchFamily="18" charset="0"/>
              </a:rPr>
              <a:t>l</a:t>
            </a:r>
            <a:r>
              <a:rPr lang="en-US" b="1" baseline="-25000" dirty="0" err="1">
                <a:solidFill>
                  <a:srgbClr val="FF0000"/>
                </a:solidFill>
                <a:cs typeface="Times New Roman" pitchFamily="18" charset="0"/>
              </a:rPr>
              <a:t>coh</a:t>
            </a:r>
            <a:r>
              <a:rPr lang="en-US" b="1" dirty="0">
                <a:solidFill>
                  <a:srgbClr val="FF0000"/>
                </a:solidFill>
                <a:cs typeface="Times New Roman" pitchFamily="18" charset="0"/>
                <a:sym typeface="Symbol" pitchFamily="18" charset="2"/>
              </a:rPr>
              <a:t>=c/</a:t>
            </a:r>
            <a:r>
              <a:rPr lang="en-US" b="1" dirty="0">
                <a:solidFill>
                  <a:srgbClr val="FF0000"/>
                </a:solidFill>
                <a:cs typeface="Times New Roman" pitchFamily="18" charset="0"/>
              </a:rPr>
              <a:t>∆</a:t>
            </a:r>
            <a:r>
              <a:rPr lang="el-GR" b="1" dirty="0">
                <a:solidFill>
                  <a:srgbClr val="FF0000"/>
                </a:solidFill>
                <a:cs typeface="Times New Roman" pitchFamily="18" charset="0"/>
              </a:rPr>
              <a:t>ν</a:t>
            </a:r>
            <a:r>
              <a:rPr lang="en-US" b="1" dirty="0">
                <a:solidFill>
                  <a:srgbClr val="FF0000"/>
                </a:solidFill>
                <a:cs typeface="Times New Roman" pitchFamily="18" charset="0"/>
              </a:rPr>
              <a:t>=</a:t>
            </a:r>
            <a:r>
              <a:rPr lang="el-GR" b="1" dirty="0">
                <a:solidFill>
                  <a:srgbClr val="FF0000"/>
                </a:solidFill>
                <a:cs typeface="Times New Roman" pitchFamily="18" charset="0"/>
              </a:rPr>
              <a:t> λ</a:t>
            </a:r>
            <a:r>
              <a:rPr lang="en-US" b="1" baseline="30000" dirty="0">
                <a:solidFill>
                  <a:srgbClr val="FF0000"/>
                </a:solidFill>
                <a:cs typeface="Times New Roman" pitchFamily="18" charset="0"/>
              </a:rPr>
              <a:t>2</a:t>
            </a:r>
            <a:r>
              <a:rPr lang="en-US" b="1" dirty="0">
                <a:solidFill>
                  <a:srgbClr val="FF0000"/>
                </a:solidFill>
                <a:cs typeface="Times New Roman" pitchFamily="18" charset="0"/>
              </a:rPr>
              <a:t> / ∆ </a:t>
            </a:r>
            <a:r>
              <a:rPr lang="el-GR" b="1" dirty="0">
                <a:solidFill>
                  <a:srgbClr val="FF0000"/>
                </a:solidFill>
                <a:cs typeface="Times New Roman" pitchFamily="18" charset="0"/>
              </a:rPr>
              <a:t>λ</a:t>
            </a:r>
            <a:r>
              <a:rPr lang="en-US" b="1" dirty="0">
                <a:solidFill>
                  <a:srgbClr val="FF0000"/>
                </a:solidFill>
                <a:cs typeface="Times New Roman" pitchFamily="18" charset="0"/>
              </a:rPr>
              <a:t> </a:t>
            </a:r>
            <a:endParaRPr lang="en-US" dirty="0">
              <a:solidFill>
                <a:srgbClr val="FF0000"/>
              </a:solidFill>
            </a:endParaRPr>
          </a:p>
        </p:txBody>
      </p:sp>
      <p:cxnSp>
        <p:nvCxnSpPr>
          <p:cNvPr id="9" name="Straight Arrow Connector 8"/>
          <p:cNvCxnSpPr/>
          <p:nvPr/>
        </p:nvCxnSpPr>
        <p:spPr>
          <a:xfrm>
            <a:off x="5795963" y="3352800"/>
            <a:ext cx="749300" cy="1588"/>
          </a:xfrm>
          <a:prstGeom prst="straightConnector1">
            <a:avLst/>
          </a:prstGeom>
          <a:ln>
            <a:solidFill>
              <a:srgbClr val="99FF33"/>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38563" y="3733800"/>
            <a:ext cx="749300" cy="1588"/>
          </a:xfrm>
          <a:prstGeom prst="straightConnector1">
            <a:avLst/>
          </a:prstGeom>
          <a:ln>
            <a:solidFill>
              <a:srgbClr val="99FF33"/>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4191000"/>
            <a:ext cx="8775700" cy="1354138"/>
          </a:xfrm>
          <a:prstGeom prst="rect">
            <a:avLst/>
          </a:prstGeom>
        </p:spPr>
        <p:txBody>
          <a:bodyPr>
            <a:spAutoFit/>
          </a:bodyPr>
          <a:lstStyle/>
          <a:p>
            <a:pPr>
              <a:defRPr/>
            </a:pPr>
            <a:r>
              <a:rPr lang="en-US" sz="3600" b="1" dirty="0">
                <a:solidFill>
                  <a:srgbClr val="00FFCC"/>
                </a:solidFill>
                <a:latin typeface="Berlin Sans FB Demi" pitchFamily="34" charset="0"/>
                <a:cs typeface="Arial" pitchFamily="34" charset="0"/>
              </a:rPr>
              <a:t>Spatial coherence </a:t>
            </a:r>
            <a:r>
              <a:rPr lang="en-US" sz="2400" b="1" dirty="0">
                <a:solidFill>
                  <a:srgbClr val="00FFCC"/>
                </a:solidFill>
              </a:rPr>
              <a:t>(Transverse Coherence)</a:t>
            </a:r>
          </a:p>
          <a:p>
            <a:pPr>
              <a:defRPr/>
            </a:pPr>
            <a:r>
              <a:rPr lang="en-US" sz="2400" b="1" dirty="0">
                <a:solidFill>
                  <a:srgbClr val="99FF33"/>
                </a:solidFill>
              </a:rPr>
              <a:t>	</a:t>
            </a:r>
            <a:r>
              <a:rPr lang="en-US" sz="2200" b="1" dirty="0">
                <a:solidFill>
                  <a:srgbClr val="99FF33"/>
                </a:solidFill>
                <a:latin typeface="+mj-lt"/>
                <a:cs typeface="Times New Roman" pitchFamily="18" charset="0"/>
              </a:rPr>
              <a:t>The phase relationship between the radiation field at different</a:t>
            </a:r>
          </a:p>
          <a:p>
            <a:pPr>
              <a:defRPr/>
            </a:pPr>
            <a:r>
              <a:rPr lang="en-US" sz="2200" b="1" dirty="0">
                <a:solidFill>
                  <a:srgbClr val="99FF33"/>
                </a:solidFill>
                <a:latin typeface="+mj-lt"/>
                <a:cs typeface="Times New Roman" pitchFamily="18" charset="0"/>
              </a:rPr>
              <a:t>  points in space is called spatial coherence. </a:t>
            </a:r>
          </a:p>
        </p:txBody>
      </p:sp>
      <p:grpSp>
        <p:nvGrpSpPr>
          <p:cNvPr id="35849" name="Group 15"/>
          <p:cNvGrpSpPr>
            <a:grpSpLocks/>
          </p:cNvGrpSpPr>
          <p:nvPr/>
        </p:nvGrpSpPr>
        <p:grpSpPr bwMode="auto">
          <a:xfrm>
            <a:off x="674688" y="5486400"/>
            <a:ext cx="2551112" cy="1371600"/>
            <a:chOff x="685800" y="5410200"/>
            <a:chExt cx="2590800" cy="1371600"/>
          </a:xfrm>
        </p:grpSpPr>
        <p:grpSp>
          <p:nvGrpSpPr>
            <p:cNvPr id="35850" name="Group 15"/>
            <p:cNvGrpSpPr>
              <a:grpSpLocks/>
            </p:cNvGrpSpPr>
            <p:nvPr/>
          </p:nvGrpSpPr>
          <p:grpSpPr bwMode="auto">
            <a:xfrm>
              <a:off x="990600" y="5562600"/>
              <a:ext cx="1752600" cy="1066800"/>
              <a:chOff x="990600" y="5562600"/>
              <a:chExt cx="1752600" cy="1066800"/>
            </a:xfrm>
          </p:grpSpPr>
          <p:cxnSp>
            <p:nvCxnSpPr>
              <p:cNvPr id="13" name="Straight Connector 12"/>
              <p:cNvCxnSpPr/>
              <p:nvPr/>
            </p:nvCxnSpPr>
            <p:spPr>
              <a:xfrm rot="10800000" flipV="1">
                <a:off x="990505" y="5562600"/>
                <a:ext cx="762570" cy="609600"/>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15" name="Straight Connector 14"/>
              <p:cNvCxnSpPr/>
              <p:nvPr/>
            </p:nvCxnSpPr>
            <p:spPr>
              <a:xfrm>
                <a:off x="990505" y="6172200"/>
                <a:ext cx="1752459" cy="457200"/>
              </a:xfrm>
              <a:prstGeom prst="line">
                <a:avLst/>
              </a:prstGeom>
              <a:ln/>
            </p:spPr>
            <p:style>
              <a:lnRef idx="2">
                <a:schemeClr val="accent5"/>
              </a:lnRef>
              <a:fillRef idx="0">
                <a:schemeClr val="accent5"/>
              </a:fillRef>
              <a:effectRef idx="1">
                <a:schemeClr val="accent5"/>
              </a:effectRef>
              <a:fontRef idx="minor">
                <a:schemeClr val="tx1"/>
              </a:fontRef>
            </p:style>
          </p:cxnSp>
        </p:grpSp>
        <p:sp>
          <p:nvSpPr>
            <p:cNvPr id="35851" name="TextBox 16"/>
            <p:cNvSpPr txBox="1">
              <a:spLocks noChangeArrowheads="1"/>
            </p:cNvSpPr>
            <p:nvPr/>
          </p:nvSpPr>
          <p:spPr bwMode="auto">
            <a:xfrm>
              <a:off x="1981200" y="6172200"/>
              <a:ext cx="609600" cy="369888"/>
            </a:xfrm>
            <a:prstGeom prst="rect">
              <a:avLst/>
            </a:prstGeom>
            <a:noFill/>
            <a:ln w="9525">
              <a:noFill/>
              <a:miter lim="800000"/>
              <a:headEnd/>
              <a:tailEnd/>
            </a:ln>
          </p:spPr>
          <p:txBody>
            <a:bodyPr>
              <a:spAutoFit/>
            </a:bodyPr>
            <a:lstStyle/>
            <a:p>
              <a:r>
                <a:rPr lang="en-US">
                  <a:solidFill>
                    <a:srgbClr val="00FFCC"/>
                  </a:solidFill>
                </a:rPr>
                <a:t>A</a:t>
              </a:r>
            </a:p>
          </p:txBody>
        </p:sp>
        <p:sp>
          <p:nvSpPr>
            <p:cNvPr id="35852" name="TextBox 17"/>
            <p:cNvSpPr txBox="1">
              <a:spLocks noChangeArrowheads="1"/>
            </p:cNvSpPr>
            <p:nvPr/>
          </p:nvSpPr>
          <p:spPr bwMode="auto">
            <a:xfrm>
              <a:off x="1828800" y="5410200"/>
              <a:ext cx="609600" cy="369888"/>
            </a:xfrm>
            <a:prstGeom prst="rect">
              <a:avLst/>
            </a:prstGeom>
            <a:noFill/>
            <a:ln w="9525">
              <a:noFill/>
              <a:miter lim="800000"/>
              <a:headEnd/>
              <a:tailEnd/>
            </a:ln>
          </p:spPr>
          <p:txBody>
            <a:bodyPr>
              <a:spAutoFit/>
            </a:bodyPr>
            <a:lstStyle/>
            <a:p>
              <a:r>
                <a:rPr lang="en-US">
                  <a:solidFill>
                    <a:srgbClr val="00FFCC"/>
                  </a:solidFill>
                </a:rPr>
                <a:t>C</a:t>
              </a:r>
            </a:p>
          </p:txBody>
        </p:sp>
        <p:sp>
          <p:nvSpPr>
            <p:cNvPr id="35853" name="TextBox 18"/>
            <p:cNvSpPr txBox="1">
              <a:spLocks noChangeArrowheads="1"/>
            </p:cNvSpPr>
            <p:nvPr/>
          </p:nvSpPr>
          <p:spPr bwMode="auto">
            <a:xfrm>
              <a:off x="2667000" y="6411913"/>
              <a:ext cx="609600" cy="369887"/>
            </a:xfrm>
            <a:prstGeom prst="rect">
              <a:avLst/>
            </a:prstGeom>
            <a:noFill/>
            <a:ln w="9525">
              <a:noFill/>
              <a:miter lim="800000"/>
              <a:headEnd/>
              <a:tailEnd/>
            </a:ln>
          </p:spPr>
          <p:txBody>
            <a:bodyPr>
              <a:spAutoFit/>
            </a:bodyPr>
            <a:lstStyle/>
            <a:p>
              <a:r>
                <a:rPr lang="en-US">
                  <a:solidFill>
                    <a:srgbClr val="00FFCC"/>
                  </a:solidFill>
                </a:rPr>
                <a:t>B</a:t>
              </a:r>
            </a:p>
          </p:txBody>
        </p:sp>
        <p:sp>
          <p:nvSpPr>
            <p:cNvPr id="35854" name="TextBox 19"/>
            <p:cNvSpPr txBox="1">
              <a:spLocks noChangeArrowheads="1"/>
            </p:cNvSpPr>
            <p:nvPr/>
          </p:nvSpPr>
          <p:spPr bwMode="auto">
            <a:xfrm>
              <a:off x="685800" y="6019800"/>
              <a:ext cx="609600" cy="369888"/>
            </a:xfrm>
            <a:prstGeom prst="rect">
              <a:avLst/>
            </a:prstGeom>
            <a:noFill/>
            <a:ln w="9525">
              <a:noFill/>
              <a:miter lim="800000"/>
              <a:headEnd/>
              <a:tailEnd/>
            </a:ln>
          </p:spPr>
          <p:txBody>
            <a:bodyPr>
              <a:spAutoFit/>
            </a:bodyPr>
            <a:lstStyle/>
            <a:p>
              <a:r>
                <a:rPr lang="en-US">
                  <a:solidFill>
                    <a:srgbClr val="00FFCC"/>
                  </a:solidFill>
                </a:rPr>
                <a:t>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s://skullsinthestars.files.wordpress.com/2009/03/spatialcoherence.jpg"/>
          <p:cNvPicPr>
            <a:picLocks noChangeAspect="1" noChangeArrowheads="1"/>
          </p:cNvPicPr>
          <p:nvPr/>
        </p:nvPicPr>
        <p:blipFill>
          <a:blip r:embed="rId2" cstate="print"/>
          <a:srcRect/>
          <a:stretch>
            <a:fillRect/>
          </a:stretch>
        </p:blipFill>
        <p:spPr bwMode="auto">
          <a:xfrm>
            <a:off x="5400676" y="1828810"/>
            <a:ext cx="3525442" cy="2133599"/>
          </a:xfrm>
          <a:prstGeom prst="rect">
            <a:avLst/>
          </a:prstGeom>
          <a:noFill/>
          <a:ln>
            <a:solidFill>
              <a:srgbClr val="99FF33"/>
            </a:solidFill>
          </a:ln>
          <a:effectLst>
            <a:glow rad="139700">
              <a:schemeClr val="accent6">
                <a:satMod val="175000"/>
                <a:alpha val="40000"/>
              </a:schemeClr>
            </a:glow>
          </a:effectLst>
        </p:spPr>
      </p:pic>
      <p:sp>
        <p:nvSpPr>
          <p:cNvPr id="36867" name="TextBox 3"/>
          <p:cNvSpPr txBox="1">
            <a:spLocks noChangeArrowheads="1"/>
          </p:cNvSpPr>
          <p:nvPr/>
        </p:nvSpPr>
        <p:spPr bwMode="auto">
          <a:xfrm>
            <a:off x="74613" y="36513"/>
            <a:ext cx="5476875" cy="3816350"/>
          </a:xfrm>
          <a:prstGeom prst="rect">
            <a:avLst/>
          </a:prstGeom>
          <a:noFill/>
          <a:ln w="9525">
            <a:noFill/>
            <a:miter lim="800000"/>
            <a:headEnd/>
            <a:tailEnd/>
          </a:ln>
        </p:spPr>
        <p:txBody>
          <a:bodyPr>
            <a:spAutoFit/>
          </a:bodyPr>
          <a:lstStyle/>
          <a:p>
            <a:pPr>
              <a:buClr>
                <a:srgbClr val="00FFCC"/>
              </a:buClr>
              <a:buFont typeface="Wingdings" pitchFamily="2" charset="2"/>
              <a:buChar char="§"/>
              <a:defRPr/>
            </a:pPr>
            <a:r>
              <a:rPr lang="en-US" sz="2200" b="1" dirty="0">
                <a:solidFill>
                  <a:srgbClr val="99FF33"/>
                </a:solidFill>
                <a:latin typeface="+mj-lt"/>
                <a:cs typeface="Times New Roman" pitchFamily="18" charset="0"/>
              </a:rPr>
              <a:t> IF </a:t>
            </a:r>
            <a:r>
              <a:rPr lang="en-US" sz="2200" b="1" dirty="0">
                <a:solidFill>
                  <a:srgbClr val="FFFF00"/>
                </a:solidFill>
                <a:latin typeface="+mj-lt"/>
                <a:cs typeface="Times New Roman" pitchFamily="18" charset="0"/>
              </a:rPr>
              <a:t>AB&lt;&lt;L</a:t>
            </a:r>
            <a:r>
              <a:rPr lang="en-US" sz="2200" b="1" dirty="0">
                <a:solidFill>
                  <a:srgbClr val="99FF33"/>
                </a:solidFill>
                <a:latin typeface="+mj-lt"/>
                <a:cs typeface="Times New Roman" pitchFamily="18" charset="0"/>
              </a:rPr>
              <a:t>, there  will be a </a:t>
            </a:r>
            <a:r>
              <a:rPr lang="en-US" sz="2200" b="1" dirty="0" err="1">
                <a:solidFill>
                  <a:srgbClr val="99FF33"/>
                </a:solidFill>
                <a:latin typeface="+mj-lt"/>
                <a:cs typeface="Times New Roman" pitchFamily="18" charset="0"/>
              </a:rPr>
              <a:t>definitte</a:t>
            </a:r>
            <a:r>
              <a:rPr lang="en-US" sz="2200" b="1" dirty="0">
                <a:solidFill>
                  <a:srgbClr val="99FF33"/>
                </a:solidFill>
                <a:latin typeface="+mj-lt"/>
                <a:cs typeface="Times New Roman" pitchFamily="18" charset="0"/>
              </a:rPr>
              <a:t> phase relationship between A and B (</a:t>
            </a:r>
            <a:r>
              <a:rPr lang="en-US" sz="2200" b="1" dirty="0" err="1">
                <a:solidFill>
                  <a:srgbClr val="FFFF00"/>
                </a:solidFill>
                <a:latin typeface="+mj-lt"/>
                <a:cs typeface="Times New Roman" pitchFamily="18" charset="0"/>
              </a:rPr>
              <a:t>coherance</a:t>
            </a:r>
            <a:r>
              <a:rPr lang="en-US" sz="2200" b="1" dirty="0">
                <a:solidFill>
                  <a:srgbClr val="99FF33"/>
                </a:solidFill>
                <a:latin typeface="+mj-lt"/>
                <a:cs typeface="Times New Roman" pitchFamily="18" charset="0"/>
              </a:rPr>
              <a:t>) but, </a:t>
            </a:r>
          </a:p>
          <a:p>
            <a:pPr>
              <a:defRPr/>
            </a:pPr>
            <a:endParaRPr lang="en-US" sz="2200" b="1" dirty="0">
              <a:solidFill>
                <a:srgbClr val="99FF33"/>
              </a:solidFill>
              <a:latin typeface="+mj-lt"/>
              <a:cs typeface="Times New Roman" pitchFamily="18" charset="0"/>
            </a:endParaRPr>
          </a:p>
          <a:p>
            <a:pPr>
              <a:buClr>
                <a:srgbClr val="00FFCC"/>
              </a:buClr>
              <a:buFont typeface="Wingdings" pitchFamily="2" charset="2"/>
              <a:buChar char="§"/>
              <a:defRPr/>
            </a:pPr>
            <a:r>
              <a:rPr lang="en-US" sz="2200" b="1" dirty="0">
                <a:solidFill>
                  <a:srgbClr val="99FF33"/>
                </a:solidFill>
                <a:latin typeface="+mj-lt"/>
                <a:cs typeface="Times New Roman" pitchFamily="18" charset="0"/>
              </a:rPr>
              <a:t> IF </a:t>
            </a:r>
            <a:r>
              <a:rPr lang="en-US" sz="2200" b="1" dirty="0">
                <a:solidFill>
                  <a:srgbClr val="FFFF00"/>
                </a:solidFill>
                <a:latin typeface="+mj-lt"/>
                <a:cs typeface="Times New Roman" pitchFamily="18" charset="0"/>
              </a:rPr>
              <a:t>AB&gt;&gt;L</a:t>
            </a:r>
            <a:r>
              <a:rPr lang="en-US" sz="2200" b="1" dirty="0">
                <a:solidFill>
                  <a:srgbClr val="99FF33"/>
                </a:solidFill>
                <a:latin typeface="+mj-lt"/>
                <a:cs typeface="Times New Roman" pitchFamily="18" charset="0"/>
              </a:rPr>
              <a:t>, there will  be not phase relationship between A and B (</a:t>
            </a:r>
            <a:r>
              <a:rPr lang="en-US" sz="2200" b="1" dirty="0">
                <a:solidFill>
                  <a:srgbClr val="FFFF00"/>
                </a:solidFill>
                <a:latin typeface="+mj-lt"/>
                <a:cs typeface="Times New Roman" pitchFamily="18" charset="0"/>
              </a:rPr>
              <a:t>Incoherence)</a:t>
            </a:r>
          </a:p>
          <a:p>
            <a:pPr>
              <a:defRPr/>
            </a:pPr>
            <a:endParaRPr lang="en-US" sz="2200" b="1" dirty="0">
              <a:solidFill>
                <a:srgbClr val="99FF33"/>
              </a:solidFill>
              <a:latin typeface="+mj-lt"/>
              <a:cs typeface="Times New Roman" pitchFamily="18" charset="0"/>
            </a:endParaRPr>
          </a:p>
          <a:p>
            <a:pPr>
              <a:buClr>
                <a:srgbClr val="00FFCC"/>
              </a:buClr>
              <a:buFont typeface="Wingdings" pitchFamily="2" charset="2"/>
              <a:buChar char="§"/>
              <a:defRPr/>
            </a:pPr>
            <a:r>
              <a:rPr lang="en-US" sz="2200" b="1" dirty="0">
                <a:solidFill>
                  <a:srgbClr val="99FF33"/>
                </a:solidFill>
                <a:latin typeface="+mj-lt"/>
                <a:cs typeface="Times New Roman" pitchFamily="18" charset="0"/>
              </a:rPr>
              <a:t> Let us consider  </a:t>
            </a:r>
            <a:r>
              <a:rPr lang="en-US" sz="2200" b="1" dirty="0">
                <a:solidFill>
                  <a:srgbClr val="FFFF00"/>
                </a:solidFill>
                <a:latin typeface="+mj-lt"/>
                <a:cs typeface="Times New Roman" pitchFamily="18" charset="0"/>
              </a:rPr>
              <a:t>A and C  are in same phase </a:t>
            </a:r>
            <a:r>
              <a:rPr lang="en-US" sz="2200" b="1" dirty="0">
                <a:solidFill>
                  <a:srgbClr val="99FF33"/>
                </a:solidFill>
                <a:latin typeface="+mj-lt"/>
                <a:cs typeface="Times New Roman" pitchFamily="18" charset="0"/>
              </a:rPr>
              <a:t>relationship </a:t>
            </a:r>
            <a:r>
              <a:rPr lang="en-US" sz="2200" b="1" dirty="0" err="1">
                <a:solidFill>
                  <a:srgbClr val="99FF33"/>
                </a:solidFill>
                <a:latin typeface="+mj-lt"/>
                <a:cs typeface="Times New Roman" pitchFamily="18" charset="0"/>
              </a:rPr>
              <a:t>i.e</a:t>
            </a:r>
            <a:r>
              <a:rPr lang="en-US" sz="2200" b="1" dirty="0">
                <a:solidFill>
                  <a:srgbClr val="99FF33"/>
                </a:solidFill>
                <a:latin typeface="+mj-lt"/>
                <a:cs typeface="Times New Roman" pitchFamily="18" charset="0"/>
              </a:rPr>
              <a:t> spatial </a:t>
            </a:r>
            <a:r>
              <a:rPr lang="en-US" sz="2200" b="1" dirty="0" err="1">
                <a:solidFill>
                  <a:srgbClr val="99FF33"/>
                </a:solidFill>
                <a:latin typeface="+mj-lt"/>
                <a:cs typeface="Times New Roman" pitchFamily="18" charset="0"/>
              </a:rPr>
              <a:t>coherance</a:t>
            </a:r>
            <a:r>
              <a:rPr lang="en-US" sz="2200" b="1" dirty="0">
                <a:solidFill>
                  <a:srgbClr val="99FF33"/>
                </a:solidFill>
                <a:latin typeface="+mj-lt"/>
                <a:cs typeface="Times New Roman" pitchFamily="18" charset="0"/>
              </a:rPr>
              <a:t>.</a:t>
            </a:r>
          </a:p>
          <a:p>
            <a:pPr>
              <a:defRPr/>
            </a:pPr>
            <a:r>
              <a:rPr lang="en-US" sz="2200" b="1" dirty="0">
                <a:solidFill>
                  <a:srgbClr val="99FF33"/>
                </a:solidFill>
                <a:latin typeface="+mj-lt"/>
                <a:cs typeface="Times New Roman" pitchFamily="18" charset="0"/>
              </a:rPr>
              <a:t>If source S is extended, the point A and C will </a:t>
            </a:r>
            <a:r>
              <a:rPr lang="en-US" sz="2200" b="1" dirty="0">
                <a:solidFill>
                  <a:srgbClr val="FFFF00"/>
                </a:solidFill>
                <a:latin typeface="+mj-lt"/>
                <a:cs typeface="Times New Roman" pitchFamily="18" charset="0"/>
              </a:rPr>
              <a:t>no longer remain </a:t>
            </a:r>
            <a:r>
              <a:rPr lang="en-US" sz="2200" b="1" dirty="0" err="1">
                <a:solidFill>
                  <a:srgbClr val="FFFF00"/>
                </a:solidFill>
                <a:latin typeface="+mj-lt"/>
                <a:cs typeface="Times New Roman" pitchFamily="18" charset="0"/>
              </a:rPr>
              <a:t>coherance</a:t>
            </a:r>
            <a:endParaRPr lang="en-US" sz="2200" b="1" dirty="0">
              <a:solidFill>
                <a:srgbClr val="FFFF00"/>
              </a:solidFill>
              <a:latin typeface="+mj-lt"/>
              <a:cs typeface="Times New Roman" pitchFamily="18" charset="0"/>
            </a:endParaRPr>
          </a:p>
        </p:txBody>
      </p:sp>
      <p:pic>
        <p:nvPicPr>
          <p:cNvPr id="36868" name="Picture 6" descr="http://h2physics.org/wp-content/uploads/2009/08/young2a.jpg"/>
          <p:cNvPicPr>
            <a:picLocks noChangeAspect="1" noChangeArrowheads="1"/>
          </p:cNvPicPr>
          <p:nvPr/>
        </p:nvPicPr>
        <p:blipFill>
          <a:blip r:embed="rId3" cstate="print"/>
          <a:srcRect/>
          <a:stretch>
            <a:fillRect/>
          </a:stretch>
        </p:blipFill>
        <p:spPr bwMode="auto">
          <a:xfrm>
            <a:off x="2251075" y="4038600"/>
            <a:ext cx="4575175" cy="2819400"/>
          </a:xfrm>
          <a:prstGeom prst="rect">
            <a:avLst/>
          </a:prstGeom>
          <a:noFill/>
          <a:ln w="9525">
            <a:noFill/>
            <a:miter lim="800000"/>
            <a:headEnd/>
            <a:tailEnd/>
          </a:ln>
        </p:spPr>
      </p:pic>
      <p:sp>
        <p:nvSpPr>
          <p:cNvPr id="36869" name="TextBox 12"/>
          <p:cNvSpPr txBox="1">
            <a:spLocks noChangeArrowheads="1"/>
          </p:cNvSpPr>
          <p:nvPr/>
        </p:nvSpPr>
        <p:spPr bwMode="auto">
          <a:xfrm>
            <a:off x="0" y="4038600"/>
            <a:ext cx="2400300" cy="646113"/>
          </a:xfrm>
          <a:prstGeom prst="rect">
            <a:avLst/>
          </a:prstGeom>
          <a:noFill/>
          <a:ln w="9525">
            <a:noFill/>
            <a:miter lim="800000"/>
            <a:headEnd/>
            <a:tailEnd/>
          </a:ln>
        </p:spPr>
        <p:txBody>
          <a:bodyPr>
            <a:spAutoFit/>
          </a:bodyPr>
          <a:lstStyle/>
          <a:p>
            <a:r>
              <a:rPr lang="en-US" b="1">
                <a:solidFill>
                  <a:srgbClr val="FFFF00"/>
                </a:solidFill>
              </a:rPr>
              <a:t>Ex: Young’s double slit experiment</a:t>
            </a:r>
          </a:p>
        </p:txBody>
      </p:sp>
      <p:grpSp>
        <p:nvGrpSpPr>
          <p:cNvPr id="36870" name="Group 23"/>
          <p:cNvGrpSpPr>
            <a:grpSpLocks/>
          </p:cNvGrpSpPr>
          <p:nvPr/>
        </p:nvGrpSpPr>
        <p:grpSpPr bwMode="auto">
          <a:xfrm>
            <a:off x="4951413" y="76200"/>
            <a:ext cx="4049712" cy="2173288"/>
            <a:chOff x="5029200" y="76199"/>
            <a:chExt cx="4267200" cy="2173155"/>
          </a:xfrm>
        </p:grpSpPr>
        <p:grpSp>
          <p:nvGrpSpPr>
            <p:cNvPr id="36871" name="Group 3"/>
            <p:cNvGrpSpPr>
              <a:grpSpLocks/>
            </p:cNvGrpSpPr>
            <p:nvPr/>
          </p:nvGrpSpPr>
          <p:grpSpPr bwMode="auto">
            <a:xfrm>
              <a:off x="5029200" y="76199"/>
              <a:ext cx="4267200" cy="1649276"/>
              <a:chOff x="685800" y="5410200"/>
              <a:chExt cx="2590800" cy="1290738"/>
            </a:xfrm>
          </p:grpSpPr>
          <p:grpSp>
            <p:nvGrpSpPr>
              <p:cNvPr id="36876" name="Group 15"/>
              <p:cNvGrpSpPr>
                <a:grpSpLocks/>
              </p:cNvGrpSpPr>
              <p:nvPr/>
            </p:nvGrpSpPr>
            <p:grpSpPr bwMode="auto">
              <a:xfrm>
                <a:off x="990600" y="5562600"/>
                <a:ext cx="1752600" cy="1066800"/>
                <a:chOff x="990600" y="5562600"/>
                <a:chExt cx="1752600" cy="1066800"/>
              </a:xfrm>
            </p:grpSpPr>
            <p:cxnSp>
              <p:nvCxnSpPr>
                <p:cNvPr id="10" name="Straight Connector 9"/>
                <p:cNvCxnSpPr/>
                <p:nvPr/>
              </p:nvCxnSpPr>
              <p:spPr>
                <a:xfrm rot="10800000" flipV="1">
                  <a:off x="990480" y="5563005"/>
                  <a:ext cx="761701" cy="608734"/>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a:off x="990480" y="6171740"/>
                  <a:ext cx="1752929" cy="457172"/>
                </a:xfrm>
                <a:prstGeom prst="line">
                  <a:avLst/>
                </a:prstGeom>
                <a:ln/>
              </p:spPr>
              <p:style>
                <a:lnRef idx="2">
                  <a:schemeClr val="accent5"/>
                </a:lnRef>
                <a:fillRef idx="0">
                  <a:schemeClr val="accent5"/>
                </a:fillRef>
                <a:effectRef idx="1">
                  <a:schemeClr val="accent5"/>
                </a:effectRef>
                <a:fontRef idx="minor">
                  <a:schemeClr val="tx1"/>
                </a:fontRef>
              </p:style>
            </p:cxnSp>
          </p:grpSp>
          <p:sp>
            <p:nvSpPr>
              <p:cNvPr id="36877" name="TextBox 16"/>
              <p:cNvSpPr txBox="1">
                <a:spLocks noChangeArrowheads="1"/>
              </p:cNvSpPr>
              <p:nvPr/>
            </p:nvSpPr>
            <p:spPr bwMode="auto">
              <a:xfrm>
                <a:off x="1981200" y="6172200"/>
                <a:ext cx="609600" cy="289025"/>
              </a:xfrm>
              <a:prstGeom prst="rect">
                <a:avLst/>
              </a:prstGeom>
              <a:noFill/>
              <a:ln w="9525">
                <a:noFill/>
                <a:miter lim="800000"/>
                <a:headEnd/>
                <a:tailEnd/>
              </a:ln>
            </p:spPr>
            <p:txBody>
              <a:bodyPr>
                <a:spAutoFit/>
              </a:bodyPr>
              <a:lstStyle/>
              <a:p>
                <a:r>
                  <a:rPr lang="en-US">
                    <a:solidFill>
                      <a:srgbClr val="00FFCC"/>
                    </a:solidFill>
                  </a:rPr>
                  <a:t>A</a:t>
                </a:r>
              </a:p>
            </p:txBody>
          </p:sp>
          <p:sp>
            <p:nvSpPr>
              <p:cNvPr id="36878" name="TextBox 17"/>
              <p:cNvSpPr txBox="1">
                <a:spLocks noChangeArrowheads="1"/>
              </p:cNvSpPr>
              <p:nvPr/>
            </p:nvSpPr>
            <p:spPr bwMode="auto">
              <a:xfrm>
                <a:off x="1828800" y="5410200"/>
                <a:ext cx="609600" cy="289025"/>
              </a:xfrm>
              <a:prstGeom prst="rect">
                <a:avLst/>
              </a:prstGeom>
              <a:noFill/>
              <a:ln w="9525">
                <a:noFill/>
                <a:miter lim="800000"/>
                <a:headEnd/>
                <a:tailEnd/>
              </a:ln>
            </p:spPr>
            <p:txBody>
              <a:bodyPr>
                <a:spAutoFit/>
              </a:bodyPr>
              <a:lstStyle/>
              <a:p>
                <a:r>
                  <a:rPr lang="en-US">
                    <a:solidFill>
                      <a:srgbClr val="00FFCC"/>
                    </a:solidFill>
                  </a:rPr>
                  <a:t>C</a:t>
                </a:r>
              </a:p>
            </p:txBody>
          </p:sp>
          <p:sp>
            <p:nvSpPr>
              <p:cNvPr id="36879" name="TextBox 18"/>
              <p:cNvSpPr txBox="1">
                <a:spLocks noChangeArrowheads="1"/>
              </p:cNvSpPr>
              <p:nvPr/>
            </p:nvSpPr>
            <p:spPr bwMode="auto">
              <a:xfrm>
                <a:off x="2667000" y="6411913"/>
                <a:ext cx="609600" cy="289025"/>
              </a:xfrm>
              <a:prstGeom prst="rect">
                <a:avLst/>
              </a:prstGeom>
              <a:noFill/>
              <a:ln w="9525">
                <a:noFill/>
                <a:miter lim="800000"/>
                <a:headEnd/>
                <a:tailEnd/>
              </a:ln>
            </p:spPr>
            <p:txBody>
              <a:bodyPr>
                <a:spAutoFit/>
              </a:bodyPr>
              <a:lstStyle/>
              <a:p>
                <a:r>
                  <a:rPr lang="en-US">
                    <a:solidFill>
                      <a:srgbClr val="00FFCC"/>
                    </a:solidFill>
                  </a:rPr>
                  <a:t>B</a:t>
                </a:r>
              </a:p>
            </p:txBody>
          </p:sp>
          <p:sp>
            <p:nvSpPr>
              <p:cNvPr id="36880" name="TextBox 19"/>
              <p:cNvSpPr txBox="1">
                <a:spLocks noChangeArrowheads="1"/>
              </p:cNvSpPr>
              <p:nvPr/>
            </p:nvSpPr>
            <p:spPr bwMode="auto">
              <a:xfrm>
                <a:off x="685800" y="6019801"/>
                <a:ext cx="609600" cy="289025"/>
              </a:xfrm>
              <a:prstGeom prst="rect">
                <a:avLst/>
              </a:prstGeom>
              <a:noFill/>
              <a:ln w="9525">
                <a:noFill/>
                <a:miter lim="800000"/>
                <a:headEnd/>
                <a:tailEnd/>
              </a:ln>
            </p:spPr>
            <p:txBody>
              <a:bodyPr>
                <a:spAutoFit/>
              </a:bodyPr>
              <a:lstStyle/>
              <a:p>
                <a:r>
                  <a:rPr lang="en-US">
                    <a:solidFill>
                      <a:srgbClr val="00FFCC"/>
                    </a:solidFill>
                  </a:rPr>
                  <a:t>S</a:t>
                </a:r>
              </a:p>
            </p:txBody>
          </p:sp>
        </p:grpSp>
        <p:sp>
          <p:nvSpPr>
            <p:cNvPr id="15" name="Freeform 14"/>
            <p:cNvSpPr/>
            <p:nvPr/>
          </p:nvSpPr>
          <p:spPr>
            <a:xfrm rot="20594969">
              <a:off x="5676556" y="576231"/>
              <a:ext cx="2656337" cy="1673123"/>
            </a:xfrm>
            <a:custGeom>
              <a:avLst/>
              <a:gdLst>
                <a:gd name="connsiteX0" fmla="*/ 14515 w 2656115"/>
                <a:gd name="connsiteY0" fmla="*/ 0 h 972457"/>
                <a:gd name="connsiteX1" fmla="*/ 0 w 2656115"/>
                <a:gd name="connsiteY1" fmla="*/ 43543 h 972457"/>
                <a:gd name="connsiteX2" fmla="*/ 14515 w 2656115"/>
                <a:gd name="connsiteY2" fmla="*/ 87086 h 972457"/>
                <a:gd name="connsiteX3" fmla="*/ 72572 w 2656115"/>
                <a:gd name="connsiteY3" fmla="*/ 174172 h 972457"/>
                <a:gd name="connsiteX4" fmla="*/ 116115 w 2656115"/>
                <a:gd name="connsiteY4" fmla="*/ 203200 h 972457"/>
                <a:gd name="connsiteX5" fmla="*/ 203200 w 2656115"/>
                <a:gd name="connsiteY5" fmla="*/ 232229 h 972457"/>
                <a:gd name="connsiteX6" fmla="*/ 304800 w 2656115"/>
                <a:gd name="connsiteY6" fmla="*/ 261257 h 972457"/>
                <a:gd name="connsiteX7" fmla="*/ 348343 w 2656115"/>
                <a:gd name="connsiteY7" fmla="*/ 275772 h 972457"/>
                <a:gd name="connsiteX8" fmla="*/ 508000 w 2656115"/>
                <a:gd name="connsiteY8" fmla="*/ 261257 h 972457"/>
                <a:gd name="connsiteX9" fmla="*/ 566058 w 2656115"/>
                <a:gd name="connsiteY9" fmla="*/ 246743 h 972457"/>
                <a:gd name="connsiteX10" fmla="*/ 725715 w 2656115"/>
                <a:gd name="connsiteY10" fmla="*/ 203200 h 972457"/>
                <a:gd name="connsiteX11" fmla="*/ 812800 w 2656115"/>
                <a:gd name="connsiteY11" fmla="*/ 174172 h 972457"/>
                <a:gd name="connsiteX12" fmla="*/ 856343 w 2656115"/>
                <a:gd name="connsiteY12" fmla="*/ 159657 h 972457"/>
                <a:gd name="connsiteX13" fmla="*/ 1074058 w 2656115"/>
                <a:gd name="connsiteY13" fmla="*/ 174172 h 972457"/>
                <a:gd name="connsiteX14" fmla="*/ 1161143 w 2656115"/>
                <a:gd name="connsiteY14" fmla="*/ 203200 h 972457"/>
                <a:gd name="connsiteX15" fmla="*/ 1248229 w 2656115"/>
                <a:gd name="connsiteY15" fmla="*/ 275772 h 972457"/>
                <a:gd name="connsiteX16" fmla="*/ 1306286 w 2656115"/>
                <a:gd name="connsiteY16" fmla="*/ 362857 h 972457"/>
                <a:gd name="connsiteX17" fmla="*/ 1335315 w 2656115"/>
                <a:gd name="connsiteY17" fmla="*/ 406400 h 972457"/>
                <a:gd name="connsiteX18" fmla="*/ 1364343 w 2656115"/>
                <a:gd name="connsiteY18" fmla="*/ 449943 h 972457"/>
                <a:gd name="connsiteX19" fmla="*/ 1407886 w 2656115"/>
                <a:gd name="connsiteY19" fmla="*/ 478972 h 972457"/>
                <a:gd name="connsiteX20" fmla="*/ 1465943 w 2656115"/>
                <a:gd name="connsiteY20" fmla="*/ 551543 h 972457"/>
                <a:gd name="connsiteX21" fmla="*/ 1494972 w 2656115"/>
                <a:gd name="connsiteY21" fmla="*/ 595086 h 972457"/>
                <a:gd name="connsiteX22" fmla="*/ 1582058 w 2656115"/>
                <a:gd name="connsiteY22" fmla="*/ 624114 h 972457"/>
                <a:gd name="connsiteX23" fmla="*/ 1625600 w 2656115"/>
                <a:gd name="connsiteY23" fmla="*/ 653143 h 972457"/>
                <a:gd name="connsiteX24" fmla="*/ 2002972 w 2656115"/>
                <a:gd name="connsiteY24" fmla="*/ 653143 h 972457"/>
                <a:gd name="connsiteX25" fmla="*/ 2046515 w 2656115"/>
                <a:gd name="connsiteY25" fmla="*/ 638629 h 972457"/>
                <a:gd name="connsiteX26" fmla="*/ 2090058 w 2656115"/>
                <a:gd name="connsiteY26" fmla="*/ 609600 h 972457"/>
                <a:gd name="connsiteX27" fmla="*/ 2351315 w 2656115"/>
                <a:gd name="connsiteY27" fmla="*/ 624114 h 972457"/>
                <a:gd name="connsiteX28" fmla="*/ 2438400 w 2656115"/>
                <a:gd name="connsiteY28" fmla="*/ 667657 h 972457"/>
                <a:gd name="connsiteX29" fmla="*/ 2496458 w 2656115"/>
                <a:gd name="connsiteY29" fmla="*/ 754743 h 972457"/>
                <a:gd name="connsiteX30" fmla="*/ 2540000 w 2656115"/>
                <a:gd name="connsiteY30" fmla="*/ 798286 h 972457"/>
                <a:gd name="connsiteX31" fmla="*/ 2583543 w 2656115"/>
                <a:gd name="connsiteY31" fmla="*/ 885372 h 972457"/>
                <a:gd name="connsiteX32" fmla="*/ 2598058 w 2656115"/>
                <a:gd name="connsiteY32" fmla="*/ 928914 h 972457"/>
                <a:gd name="connsiteX33" fmla="*/ 2641600 w 2656115"/>
                <a:gd name="connsiteY33" fmla="*/ 957943 h 972457"/>
                <a:gd name="connsiteX34" fmla="*/ 2656115 w 2656115"/>
                <a:gd name="connsiteY34" fmla="*/ 972457 h 9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56115" h="972457">
                  <a:moveTo>
                    <a:pt x="14515" y="0"/>
                  </a:moveTo>
                  <a:cubicBezTo>
                    <a:pt x="9677" y="14514"/>
                    <a:pt x="0" y="28243"/>
                    <a:pt x="0" y="43543"/>
                  </a:cubicBezTo>
                  <a:cubicBezTo>
                    <a:pt x="0" y="58843"/>
                    <a:pt x="7085" y="73712"/>
                    <a:pt x="14515" y="87086"/>
                  </a:cubicBezTo>
                  <a:cubicBezTo>
                    <a:pt x="31458" y="117584"/>
                    <a:pt x="43543" y="154820"/>
                    <a:pt x="72572" y="174172"/>
                  </a:cubicBezTo>
                  <a:cubicBezTo>
                    <a:pt x="87086" y="183848"/>
                    <a:pt x="100175" y="196115"/>
                    <a:pt x="116115" y="203200"/>
                  </a:cubicBezTo>
                  <a:cubicBezTo>
                    <a:pt x="144076" y="215627"/>
                    <a:pt x="174172" y="222553"/>
                    <a:pt x="203200" y="232229"/>
                  </a:cubicBezTo>
                  <a:cubicBezTo>
                    <a:pt x="307599" y="267029"/>
                    <a:pt x="177228" y="224807"/>
                    <a:pt x="304800" y="261257"/>
                  </a:cubicBezTo>
                  <a:cubicBezTo>
                    <a:pt x="319511" y="265460"/>
                    <a:pt x="333829" y="270934"/>
                    <a:pt x="348343" y="275772"/>
                  </a:cubicBezTo>
                  <a:cubicBezTo>
                    <a:pt x="401562" y="270934"/>
                    <a:pt x="455030" y="268320"/>
                    <a:pt x="508000" y="261257"/>
                  </a:cubicBezTo>
                  <a:cubicBezTo>
                    <a:pt x="527773" y="258621"/>
                    <a:pt x="546585" y="251070"/>
                    <a:pt x="566058" y="246743"/>
                  </a:cubicBezTo>
                  <a:cubicBezTo>
                    <a:pt x="689149" y="219390"/>
                    <a:pt x="589779" y="248512"/>
                    <a:pt x="725715" y="203200"/>
                  </a:cubicBezTo>
                  <a:lnTo>
                    <a:pt x="812800" y="174172"/>
                  </a:lnTo>
                  <a:lnTo>
                    <a:pt x="856343" y="159657"/>
                  </a:lnTo>
                  <a:cubicBezTo>
                    <a:pt x="928915" y="164495"/>
                    <a:pt x="1002056" y="163886"/>
                    <a:pt x="1074058" y="174172"/>
                  </a:cubicBezTo>
                  <a:cubicBezTo>
                    <a:pt x="1104349" y="178499"/>
                    <a:pt x="1161143" y="203200"/>
                    <a:pt x="1161143" y="203200"/>
                  </a:cubicBezTo>
                  <a:cubicBezTo>
                    <a:pt x="1199848" y="229003"/>
                    <a:pt x="1218141" y="237088"/>
                    <a:pt x="1248229" y="275772"/>
                  </a:cubicBezTo>
                  <a:cubicBezTo>
                    <a:pt x="1269648" y="303311"/>
                    <a:pt x="1286934" y="333829"/>
                    <a:pt x="1306286" y="362857"/>
                  </a:cubicBezTo>
                  <a:lnTo>
                    <a:pt x="1335315" y="406400"/>
                  </a:lnTo>
                  <a:cubicBezTo>
                    <a:pt x="1344991" y="420914"/>
                    <a:pt x="1349829" y="440267"/>
                    <a:pt x="1364343" y="449943"/>
                  </a:cubicBezTo>
                  <a:lnTo>
                    <a:pt x="1407886" y="478972"/>
                  </a:lnTo>
                  <a:cubicBezTo>
                    <a:pt x="1436142" y="563739"/>
                    <a:pt x="1400292" y="485892"/>
                    <a:pt x="1465943" y="551543"/>
                  </a:cubicBezTo>
                  <a:cubicBezTo>
                    <a:pt x="1478278" y="563878"/>
                    <a:pt x="1480179" y="585841"/>
                    <a:pt x="1494972" y="595086"/>
                  </a:cubicBezTo>
                  <a:cubicBezTo>
                    <a:pt x="1520920" y="611303"/>
                    <a:pt x="1582058" y="624114"/>
                    <a:pt x="1582058" y="624114"/>
                  </a:cubicBezTo>
                  <a:cubicBezTo>
                    <a:pt x="1596572" y="633790"/>
                    <a:pt x="1609998" y="645342"/>
                    <a:pt x="1625600" y="653143"/>
                  </a:cubicBezTo>
                  <a:cubicBezTo>
                    <a:pt x="1729048" y="704868"/>
                    <a:pt x="1987001" y="653837"/>
                    <a:pt x="2002972" y="653143"/>
                  </a:cubicBezTo>
                  <a:cubicBezTo>
                    <a:pt x="2017486" y="648305"/>
                    <a:pt x="2032831" y="645471"/>
                    <a:pt x="2046515" y="638629"/>
                  </a:cubicBezTo>
                  <a:cubicBezTo>
                    <a:pt x="2062117" y="630828"/>
                    <a:pt x="2072634" y="610430"/>
                    <a:pt x="2090058" y="609600"/>
                  </a:cubicBezTo>
                  <a:lnTo>
                    <a:pt x="2351315" y="624114"/>
                  </a:lnTo>
                  <a:cubicBezTo>
                    <a:pt x="2382374" y="634467"/>
                    <a:pt x="2415230" y="641177"/>
                    <a:pt x="2438400" y="667657"/>
                  </a:cubicBezTo>
                  <a:cubicBezTo>
                    <a:pt x="2461374" y="693913"/>
                    <a:pt x="2471789" y="730073"/>
                    <a:pt x="2496458" y="754743"/>
                  </a:cubicBezTo>
                  <a:lnTo>
                    <a:pt x="2540000" y="798286"/>
                  </a:lnTo>
                  <a:cubicBezTo>
                    <a:pt x="2576483" y="907730"/>
                    <a:pt x="2527271" y="772830"/>
                    <a:pt x="2583543" y="885372"/>
                  </a:cubicBezTo>
                  <a:cubicBezTo>
                    <a:pt x="2590385" y="899056"/>
                    <a:pt x="2588501" y="916967"/>
                    <a:pt x="2598058" y="928914"/>
                  </a:cubicBezTo>
                  <a:cubicBezTo>
                    <a:pt x="2608955" y="942535"/>
                    <a:pt x="2627645" y="947477"/>
                    <a:pt x="2641600" y="957943"/>
                  </a:cubicBezTo>
                  <a:cubicBezTo>
                    <a:pt x="2647074" y="962048"/>
                    <a:pt x="2651277" y="967619"/>
                    <a:pt x="2656115" y="972457"/>
                  </a:cubicBezTo>
                </a:path>
              </a:pathLst>
            </a:custGeom>
            <a:ln>
              <a:solidFill>
                <a:srgbClr val="00FF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FF00"/>
                </a:solidFill>
              </a:endParaRPr>
            </a:p>
          </p:txBody>
        </p:sp>
        <p:sp>
          <p:nvSpPr>
            <p:cNvPr id="21" name="Freeform 20"/>
            <p:cNvSpPr/>
            <p:nvPr/>
          </p:nvSpPr>
          <p:spPr>
            <a:xfrm>
              <a:off x="5529354" y="974669"/>
              <a:ext cx="914998" cy="520668"/>
            </a:xfrm>
            <a:custGeom>
              <a:avLst/>
              <a:gdLst>
                <a:gd name="connsiteX0" fmla="*/ 0 w 914400"/>
                <a:gd name="connsiteY0" fmla="*/ 41124 h 520096"/>
                <a:gd name="connsiteX1" fmla="*/ 203200 w 914400"/>
                <a:gd name="connsiteY1" fmla="*/ 403981 h 520096"/>
                <a:gd name="connsiteX2" fmla="*/ 609600 w 914400"/>
                <a:gd name="connsiteY2" fmla="*/ 12095 h 520096"/>
                <a:gd name="connsiteX3" fmla="*/ 798286 w 914400"/>
                <a:gd name="connsiteY3" fmla="*/ 476553 h 520096"/>
                <a:gd name="connsiteX4" fmla="*/ 914400 w 914400"/>
                <a:gd name="connsiteY4" fmla="*/ 273353 h 52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20096">
                  <a:moveTo>
                    <a:pt x="0" y="41124"/>
                  </a:moveTo>
                  <a:cubicBezTo>
                    <a:pt x="50800" y="224971"/>
                    <a:pt x="101600" y="408819"/>
                    <a:pt x="203200" y="403981"/>
                  </a:cubicBezTo>
                  <a:cubicBezTo>
                    <a:pt x="304800" y="399143"/>
                    <a:pt x="510419" y="0"/>
                    <a:pt x="609600" y="12095"/>
                  </a:cubicBezTo>
                  <a:cubicBezTo>
                    <a:pt x="708781" y="24190"/>
                    <a:pt x="747486" y="433010"/>
                    <a:pt x="798286" y="476553"/>
                  </a:cubicBezTo>
                  <a:cubicBezTo>
                    <a:pt x="849086" y="520096"/>
                    <a:pt x="881743" y="396724"/>
                    <a:pt x="914400" y="273353"/>
                  </a:cubicBezTo>
                </a:path>
              </a:pathLst>
            </a:custGeom>
            <a:ln>
              <a:solidFill>
                <a:schemeClr val="bg1">
                  <a:lumMod val="95000"/>
                </a:schemeClr>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sp>
          <p:nvSpPr>
            <p:cNvPr id="22" name="Freeform 21"/>
            <p:cNvSpPr/>
            <p:nvPr/>
          </p:nvSpPr>
          <p:spPr>
            <a:xfrm>
              <a:off x="6476133" y="1127060"/>
              <a:ext cx="991945" cy="520668"/>
            </a:xfrm>
            <a:custGeom>
              <a:avLst/>
              <a:gdLst>
                <a:gd name="connsiteX0" fmla="*/ 0 w 914400"/>
                <a:gd name="connsiteY0" fmla="*/ 41124 h 520096"/>
                <a:gd name="connsiteX1" fmla="*/ 203200 w 914400"/>
                <a:gd name="connsiteY1" fmla="*/ 403981 h 520096"/>
                <a:gd name="connsiteX2" fmla="*/ 609600 w 914400"/>
                <a:gd name="connsiteY2" fmla="*/ 12095 h 520096"/>
                <a:gd name="connsiteX3" fmla="*/ 798286 w 914400"/>
                <a:gd name="connsiteY3" fmla="*/ 476553 h 520096"/>
                <a:gd name="connsiteX4" fmla="*/ 914400 w 914400"/>
                <a:gd name="connsiteY4" fmla="*/ 273353 h 52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20096">
                  <a:moveTo>
                    <a:pt x="0" y="41124"/>
                  </a:moveTo>
                  <a:cubicBezTo>
                    <a:pt x="50800" y="224971"/>
                    <a:pt x="101600" y="408819"/>
                    <a:pt x="203200" y="403981"/>
                  </a:cubicBezTo>
                  <a:cubicBezTo>
                    <a:pt x="304800" y="399143"/>
                    <a:pt x="510419" y="0"/>
                    <a:pt x="609600" y="12095"/>
                  </a:cubicBezTo>
                  <a:cubicBezTo>
                    <a:pt x="708781" y="24190"/>
                    <a:pt x="747486" y="433010"/>
                    <a:pt x="798286" y="476553"/>
                  </a:cubicBezTo>
                  <a:cubicBezTo>
                    <a:pt x="849086" y="520096"/>
                    <a:pt x="881743" y="396724"/>
                    <a:pt x="914400" y="273353"/>
                  </a:cubicBezTo>
                </a:path>
              </a:pathLst>
            </a:custGeom>
            <a:ln>
              <a:solidFill>
                <a:schemeClr val="bg1">
                  <a:lumMod val="95000"/>
                </a:schemeClr>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sp>
          <p:nvSpPr>
            <p:cNvPr id="23" name="Freeform 22"/>
            <p:cNvSpPr/>
            <p:nvPr/>
          </p:nvSpPr>
          <p:spPr>
            <a:xfrm>
              <a:off x="7543352" y="1279450"/>
              <a:ext cx="839724" cy="520668"/>
            </a:xfrm>
            <a:custGeom>
              <a:avLst/>
              <a:gdLst>
                <a:gd name="connsiteX0" fmla="*/ 0 w 914400"/>
                <a:gd name="connsiteY0" fmla="*/ 41124 h 520096"/>
                <a:gd name="connsiteX1" fmla="*/ 203200 w 914400"/>
                <a:gd name="connsiteY1" fmla="*/ 403981 h 520096"/>
                <a:gd name="connsiteX2" fmla="*/ 609600 w 914400"/>
                <a:gd name="connsiteY2" fmla="*/ 12095 h 520096"/>
                <a:gd name="connsiteX3" fmla="*/ 798286 w 914400"/>
                <a:gd name="connsiteY3" fmla="*/ 476553 h 520096"/>
                <a:gd name="connsiteX4" fmla="*/ 914400 w 914400"/>
                <a:gd name="connsiteY4" fmla="*/ 273353 h 52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20096">
                  <a:moveTo>
                    <a:pt x="0" y="41124"/>
                  </a:moveTo>
                  <a:cubicBezTo>
                    <a:pt x="50800" y="224971"/>
                    <a:pt x="101600" y="408819"/>
                    <a:pt x="203200" y="403981"/>
                  </a:cubicBezTo>
                  <a:cubicBezTo>
                    <a:pt x="304800" y="399143"/>
                    <a:pt x="510419" y="0"/>
                    <a:pt x="609600" y="12095"/>
                  </a:cubicBezTo>
                  <a:cubicBezTo>
                    <a:pt x="708781" y="24190"/>
                    <a:pt x="747486" y="433010"/>
                    <a:pt x="798286" y="476553"/>
                  </a:cubicBezTo>
                  <a:cubicBezTo>
                    <a:pt x="849086" y="520096"/>
                    <a:pt x="881743" y="396724"/>
                    <a:pt x="914400" y="273353"/>
                  </a:cubicBezTo>
                </a:path>
              </a:pathLst>
            </a:custGeom>
            <a:ln>
              <a:solidFill>
                <a:schemeClr val="bg1">
                  <a:lumMod val="95000"/>
                </a:schemeClr>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11"/>
          <p:cNvSpPr>
            <a:spLocks noGrp="1"/>
          </p:cNvSpPr>
          <p:nvPr>
            <p:ph type="subTitle" idx="1"/>
          </p:nvPr>
        </p:nvSpPr>
        <p:spPr>
          <a:xfrm>
            <a:off x="0" y="0"/>
            <a:ext cx="9001125" cy="6858000"/>
          </a:xfrm>
        </p:spPr>
        <p:txBody>
          <a:bodyPr/>
          <a:lstStyle/>
          <a:p>
            <a:pPr algn="l">
              <a:lnSpc>
                <a:spcPct val="150000"/>
              </a:lnSpc>
              <a:defRPr/>
            </a:pPr>
            <a:r>
              <a:rPr lang="en-US" sz="2800" dirty="0" smtClean="0">
                <a:solidFill>
                  <a:srgbClr val="00FFCC"/>
                </a:solidFill>
                <a:latin typeface="Berlin Sans FB Demi" pitchFamily="34" charset="0"/>
                <a:cs typeface="Arial" pitchFamily="34" charset="0"/>
              </a:rPr>
              <a:t>Relation between </a:t>
            </a:r>
            <a:r>
              <a:rPr lang="en-US" sz="2800" dirty="0" err="1" smtClean="0">
                <a:solidFill>
                  <a:srgbClr val="00FFCC"/>
                </a:solidFill>
                <a:latin typeface="Berlin Sans FB Demi" pitchFamily="34" charset="0"/>
                <a:cs typeface="Arial" pitchFamily="34" charset="0"/>
              </a:rPr>
              <a:t>coherance</a:t>
            </a:r>
            <a:r>
              <a:rPr lang="en-US" sz="2800" dirty="0" smtClean="0">
                <a:solidFill>
                  <a:srgbClr val="00FFCC"/>
                </a:solidFill>
                <a:latin typeface="Berlin Sans FB Demi" pitchFamily="34" charset="0"/>
                <a:cs typeface="Arial" pitchFamily="34" charset="0"/>
              </a:rPr>
              <a:t> length and band width(</a:t>
            </a:r>
            <a:r>
              <a:rPr lang="el-GR" sz="2800" dirty="0" smtClean="0">
                <a:solidFill>
                  <a:srgbClr val="00FFCC"/>
                </a:solidFill>
                <a:latin typeface="Berlin Sans FB Demi" pitchFamily="34" charset="0"/>
                <a:cs typeface="Arial" pitchFamily="34" charset="0"/>
              </a:rPr>
              <a:t>Δ</a:t>
            </a:r>
            <a:r>
              <a:rPr lang="he-IL" sz="2800" dirty="0" smtClean="0">
                <a:solidFill>
                  <a:srgbClr val="00FFCC"/>
                </a:solidFill>
                <a:latin typeface="Berlin Sans FB Demi" pitchFamily="34" charset="0"/>
                <a:cs typeface="Arial" pitchFamily="34" charset="0"/>
              </a:rPr>
              <a:t>טּ</a:t>
            </a:r>
            <a:r>
              <a:rPr lang="en-US" sz="2800" dirty="0" smtClean="0">
                <a:solidFill>
                  <a:srgbClr val="00FFCC"/>
                </a:solidFill>
                <a:latin typeface="Berlin Sans FB Demi" pitchFamily="34" charset="0"/>
                <a:cs typeface="Arial" pitchFamily="34" charset="0"/>
              </a:rPr>
              <a:t>)</a:t>
            </a:r>
          </a:p>
          <a:p>
            <a:pPr algn="l">
              <a:defRPr/>
            </a:pPr>
            <a:r>
              <a:rPr lang="en-US" sz="2000" b="1" dirty="0" smtClean="0">
                <a:solidFill>
                  <a:srgbClr val="99FF33"/>
                </a:solidFill>
                <a:latin typeface="+mj-lt"/>
                <a:cs typeface="Times New Roman" pitchFamily="18" charset="0"/>
              </a:rPr>
              <a:t>If </a:t>
            </a:r>
            <a:r>
              <a:rPr lang="el-GR" sz="2000" b="1" dirty="0" smtClean="0">
                <a:solidFill>
                  <a:srgbClr val="99FF33"/>
                </a:solidFill>
                <a:latin typeface="+mj-lt"/>
                <a:cs typeface="Times New Roman" pitchFamily="18" charset="0"/>
              </a:rPr>
              <a:t>Δ</a:t>
            </a:r>
            <a:r>
              <a:rPr lang="he-IL" sz="2000" b="1" dirty="0" smtClean="0">
                <a:solidFill>
                  <a:srgbClr val="99FF33"/>
                </a:solidFill>
                <a:latin typeface="+mj-lt"/>
                <a:cs typeface="Times New Roman" pitchFamily="18" charset="0"/>
              </a:rPr>
              <a:t>טּ</a:t>
            </a:r>
            <a:r>
              <a:rPr lang="en-US" sz="2000" b="1" dirty="0" smtClean="0">
                <a:solidFill>
                  <a:srgbClr val="99FF33"/>
                </a:solidFill>
                <a:latin typeface="+mj-lt"/>
                <a:cs typeface="Times New Roman" pitchFamily="18" charset="0"/>
              </a:rPr>
              <a:t> is the frequency spread  of  spectral line emitted by the source then we have</a:t>
            </a:r>
          </a:p>
          <a:p>
            <a:pPr algn="l">
              <a:buFont typeface="Symbol" pitchFamily="18" charset="2"/>
              <a:buNone/>
              <a:defRPr/>
            </a:pPr>
            <a:r>
              <a:rPr lang="en-US" sz="2000" b="1" dirty="0" smtClean="0">
                <a:solidFill>
                  <a:srgbClr val="99FF33"/>
                </a:solidFill>
                <a:latin typeface="+mj-lt"/>
                <a:cs typeface="Times New Roman" pitchFamily="18" charset="0"/>
                <a:sym typeface="Symbol" pitchFamily="18" charset="2"/>
              </a:rPr>
              <a:t>       </a:t>
            </a:r>
            <a:r>
              <a:rPr lang="en-US" sz="2000" b="1" dirty="0" smtClean="0">
                <a:solidFill>
                  <a:srgbClr val="99FF33"/>
                </a:solidFill>
                <a:latin typeface="+mj-lt"/>
                <a:cs typeface="Times New Roman" pitchFamily="18" charset="0"/>
              </a:rPr>
              <a:t> =   </a:t>
            </a:r>
            <a:r>
              <a:rPr lang="el-GR" sz="2000" b="1" dirty="0" smtClean="0">
                <a:solidFill>
                  <a:srgbClr val="99FF33"/>
                </a:solidFill>
                <a:latin typeface="+mj-lt"/>
                <a:cs typeface="Times New Roman" pitchFamily="18" charset="0"/>
              </a:rPr>
              <a:t>Δ</a:t>
            </a:r>
            <a:r>
              <a:rPr lang="en-US" sz="2000" b="1" dirty="0" smtClean="0">
                <a:solidFill>
                  <a:srgbClr val="99FF33"/>
                </a:solidFill>
                <a:latin typeface="+mj-lt"/>
                <a:cs typeface="Times New Roman" pitchFamily="18" charset="0"/>
              </a:rPr>
              <a:t>t  =  1/ </a:t>
            </a:r>
            <a:r>
              <a:rPr lang="el-GR" sz="2000" b="1" dirty="0" smtClean="0">
                <a:solidFill>
                  <a:srgbClr val="99FF33"/>
                </a:solidFill>
                <a:latin typeface="+mj-lt"/>
                <a:cs typeface="Times New Roman" pitchFamily="18" charset="0"/>
              </a:rPr>
              <a:t>Δ</a:t>
            </a:r>
            <a:r>
              <a:rPr lang="he-IL" sz="2000" b="1" dirty="0" smtClean="0">
                <a:solidFill>
                  <a:srgbClr val="99FF33"/>
                </a:solidFill>
                <a:latin typeface="+mj-lt"/>
                <a:cs typeface="Times New Roman" pitchFamily="18" charset="0"/>
              </a:rPr>
              <a:t>טּ</a:t>
            </a:r>
            <a:r>
              <a:rPr lang="en-US" sz="2000" b="1" dirty="0" smtClean="0">
                <a:solidFill>
                  <a:srgbClr val="99FF33"/>
                </a:solidFill>
                <a:latin typeface="+mj-lt"/>
                <a:cs typeface="Times New Roman" pitchFamily="18" charset="0"/>
              </a:rPr>
              <a:t>    </a:t>
            </a:r>
          </a:p>
          <a:p>
            <a:pPr algn="l">
              <a:buFont typeface="Symbol" pitchFamily="18" charset="2"/>
              <a:buNone/>
              <a:defRPr/>
            </a:pPr>
            <a:r>
              <a:rPr lang="en-US" sz="2000" b="1" dirty="0" smtClean="0">
                <a:solidFill>
                  <a:srgbClr val="99FF33"/>
                </a:solidFill>
                <a:latin typeface="+mj-lt"/>
                <a:cs typeface="Times New Roman" pitchFamily="18" charset="0"/>
              </a:rPr>
              <a:t>     where </a:t>
            </a:r>
            <a:r>
              <a:rPr lang="el-GR" sz="2000" b="1" dirty="0" smtClean="0">
                <a:solidFill>
                  <a:srgbClr val="99FF33"/>
                </a:solidFill>
                <a:latin typeface="+mj-lt"/>
                <a:cs typeface="Times New Roman" pitchFamily="18" charset="0"/>
              </a:rPr>
              <a:t>Δ</a:t>
            </a:r>
            <a:r>
              <a:rPr lang="en-US" sz="2000" b="1" dirty="0" smtClean="0">
                <a:solidFill>
                  <a:srgbClr val="99FF33"/>
                </a:solidFill>
                <a:latin typeface="+mj-lt"/>
                <a:cs typeface="Times New Roman" pitchFamily="18" charset="0"/>
              </a:rPr>
              <a:t>t = life time of an excited state.</a:t>
            </a:r>
            <a:endParaRPr lang="he-IL" sz="2000" b="1" dirty="0" smtClean="0">
              <a:solidFill>
                <a:srgbClr val="99FF33"/>
              </a:solidFill>
              <a:latin typeface="+mj-lt"/>
              <a:cs typeface="Times New Roman" pitchFamily="18" charset="0"/>
            </a:endParaRPr>
          </a:p>
          <a:p>
            <a:pPr algn="l">
              <a:defRPr/>
            </a:pPr>
            <a:r>
              <a:rPr lang="en-US" sz="2000" b="1" i="1" dirty="0" smtClean="0">
                <a:solidFill>
                  <a:srgbClr val="99FF33"/>
                </a:solidFill>
                <a:latin typeface="+mj-lt"/>
                <a:cs typeface="Times New Roman" pitchFamily="18" charset="0"/>
              </a:rPr>
              <a:t>       </a:t>
            </a:r>
            <a:r>
              <a:rPr lang="en-US" sz="2000" b="1" i="1" dirty="0" err="1" smtClean="0">
                <a:solidFill>
                  <a:srgbClr val="99FF33"/>
                </a:solidFill>
                <a:latin typeface="+mj-lt"/>
                <a:cs typeface="Times New Roman" pitchFamily="18" charset="0"/>
              </a:rPr>
              <a:t>l</a:t>
            </a:r>
            <a:r>
              <a:rPr lang="en-US" sz="2000" b="1" baseline="-25000" dirty="0" err="1" smtClean="0">
                <a:solidFill>
                  <a:srgbClr val="99FF33"/>
                </a:solidFill>
                <a:latin typeface="+mj-lt"/>
                <a:cs typeface="Times New Roman" pitchFamily="18" charset="0"/>
              </a:rPr>
              <a:t>coh</a:t>
            </a:r>
            <a:r>
              <a:rPr lang="en-US" sz="2000" b="1" dirty="0" smtClean="0">
                <a:solidFill>
                  <a:srgbClr val="99FF33"/>
                </a:solidFill>
                <a:latin typeface="+mj-lt"/>
                <a:cs typeface="Times New Roman" pitchFamily="18" charset="0"/>
              </a:rPr>
              <a:t> = c </a:t>
            </a:r>
            <a:r>
              <a:rPr lang="en-US" sz="2000" b="1" dirty="0" smtClean="0">
                <a:solidFill>
                  <a:srgbClr val="99FF33"/>
                </a:solidFill>
                <a:latin typeface="+mj-lt"/>
                <a:cs typeface="Times New Roman" pitchFamily="18" charset="0"/>
                <a:sym typeface="Symbol" pitchFamily="18" charset="2"/>
              </a:rPr>
              <a:t></a:t>
            </a:r>
            <a:r>
              <a:rPr lang="en-US" sz="2000" b="1" dirty="0" smtClean="0">
                <a:solidFill>
                  <a:srgbClr val="99FF33"/>
                </a:solidFill>
                <a:latin typeface="+mj-lt"/>
                <a:cs typeface="Times New Roman" pitchFamily="18" charset="0"/>
              </a:rPr>
              <a:t> = </a:t>
            </a:r>
            <a:r>
              <a:rPr lang="en-US" sz="2000" b="1" i="1" dirty="0" smtClean="0">
                <a:solidFill>
                  <a:srgbClr val="99FF33"/>
                </a:solidFill>
                <a:latin typeface="+mj-lt"/>
                <a:cs typeface="Times New Roman" pitchFamily="18" charset="0"/>
              </a:rPr>
              <a:t> c.</a:t>
            </a:r>
            <a:r>
              <a:rPr lang="en-US" sz="2000" b="1" dirty="0" smtClean="0">
                <a:solidFill>
                  <a:srgbClr val="99FF33"/>
                </a:solidFill>
                <a:latin typeface="+mj-lt"/>
                <a:cs typeface="Times New Roman" pitchFamily="18" charset="0"/>
              </a:rPr>
              <a:t> ∆t = c / ∆</a:t>
            </a:r>
            <a:r>
              <a:rPr lang="el-GR" sz="2000" b="1" dirty="0" smtClean="0">
                <a:solidFill>
                  <a:srgbClr val="99FF33"/>
                </a:solidFill>
                <a:latin typeface="+mj-lt"/>
                <a:cs typeface="Times New Roman" pitchFamily="18" charset="0"/>
              </a:rPr>
              <a:t>ν</a:t>
            </a:r>
            <a:r>
              <a:rPr lang="en-US" sz="2000" b="1" dirty="0" smtClean="0">
                <a:solidFill>
                  <a:srgbClr val="99FF33"/>
                </a:solidFill>
                <a:latin typeface="+mj-lt"/>
                <a:cs typeface="Times New Roman" pitchFamily="18" charset="0"/>
              </a:rPr>
              <a:t>, </a:t>
            </a:r>
          </a:p>
          <a:p>
            <a:pPr algn="l">
              <a:defRPr/>
            </a:pPr>
            <a:r>
              <a:rPr lang="en-US" sz="2000" b="1" dirty="0" smtClean="0">
                <a:solidFill>
                  <a:srgbClr val="99FF33"/>
                </a:solidFill>
                <a:latin typeface="+mj-lt"/>
                <a:cs typeface="Times New Roman" pitchFamily="18" charset="0"/>
              </a:rPr>
              <a:t>   Here broader the interval of frequencies ,</a:t>
            </a:r>
          </a:p>
          <a:p>
            <a:pPr algn="l">
              <a:defRPr/>
            </a:pPr>
            <a:r>
              <a:rPr lang="en-US" sz="2000" b="1" dirty="0" smtClean="0">
                <a:solidFill>
                  <a:srgbClr val="99FF33"/>
                </a:solidFill>
                <a:latin typeface="+mj-lt"/>
                <a:cs typeface="Times New Roman" pitchFamily="18" charset="0"/>
              </a:rPr>
              <a:t> smaller is the coherence length. </a:t>
            </a:r>
          </a:p>
          <a:p>
            <a:pPr algn="l">
              <a:defRPr/>
            </a:pPr>
            <a:r>
              <a:rPr lang="en-US" sz="2000" b="1" dirty="0" smtClean="0">
                <a:solidFill>
                  <a:srgbClr val="99FF33"/>
                </a:solidFill>
                <a:latin typeface="+mj-lt"/>
                <a:cs typeface="Times New Roman" pitchFamily="18" charset="0"/>
              </a:rPr>
              <a:t> We know , </a:t>
            </a:r>
            <a:r>
              <a:rPr lang="el-GR" sz="2000" b="1" dirty="0" smtClean="0">
                <a:solidFill>
                  <a:srgbClr val="99FF33"/>
                </a:solidFill>
                <a:latin typeface="+mj-lt"/>
                <a:cs typeface="Times New Roman" pitchFamily="18" charset="0"/>
              </a:rPr>
              <a:t>ν</a:t>
            </a:r>
            <a:r>
              <a:rPr lang="en-US" sz="2000" b="1" dirty="0" smtClean="0">
                <a:solidFill>
                  <a:srgbClr val="99FF33"/>
                </a:solidFill>
                <a:latin typeface="+mj-lt"/>
                <a:cs typeface="Times New Roman" pitchFamily="18" charset="0"/>
              </a:rPr>
              <a:t> = c / </a:t>
            </a:r>
            <a:r>
              <a:rPr lang="el-GR" sz="2000" b="1" dirty="0" smtClean="0">
                <a:solidFill>
                  <a:srgbClr val="99FF33"/>
                </a:solidFill>
                <a:latin typeface="+mj-lt"/>
                <a:cs typeface="Times New Roman" pitchFamily="18" charset="0"/>
              </a:rPr>
              <a:t>λ</a:t>
            </a:r>
            <a:r>
              <a:rPr lang="en-US" sz="2000" b="1" dirty="0" smtClean="0">
                <a:solidFill>
                  <a:srgbClr val="99FF33"/>
                </a:solidFill>
                <a:latin typeface="+mj-lt"/>
                <a:cs typeface="Times New Roman" pitchFamily="18" charset="0"/>
              </a:rPr>
              <a:t>  ( </a:t>
            </a:r>
            <a:r>
              <a:rPr lang="en-US" sz="2000" b="1" dirty="0" err="1" smtClean="0">
                <a:solidFill>
                  <a:srgbClr val="99FF33"/>
                </a:solidFill>
                <a:latin typeface="+mj-lt"/>
                <a:cs typeface="Times New Roman" pitchFamily="18" charset="0"/>
              </a:rPr>
              <a:t>ditternatiating</a:t>
            </a:r>
            <a:r>
              <a:rPr lang="en-US" sz="2000" b="1" dirty="0" smtClean="0">
                <a:solidFill>
                  <a:srgbClr val="99FF33"/>
                </a:solidFill>
                <a:latin typeface="+mj-lt"/>
                <a:cs typeface="Times New Roman" pitchFamily="18" charset="0"/>
              </a:rPr>
              <a:t> </a:t>
            </a:r>
            <a:r>
              <a:rPr lang="en-US" sz="2000" b="1" dirty="0" err="1" smtClean="0">
                <a:solidFill>
                  <a:srgbClr val="99FF33"/>
                </a:solidFill>
                <a:latin typeface="+mj-lt"/>
                <a:cs typeface="Times New Roman" pitchFamily="18" charset="0"/>
              </a:rPr>
              <a:t>w.r.t</a:t>
            </a:r>
            <a:r>
              <a:rPr lang="en-US" sz="2000" b="1" dirty="0" smtClean="0">
                <a:solidFill>
                  <a:srgbClr val="99FF33"/>
                </a:solidFill>
                <a:latin typeface="+mj-lt"/>
                <a:cs typeface="Times New Roman" pitchFamily="18" charset="0"/>
              </a:rPr>
              <a:t> ‘</a:t>
            </a:r>
            <a:r>
              <a:rPr lang="el-GR" sz="2000" b="1" dirty="0" smtClean="0">
                <a:solidFill>
                  <a:srgbClr val="99FF33"/>
                </a:solidFill>
                <a:cs typeface="Times New Roman" pitchFamily="18" charset="0"/>
              </a:rPr>
              <a:t>λ</a:t>
            </a:r>
            <a:r>
              <a:rPr lang="en-US" sz="2000" b="1" dirty="0" smtClean="0">
                <a:solidFill>
                  <a:srgbClr val="99FF33"/>
                </a:solidFill>
                <a:cs typeface="Times New Roman" pitchFamily="18" charset="0"/>
              </a:rPr>
              <a:t>’ )</a:t>
            </a:r>
            <a:endParaRPr lang="en-US" sz="2000" b="1" dirty="0" smtClean="0">
              <a:solidFill>
                <a:srgbClr val="99FF33"/>
              </a:solidFill>
              <a:latin typeface="+mj-lt"/>
              <a:cs typeface="Times New Roman" pitchFamily="18" charset="0"/>
            </a:endParaRPr>
          </a:p>
          <a:p>
            <a:pPr algn="l">
              <a:defRPr/>
            </a:pPr>
            <a:r>
              <a:rPr lang="en-US" sz="2000" b="1" dirty="0" smtClean="0">
                <a:solidFill>
                  <a:srgbClr val="99FF33"/>
                </a:solidFill>
                <a:latin typeface="+mj-lt"/>
                <a:ea typeface="Cambria Math" pitchFamily="18" charset="0"/>
                <a:cs typeface="Times New Roman" pitchFamily="18" charset="0"/>
              </a:rPr>
              <a:t>∴      </a:t>
            </a:r>
            <a:r>
              <a:rPr lang="en-US" sz="2000" b="1" dirty="0" smtClean="0">
                <a:solidFill>
                  <a:srgbClr val="99FF33"/>
                </a:solidFill>
                <a:latin typeface="+mj-lt"/>
                <a:cs typeface="Times New Roman" pitchFamily="18" charset="0"/>
              </a:rPr>
              <a:t> ∆</a:t>
            </a:r>
            <a:r>
              <a:rPr lang="el-GR" sz="2000" b="1" dirty="0" smtClean="0">
                <a:solidFill>
                  <a:srgbClr val="99FF33"/>
                </a:solidFill>
                <a:latin typeface="+mj-lt"/>
                <a:cs typeface="Times New Roman" pitchFamily="18" charset="0"/>
              </a:rPr>
              <a:t>ν</a:t>
            </a:r>
            <a:r>
              <a:rPr lang="en-US" sz="2000" b="1" dirty="0" smtClean="0">
                <a:solidFill>
                  <a:srgbClr val="99FF33"/>
                </a:solidFill>
                <a:latin typeface="+mj-lt"/>
                <a:cs typeface="Times New Roman" pitchFamily="18" charset="0"/>
              </a:rPr>
              <a:t> = - c . ∆ </a:t>
            </a:r>
            <a:r>
              <a:rPr lang="el-GR" sz="2000" b="1" dirty="0" smtClean="0">
                <a:solidFill>
                  <a:srgbClr val="99FF33"/>
                </a:solidFill>
                <a:latin typeface="+mj-lt"/>
                <a:cs typeface="Times New Roman" pitchFamily="18" charset="0"/>
              </a:rPr>
              <a:t>λ </a:t>
            </a:r>
            <a:r>
              <a:rPr lang="en-US" sz="2000" b="1" dirty="0" smtClean="0">
                <a:solidFill>
                  <a:srgbClr val="99FF33"/>
                </a:solidFill>
                <a:latin typeface="+mj-lt"/>
                <a:cs typeface="Times New Roman" pitchFamily="18" charset="0"/>
              </a:rPr>
              <a:t>/</a:t>
            </a:r>
            <a:r>
              <a:rPr lang="el-GR" sz="2000" b="1" dirty="0" smtClean="0">
                <a:solidFill>
                  <a:srgbClr val="99FF33"/>
                </a:solidFill>
                <a:latin typeface="+mj-lt"/>
                <a:cs typeface="Times New Roman" pitchFamily="18" charset="0"/>
              </a:rPr>
              <a:t> λ</a:t>
            </a:r>
            <a:r>
              <a:rPr lang="en-US" sz="2000" b="1" baseline="30000" dirty="0" smtClean="0">
                <a:solidFill>
                  <a:srgbClr val="99FF33"/>
                </a:solidFill>
                <a:latin typeface="+mj-lt"/>
                <a:cs typeface="Times New Roman" pitchFamily="18" charset="0"/>
              </a:rPr>
              <a:t>2</a:t>
            </a:r>
            <a:r>
              <a:rPr lang="en-US" sz="2000" b="1" dirty="0" smtClean="0">
                <a:solidFill>
                  <a:srgbClr val="99FF33"/>
                </a:solidFill>
                <a:latin typeface="+mj-lt"/>
                <a:cs typeface="Times New Roman" pitchFamily="18" charset="0"/>
              </a:rPr>
              <a:t> , ignoring  minus sign</a:t>
            </a:r>
          </a:p>
          <a:p>
            <a:pPr algn="l">
              <a:defRPr/>
            </a:pPr>
            <a:r>
              <a:rPr lang="en-US" sz="2000" b="1" dirty="0" smtClean="0">
                <a:solidFill>
                  <a:srgbClr val="99FF33"/>
                </a:solidFill>
                <a:latin typeface="+mj-lt"/>
                <a:cs typeface="Times New Roman" pitchFamily="18" charset="0"/>
              </a:rPr>
              <a:t>                 </a:t>
            </a:r>
            <a:r>
              <a:rPr lang="en-US" sz="2000" b="1" i="1" dirty="0" err="1" smtClean="0">
                <a:solidFill>
                  <a:srgbClr val="99FF33"/>
                </a:solidFill>
                <a:latin typeface="+mj-lt"/>
                <a:cs typeface="Times New Roman" pitchFamily="18" charset="0"/>
              </a:rPr>
              <a:t>l</a:t>
            </a:r>
            <a:r>
              <a:rPr lang="en-US" sz="2000" b="1" i="1" baseline="-25000" dirty="0" err="1" smtClean="0">
                <a:solidFill>
                  <a:srgbClr val="99FF33"/>
                </a:solidFill>
                <a:latin typeface="+mj-lt"/>
                <a:cs typeface="Times New Roman" pitchFamily="18" charset="0"/>
              </a:rPr>
              <a:t>coh</a:t>
            </a:r>
            <a:r>
              <a:rPr lang="en-US" sz="2000" b="1" i="1" baseline="-25000" dirty="0" smtClean="0">
                <a:solidFill>
                  <a:srgbClr val="99FF33"/>
                </a:solidFill>
                <a:latin typeface="+mj-lt"/>
                <a:cs typeface="Times New Roman" pitchFamily="18" charset="0"/>
              </a:rPr>
              <a:t> </a:t>
            </a:r>
            <a:r>
              <a:rPr lang="en-US" sz="2000" b="1" i="1" dirty="0" smtClean="0">
                <a:solidFill>
                  <a:srgbClr val="99FF33"/>
                </a:solidFill>
                <a:latin typeface="+mj-lt"/>
                <a:cs typeface="Times New Roman" pitchFamily="18" charset="0"/>
              </a:rPr>
              <a:t>= </a:t>
            </a:r>
            <a:r>
              <a:rPr lang="el-GR" sz="2000" b="1" dirty="0" smtClean="0">
                <a:solidFill>
                  <a:srgbClr val="99FF33"/>
                </a:solidFill>
                <a:latin typeface="+mj-lt"/>
                <a:cs typeface="Times New Roman" pitchFamily="18" charset="0"/>
              </a:rPr>
              <a:t>λ</a:t>
            </a:r>
            <a:r>
              <a:rPr lang="en-US" sz="2000" b="1" baseline="30000" dirty="0" smtClean="0">
                <a:solidFill>
                  <a:srgbClr val="99FF33"/>
                </a:solidFill>
                <a:latin typeface="+mj-lt"/>
                <a:cs typeface="Times New Roman" pitchFamily="18" charset="0"/>
              </a:rPr>
              <a:t>2</a:t>
            </a:r>
            <a:r>
              <a:rPr lang="en-US" sz="2000" b="1" dirty="0" smtClean="0">
                <a:solidFill>
                  <a:srgbClr val="99FF33"/>
                </a:solidFill>
                <a:latin typeface="+mj-lt"/>
                <a:cs typeface="Times New Roman" pitchFamily="18" charset="0"/>
              </a:rPr>
              <a:t> / ∆ </a:t>
            </a:r>
            <a:r>
              <a:rPr lang="el-GR" sz="2000" b="1" dirty="0" smtClean="0">
                <a:solidFill>
                  <a:srgbClr val="99FF33"/>
                </a:solidFill>
                <a:latin typeface="+mj-lt"/>
                <a:cs typeface="Times New Roman" pitchFamily="18" charset="0"/>
              </a:rPr>
              <a:t>λ</a:t>
            </a:r>
            <a:r>
              <a:rPr lang="en-US" sz="2000" b="1" dirty="0" smtClean="0">
                <a:solidFill>
                  <a:srgbClr val="99FF33"/>
                </a:solidFill>
                <a:latin typeface="+mj-lt"/>
                <a:cs typeface="Times New Roman" pitchFamily="18" charset="0"/>
              </a:rPr>
              <a:t>  , Where </a:t>
            </a:r>
            <a:r>
              <a:rPr lang="el-GR" sz="2000" b="1" dirty="0" smtClean="0">
                <a:solidFill>
                  <a:srgbClr val="99FF33"/>
                </a:solidFill>
                <a:latin typeface="+mj-lt"/>
                <a:cs typeface="Times New Roman" pitchFamily="18" charset="0"/>
              </a:rPr>
              <a:t>Δ λ</a:t>
            </a:r>
            <a:r>
              <a:rPr lang="en-US" sz="2000" b="1" dirty="0" smtClean="0">
                <a:solidFill>
                  <a:srgbClr val="99FF33"/>
                </a:solidFill>
                <a:latin typeface="+mj-lt"/>
                <a:cs typeface="Times New Roman" pitchFamily="18" charset="0"/>
              </a:rPr>
              <a:t>-Bandwidth </a:t>
            </a:r>
          </a:p>
          <a:p>
            <a:pPr algn="l">
              <a:defRPr/>
            </a:pPr>
            <a:r>
              <a:rPr lang="en-US" sz="2000" b="1" dirty="0" smtClean="0">
                <a:solidFill>
                  <a:srgbClr val="99FF33"/>
                </a:solidFill>
                <a:latin typeface="+mj-lt"/>
                <a:cs typeface="Times New Roman" pitchFamily="18" charset="0"/>
              </a:rPr>
              <a:t>Coherence length  for Fluorescent tube light</a:t>
            </a:r>
          </a:p>
          <a:p>
            <a:pPr algn="l">
              <a:defRPr/>
            </a:pPr>
            <a:r>
              <a:rPr lang="en-US" sz="2000" b="1" dirty="0" smtClean="0">
                <a:solidFill>
                  <a:srgbClr val="99FF33"/>
                </a:solidFill>
                <a:latin typeface="+mj-lt"/>
                <a:cs typeface="Times New Roman" pitchFamily="18" charset="0"/>
              </a:rPr>
              <a:t> of average wavelength 5500 </a:t>
            </a:r>
            <a:r>
              <a:rPr lang="en-US" sz="2000" b="1" dirty="0" err="1" smtClean="0">
                <a:solidFill>
                  <a:srgbClr val="99FF33"/>
                </a:solidFill>
                <a:latin typeface="+mj-lt"/>
                <a:cs typeface="Times New Roman" pitchFamily="18" charset="0"/>
              </a:rPr>
              <a:t>A</a:t>
            </a:r>
            <a:r>
              <a:rPr lang="en-US" sz="2000" b="1" baseline="30000" dirty="0" err="1" smtClean="0">
                <a:solidFill>
                  <a:srgbClr val="99FF33"/>
                </a:solidFill>
                <a:latin typeface="+mj-lt"/>
                <a:cs typeface="Times New Roman" pitchFamily="18" charset="0"/>
              </a:rPr>
              <a:t>o</a:t>
            </a:r>
            <a:r>
              <a:rPr lang="en-US" sz="2000" b="1" dirty="0" smtClean="0">
                <a:solidFill>
                  <a:srgbClr val="99FF33"/>
                </a:solidFill>
                <a:latin typeface="+mj-lt"/>
                <a:cs typeface="Times New Roman" pitchFamily="18" charset="0"/>
              </a:rPr>
              <a:t>   is :</a:t>
            </a:r>
          </a:p>
          <a:p>
            <a:pPr algn="l">
              <a:defRPr/>
            </a:pPr>
            <a:r>
              <a:rPr lang="en-US" sz="2000" b="1" dirty="0" smtClean="0">
                <a:solidFill>
                  <a:srgbClr val="99FF33"/>
                </a:solidFill>
                <a:latin typeface="+mj-lt"/>
                <a:cs typeface="Times New Roman" pitchFamily="18" charset="0"/>
              </a:rPr>
              <a:t>		 </a:t>
            </a:r>
            <a:r>
              <a:rPr lang="en-US" sz="2000" b="1" i="1" dirty="0" err="1" smtClean="0">
                <a:solidFill>
                  <a:srgbClr val="99FF33"/>
                </a:solidFill>
                <a:latin typeface="+mj-lt"/>
                <a:cs typeface="Times New Roman" pitchFamily="18" charset="0"/>
              </a:rPr>
              <a:t>l</a:t>
            </a:r>
            <a:r>
              <a:rPr lang="en-US" sz="2000" b="1" baseline="-25000" dirty="0" err="1" smtClean="0">
                <a:solidFill>
                  <a:srgbClr val="99FF33"/>
                </a:solidFill>
                <a:latin typeface="+mj-lt"/>
                <a:cs typeface="Times New Roman" pitchFamily="18" charset="0"/>
              </a:rPr>
              <a:t>coh</a:t>
            </a:r>
            <a:r>
              <a:rPr lang="en-US" sz="2000" b="1" dirty="0" smtClean="0">
                <a:solidFill>
                  <a:srgbClr val="99FF33"/>
                </a:solidFill>
                <a:latin typeface="+mj-lt"/>
                <a:cs typeface="Times New Roman" pitchFamily="18" charset="0"/>
              </a:rPr>
              <a:t> =  </a:t>
            </a:r>
            <a:r>
              <a:rPr lang="el-GR" sz="2000" b="1" dirty="0" smtClean="0">
                <a:solidFill>
                  <a:srgbClr val="99FF33"/>
                </a:solidFill>
                <a:latin typeface="+mj-lt"/>
                <a:cs typeface="Times New Roman" pitchFamily="18" charset="0"/>
              </a:rPr>
              <a:t>λ</a:t>
            </a:r>
            <a:r>
              <a:rPr lang="en-US" sz="2000" b="1" baseline="30000" dirty="0" smtClean="0">
                <a:solidFill>
                  <a:srgbClr val="99FF33"/>
                </a:solidFill>
                <a:latin typeface="+mj-lt"/>
                <a:cs typeface="Times New Roman" pitchFamily="18" charset="0"/>
              </a:rPr>
              <a:t>2</a:t>
            </a:r>
            <a:r>
              <a:rPr lang="en-US" sz="2000" b="1" dirty="0" smtClean="0">
                <a:solidFill>
                  <a:srgbClr val="99FF33"/>
                </a:solidFill>
                <a:latin typeface="+mj-lt"/>
                <a:cs typeface="Times New Roman" pitchFamily="18" charset="0"/>
              </a:rPr>
              <a:t>/ 2</a:t>
            </a:r>
            <a:r>
              <a:rPr lang="el-GR" sz="2000" b="1" dirty="0" smtClean="0">
                <a:solidFill>
                  <a:srgbClr val="99FF33"/>
                </a:solidFill>
                <a:latin typeface="+mj-lt"/>
                <a:cs typeface="Times New Roman" pitchFamily="18" charset="0"/>
              </a:rPr>
              <a:t>Δ λ</a:t>
            </a:r>
            <a:r>
              <a:rPr lang="en-US" sz="2000" b="1" dirty="0" smtClean="0">
                <a:solidFill>
                  <a:srgbClr val="99FF33"/>
                </a:solidFill>
                <a:latin typeface="+mj-lt"/>
                <a:cs typeface="Times New Roman" pitchFamily="18" charset="0"/>
              </a:rPr>
              <a:t> =  5040 </a:t>
            </a:r>
            <a:r>
              <a:rPr lang="en-US" sz="2000" b="1" dirty="0" err="1" smtClean="0">
                <a:solidFill>
                  <a:srgbClr val="99FF33"/>
                </a:solidFill>
                <a:latin typeface="+mj-lt"/>
                <a:cs typeface="Times New Roman" pitchFamily="18" charset="0"/>
              </a:rPr>
              <a:t>A</a:t>
            </a:r>
            <a:r>
              <a:rPr lang="en-US" sz="2000" b="1" baseline="30000" dirty="0" err="1" smtClean="0">
                <a:solidFill>
                  <a:srgbClr val="99FF33"/>
                </a:solidFill>
                <a:latin typeface="+mj-lt"/>
                <a:cs typeface="Times New Roman" pitchFamily="18" charset="0"/>
              </a:rPr>
              <a:t>o</a:t>
            </a:r>
            <a:r>
              <a:rPr lang="en-US" sz="2000" b="1" baseline="30000" dirty="0" smtClean="0">
                <a:solidFill>
                  <a:srgbClr val="99FF33"/>
                </a:solidFill>
                <a:latin typeface="+mj-lt"/>
                <a:cs typeface="Times New Roman" pitchFamily="18" charset="0"/>
              </a:rPr>
              <a:t>  </a:t>
            </a:r>
            <a:r>
              <a:rPr lang="en-US" sz="2000" b="1" dirty="0" smtClean="0">
                <a:solidFill>
                  <a:srgbClr val="99FF33"/>
                </a:solidFill>
                <a:latin typeface="+mj-lt"/>
                <a:cs typeface="Times New Roman" pitchFamily="18" charset="0"/>
              </a:rPr>
              <a:t>  </a:t>
            </a:r>
          </a:p>
          <a:p>
            <a:pPr algn="l">
              <a:defRPr/>
            </a:pPr>
            <a:r>
              <a:rPr lang="en-US" sz="2000" b="1" dirty="0" smtClean="0">
                <a:solidFill>
                  <a:srgbClr val="99FF33"/>
                </a:solidFill>
                <a:latin typeface="+mj-lt"/>
                <a:cs typeface="Times New Roman" pitchFamily="18" charset="0"/>
              </a:rPr>
              <a:t>Sodium lamp </a:t>
            </a:r>
            <a:r>
              <a:rPr lang="en-US" sz="2000" b="1" i="1" dirty="0" err="1" smtClean="0">
                <a:solidFill>
                  <a:srgbClr val="99FF33"/>
                </a:solidFill>
                <a:latin typeface="+mj-lt"/>
                <a:cs typeface="Times New Roman" pitchFamily="18" charset="0"/>
              </a:rPr>
              <a:t>l</a:t>
            </a:r>
            <a:r>
              <a:rPr lang="en-US" sz="2000" b="1" baseline="-25000" dirty="0" err="1" smtClean="0">
                <a:solidFill>
                  <a:srgbClr val="99FF33"/>
                </a:solidFill>
                <a:latin typeface="+mj-lt"/>
                <a:cs typeface="Times New Roman" pitchFamily="18" charset="0"/>
              </a:rPr>
              <a:t>coh</a:t>
            </a:r>
            <a:r>
              <a:rPr lang="en-US" sz="2000" b="1" dirty="0" smtClean="0">
                <a:solidFill>
                  <a:srgbClr val="99FF33"/>
                </a:solidFill>
                <a:latin typeface="+mj-lt"/>
                <a:cs typeface="Times New Roman" pitchFamily="18" charset="0"/>
              </a:rPr>
              <a:t> = 0.29 mm   and   </a:t>
            </a:r>
          </a:p>
          <a:p>
            <a:pPr algn="l">
              <a:defRPr/>
            </a:pPr>
            <a:r>
              <a:rPr lang="en-US" sz="2000" b="1" dirty="0" smtClean="0">
                <a:solidFill>
                  <a:srgbClr val="99FF33"/>
                </a:solidFill>
                <a:latin typeface="+mj-lt"/>
                <a:cs typeface="Times New Roman" pitchFamily="18" charset="0"/>
              </a:rPr>
              <a:t>For   He-Ne laser, </a:t>
            </a:r>
            <a:r>
              <a:rPr lang="en-US" sz="2000" b="1" i="1" dirty="0" err="1" smtClean="0">
                <a:solidFill>
                  <a:srgbClr val="99FF33"/>
                </a:solidFill>
                <a:latin typeface="+mj-lt"/>
                <a:cs typeface="Times New Roman" pitchFamily="18" charset="0"/>
              </a:rPr>
              <a:t>l</a:t>
            </a:r>
            <a:r>
              <a:rPr lang="en-US" sz="2000" b="1" baseline="-25000" dirty="0" err="1" smtClean="0">
                <a:solidFill>
                  <a:srgbClr val="99FF33"/>
                </a:solidFill>
                <a:latin typeface="+mj-lt"/>
                <a:cs typeface="Times New Roman" pitchFamily="18" charset="0"/>
              </a:rPr>
              <a:t>coh</a:t>
            </a:r>
            <a:r>
              <a:rPr lang="en-US" sz="2000" b="1" dirty="0" smtClean="0">
                <a:solidFill>
                  <a:srgbClr val="99FF33"/>
                </a:solidFill>
                <a:latin typeface="+mj-lt"/>
                <a:cs typeface="Times New Roman" pitchFamily="18" charset="0"/>
              </a:rPr>
              <a:t> = 100 m    </a:t>
            </a:r>
          </a:p>
        </p:txBody>
      </p:sp>
      <p:pic>
        <p:nvPicPr>
          <p:cNvPr id="35843" name="Picture 3"/>
          <p:cNvPicPr>
            <a:picLocks noChangeAspect="1" noChangeArrowheads="1"/>
          </p:cNvPicPr>
          <p:nvPr/>
        </p:nvPicPr>
        <p:blipFill>
          <a:blip r:embed="rId2" cstate="print">
            <a:grayscl/>
          </a:blip>
          <a:srcRect/>
          <a:stretch>
            <a:fillRect/>
          </a:stretch>
        </p:blipFill>
        <p:spPr bwMode="auto">
          <a:xfrm>
            <a:off x="4951413" y="3657600"/>
            <a:ext cx="3975100" cy="3048000"/>
          </a:xfrm>
          <a:prstGeom prst="rect">
            <a:avLst/>
          </a:prstGeom>
          <a:noFill/>
          <a:ln w="9525">
            <a:solidFill>
              <a:srgbClr val="00FFCC"/>
            </a:solidFill>
            <a:miter lim="800000"/>
            <a:headEnd/>
            <a:tailEnd/>
          </a:ln>
          <a:effectLst>
            <a:prstShdw prst="shdw17" dist="17961" dir="2700000">
              <a:schemeClr val="accent1">
                <a:gamma/>
                <a:shade val="60000"/>
                <a:invGamma/>
              </a:schemeClr>
            </a:prstShdw>
          </a:effectLst>
        </p:spPr>
      </p:pic>
      <p:pic>
        <p:nvPicPr>
          <p:cNvPr id="35844" name="Picture 4"/>
          <p:cNvPicPr>
            <a:picLocks noChangeAspect="1" noChangeArrowheads="1"/>
          </p:cNvPicPr>
          <p:nvPr/>
        </p:nvPicPr>
        <p:blipFill>
          <a:blip r:embed="rId3" cstate="print"/>
          <a:srcRect/>
          <a:stretch>
            <a:fillRect/>
          </a:stretch>
        </p:blipFill>
        <p:spPr bwMode="auto">
          <a:xfrm>
            <a:off x="4951413" y="1066800"/>
            <a:ext cx="3975100" cy="3810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p:cNvSpPr>
          <p:nvPr>
            <p:ph idx="1"/>
          </p:nvPr>
        </p:nvSpPr>
        <p:spPr>
          <a:xfrm>
            <a:off x="0" y="228600"/>
            <a:ext cx="9001125" cy="4114800"/>
          </a:xfrm>
        </p:spPr>
        <p:txBody>
          <a:bodyPr/>
          <a:lstStyle/>
          <a:p>
            <a:pPr>
              <a:lnSpc>
                <a:spcPct val="90000"/>
              </a:lnSpc>
              <a:defRPr/>
            </a:pPr>
            <a:r>
              <a:rPr lang="en-US" sz="4000" b="1" dirty="0" smtClean="0">
                <a:solidFill>
                  <a:srgbClr val="00FFCC"/>
                </a:solidFill>
                <a:latin typeface="Berlin Sans FB Demi" pitchFamily="34" charset="0"/>
                <a:cs typeface="Arial" pitchFamily="34" charset="0"/>
              </a:rPr>
              <a:t>Characteristics  of  LASER  light</a:t>
            </a:r>
            <a:r>
              <a:rPr lang="en-US" b="1" dirty="0" smtClean="0">
                <a:solidFill>
                  <a:srgbClr val="FFFF00"/>
                </a:solidFill>
                <a:latin typeface="+mj-lt"/>
                <a:cs typeface="Arial" pitchFamily="34" charset="0"/>
              </a:rPr>
              <a:t> </a:t>
            </a:r>
          </a:p>
          <a:p>
            <a:pPr lvl="2">
              <a:lnSpc>
                <a:spcPct val="90000"/>
              </a:lnSpc>
              <a:defRPr/>
            </a:pPr>
            <a:r>
              <a:rPr lang="en-US" sz="4000" b="1" dirty="0" smtClean="0">
                <a:solidFill>
                  <a:srgbClr val="99FF33"/>
                </a:solidFill>
                <a:latin typeface="+mj-lt"/>
                <a:cs typeface="Times New Roman" pitchFamily="18" charset="0"/>
              </a:rPr>
              <a:t>Highly Coherent</a:t>
            </a:r>
          </a:p>
          <a:p>
            <a:pPr lvl="3">
              <a:lnSpc>
                <a:spcPct val="90000"/>
              </a:lnSpc>
              <a:defRPr/>
            </a:pPr>
            <a:r>
              <a:rPr lang="en-US" sz="3900" b="1" dirty="0" smtClean="0">
                <a:solidFill>
                  <a:srgbClr val="99FF33"/>
                </a:solidFill>
                <a:latin typeface="+mj-lt"/>
                <a:cs typeface="Times New Roman" pitchFamily="18" charset="0"/>
              </a:rPr>
              <a:t>Highly directional</a:t>
            </a:r>
          </a:p>
          <a:p>
            <a:pPr lvl="4">
              <a:lnSpc>
                <a:spcPct val="90000"/>
              </a:lnSpc>
              <a:defRPr/>
            </a:pPr>
            <a:r>
              <a:rPr lang="en-US" sz="3900" b="1" dirty="0" smtClean="0">
                <a:solidFill>
                  <a:srgbClr val="99FF33"/>
                </a:solidFill>
                <a:latin typeface="+mj-lt"/>
                <a:cs typeface="Times New Roman" pitchFamily="18" charset="0"/>
              </a:rPr>
              <a:t>Small divergence</a:t>
            </a:r>
          </a:p>
          <a:p>
            <a:pPr lvl="4">
              <a:lnSpc>
                <a:spcPct val="90000"/>
              </a:lnSpc>
              <a:defRPr/>
            </a:pPr>
            <a:r>
              <a:rPr lang="en-US" sz="3900" b="1" dirty="0" smtClean="0">
                <a:solidFill>
                  <a:srgbClr val="99FF33"/>
                </a:solidFill>
                <a:latin typeface="+mj-lt"/>
                <a:cs typeface="Times New Roman" pitchFamily="18" charset="0"/>
              </a:rPr>
              <a:t>High Intensity</a:t>
            </a:r>
          </a:p>
          <a:p>
            <a:pPr lvl="4">
              <a:lnSpc>
                <a:spcPct val="90000"/>
              </a:lnSpc>
              <a:defRPr/>
            </a:pPr>
            <a:r>
              <a:rPr lang="en-US" sz="3900" b="1" dirty="0" smtClean="0">
                <a:solidFill>
                  <a:srgbClr val="99FF33"/>
                </a:solidFill>
                <a:latin typeface="+mj-lt"/>
                <a:cs typeface="Times New Roman" pitchFamily="18" charset="0"/>
              </a:rPr>
              <a:t>Highly Monochromatic</a:t>
            </a:r>
          </a:p>
          <a:p>
            <a:pPr>
              <a:lnSpc>
                <a:spcPct val="90000"/>
              </a:lnSpc>
              <a:buFont typeface="Wingdings 2" pitchFamily="18" charset="2"/>
              <a:buNone/>
              <a:defRPr/>
            </a:pPr>
            <a:r>
              <a:rPr lang="en-US" sz="3200" b="1" dirty="0" smtClean="0">
                <a:solidFill>
                  <a:srgbClr val="FFFF00"/>
                </a:solidFill>
                <a:latin typeface="+mj-lt"/>
                <a:cs typeface="Arial" pitchFamily="34" charset="0"/>
              </a:rPr>
              <a:t>	</a:t>
            </a:r>
          </a:p>
          <a:p>
            <a:pPr>
              <a:lnSpc>
                <a:spcPct val="90000"/>
              </a:lnSpc>
              <a:defRPr/>
            </a:pPr>
            <a:endParaRPr lang="en-US" b="1" dirty="0" smtClean="0">
              <a:solidFill>
                <a:srgbClr val="FFFF00"/>
              </a:solidFill>
              <a:latin typeface="+mj-lt"/>
              <a:cs typeface="Arial" pitchFamily="34" charset="0"/>
            </a:endParaRPr>
          </a:p>
          <a:p>
            <a:pPr>
              <a:lnSpc>
                <a:spcPct val="90000"/>
              </a:lnSpc>
              <a:defRPr/>
            </a:pPr>
            <a:endParaRPr lang="en-US" b="1" dirty="0" smtClean="0">
              <a:solidFill>
                <a:srgbClr val="FFFF00"/>
              </a:solidFill>
              <a:latin typeface="+mj-lt"/>
              <a:cs typeface="Arial" pitchFamily="34" charset="0"/>
            </a:endParaRPr>
          </a:p>
          <a:p>
            <a:pPr>
              <a:lnSpc>
                <a:spcPct val="90000"/>
              </a:lnSpc>
              <a:buFont typeface="Courier New" pitchFamily="49" charset="0"/>
              <a:buChar char="o"/>
              <a:defRPr/>
            </a:pPr>
            <a:endParaRPr lang="en-US" b="1" dirty="0" smtClean="0">
              <a:solidFill>
                <a:srgbClr val="FFFF00"/>
              </a:solidFill>
              <a:latin typeface="+mj-lt"/>
              <a:cs typeface="Arial" pitchFamily="34" charset="0"/>
            </a:endParaRPr>
          </a:p>
          <a:p>
            <a:pPr>
              <a:lnSpc>
                <a:spcPct val="90000"/>
              </a:lnSpc>
              <a:buFont typeface="Courier New" pitchFamily="49" charset="0"/>
              <a:buChar char="o"/>
              <a:defRPr/>
            </a:pPr>
            <a:endParaRPr lang="en-US" b="1" dirty="0" smtClean="0">
              <a:solidFill>
                <a:srgbClr val="FFFF00"/>
              </a:solidFill>
              <a:latin typeface="+mj-lt"/>
              <a:cs typeface="Arial" pitchFamily="34" charset="0"/>
            </a:endParaRPr>
          </a:p>
          <a:p>
            <a:pPr>
              <a:lnSpc>
                <a:spcPct val="90000"/>
              </a:lnSpc>
              <a:buFont typeface="Courier New" pitchFamily="49" charset="0"/>
              <a:buChar char="o"/>
              <a:defRPr/>
            </a:pPr>
            <a:endParaRPr lang="en-US" b="1" dirty="0" smtClean="0">
              <a:solidFill>
                <a:srgbClr val="FFFF00"/>
              </a:solidFill>
              <a:latin typeface="+mj-lt"/>
              <a:cs typeface="Arial" pitchFamily="34" charset="0"/>
            </a:endParaRPr>
          </a:p>
          <a:p>
            <a:pPr>
              <a:lnSpc>
                <a:spcPct val="90000"/>
              </a:lnSpc>
              <a:buFont typeface="Wingdings 2" pitchFamily="18" charset="2"/>
              <a:buNone/>
              <a:defRPr/>
            </a:pPr>
            <a:endParaRPr lang="en-US" b="1" dirty="0" smtClean="0">
              <a:solidFill>
                <a:srgbClr val="FFFF00"/>
              </a:solidFill>
              <a:latin typeface="+mj-lt"/>
              <a:cs typeface="Arial" pitchFamily="34" charset="0"/>
            </a:endParaRPr>
          </a:p>
          <a:p>
            <a:pPr>
              <a:lnSpc>
                <a:spcPct val="90000"/>
              </a:lnSpc>
              <a:buFont typeface="Wingdings 2" pitchFamily="18" charset="2"/>
              <a:buNone/>
              <a:defRPr/>
            </a:pPr>
            <a:endParaRPr lang="en-US" b="1" dirty="0" smtClean="0">
              <a:solidFill>
                <a:srgbClr val="FFFF00"/>
              </a:solidFill>
              <a:latin typeface="+mj-lt"/>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srcRect/>
          <a:stretch>
            <a:fillRect/>
          </a:stretch>
        </p:blipFill>
        <p:spPr bwMode="auto">
          <a:xfrm>
            <a:off x="428625" y="1143000"/>
            <a:ext cx="3846513" cy="1447800"/>
          </a:xfrm>
          <a:prstGeom prst="rect">
            <a:avLst/>
          </a:prstGeom>
          <a:noFill/>
          <a:ln w="9525">
            <a:noFill/>
            <a:miter lim="800000"/>
            <a:headEnd/>
            <a:tailEnd/>
          </a:ln>
        </p:spPr>
      </p:pic>
      <p:pic>
        <p:nvPicPr>
          <p:cNvPr id="39939" name="Picture 5"/>
          <p:cNvPicPr>
            <a:picLocks noChangeAspect="1" noChangeArrowheads="1"/>
          </p:cNvPicPr>
          <p:nvPr/>
        </p:nvPicPr>
        <p:blipFill>
          <a:blip r:embed="rId3" cstate="print"/>
          <a:srcRect/>
          <a:stretch>
            <a:fillRect/>
          </a:stretch>
        </p:blipFill>
        <p:spPr bwMode="auto">
          <a:xfrm>
            <a:off x="4649788" y="1066800"/>
            <a:ext cx="3902075" cy="1487488"/>
          </a:xfrm>
          <a:prstGeom prst="rect">
            <a:avLst/>
          </a:prstGeom>
          <a:noFill/>
          <a:ln w="9525">
            <a:noFill/>
            <a:miter lim="800000"/>
            <a:headEnd/>
            <a:tailEnd/>
          </a:ln>
        </p:spPr>
      </p:pic>
      <p:sp>
        <p:nvSpPr>
          <p:cNvPr id="16388" name="Rectangle 6"/>
          <p:cNvSpPr>
            <a:spLocks noChangeArrowheads="1"/>
          </p:cNvSpPr>
          <p:nvPr/>
        </p:nvSpPr>
        <p:spPr bwMode="auto">
          <a:xfrm>
            <a:off x="4725988" y="4876800"/>
            <a:ext cx="2549525" cy="1938338"/>
          </a:xfrm>
          <a:prstGeom prst="rect">
            <a:avLst/>
          </a:prstGeom>
          <a:noFill/>
          <a:ln w="9525">
            <a:noFill/>
            <a:miter lim="800000"/>
            <a:headEnd/>
            <a:tailEnd/>
          </a:ln>
        </p:spPr>
        <p:txBody>
          <a:bodyPr>
            <a:spAutoFit/>
          </a:bodyPr>
          <a:lstStyle/>
          <a:p>
            <a:pPr>
              <a:buClr>
                <a:srgbClr val="00FFCC"/>
              </a:buClr>
              <a:buSzPct val="120000"/>
              <a:buFontTx/>
              <a:buChar char="•"/>
              <a:defRPr/>
            </a:pPr>
            <a:r>
              <a:rPr lang="en-US" b="1" dirty="0">
                <a:solidFill>
                  <a:srgbClr val="FFFF00"/>
                </a:solidFill>
                <a:latin typeface="+mj-lt"/>
              </a:rPr>
              <a:t> </a:t>
            </a:r>
            <a:r>
              <a:rPr lang="en-US" sz="2400" b="1" dirty="0">
                <a:solidFill>
                  <a:srgbClr val="99FF33"/>
                </a:solidFill>
                <a:latin typeface="+mj-lt"/>
              </a:rPr>
              <a:t>Coherent</a:t>
            </a:r>
          </a:p>
          <a:p>
            <a:pPr>
              <a:buClr>
                <a:srgbClr val="00FFCC"/>
              </a:buClr>
              <a:buSzPct val="120000"/>
              <a:buFontTx/>
              <a:buChar char="•"/>
              <a:defRPr/>
            </a:pPr>
            <a:r>
              <a:rPr lang="en-US" sz="2400" b="1" dirty="0" err="1">
                <a:solidFill>
                  <a:srgbClr val="99FF33"/>
                </a:solidFill>
                <a:latin typeface="+mj-lt"/>
              </a:rPr>
              <a:t>Uni</a:t>
            </a:r>
            <a:r>
              <a:rPr lang="en-US" sz="2400" b="1" dirty="0">
                <a:solidFill>
                  <a:srgbClr val="99FF33"/>
                </a:solidFill>
                <a:latin typeface="+mj-lt"/>
              </a:rPr>
              <a:t>- direction</a:t>
            </a:r>
          </a:p>
          <a:p>
            <a:pPr>
              <a:buClr>
                <a:srgbClr val="00FFCC"/>
              </a:buClr>
              <a:buSzPct val="120000"/>
              <a:buFontTx/>
              <a:buChar char="•"/>
              <a:defRPr/>
            </a:pPr>
            <a:r>
              <a:rPr lang="en-US" sz="2400" b="1" dirty="0">
                <a:solidFill>
                  <a:srgbClr val="99FF33"/>
                </a:solidFill>
                <a:latin typeface="+mj-lt"/>
              </a:rPr>
              <a:t>Less Divergence</a:t>
            </a:r>
          </a:p>
          <a:p>
            <a:pPr>
              <a:buClr>
                <a:srgbClr val="00FFCC"/>
              </a:buClr>
              <a:buSzPct val="120000"/>
              <a:buFontTx/>
              <a:buChar char="•"/>
              <a:defRPr/>
            </a:pPr>
            <a:r>
              <a:rPr lang="en-US" sz="2400" b="1" dirty="0">
                <a:solidFill>
                  <a:srgbClr val="99FF33"/>
                </a:solidFill>
                <a:latin typeface="+mj-lt"/>
              </a:rPr>
              <a:t> High Intensity</a:t>
            </a:r>
          </a:p>
          <a:p>
            <a:pPr>
              <a:buClr>
                <a:srgbClr val="00FFCC"/>
              </a:buClr>
              <a:buSzPct val="120000"/>
              <a:buFontTx/>
              <a:buChar char="•"/>
              <a:defRPr/>
            </a:pPr>
            <a:r>
              <a:rPr lang="en-US" sz="2400" b="1" dirty="0">
                <a:solidFill>
                  <a:srgbClr val="99FF33"/>
                </a:solidFill>
                <a:latin typeface="+mj-lt"/>
              </a:rPr>
              <a:t>Monochromatic</a:t>
            </a:r>
          </a:p>
        </p:txBody>
      </p:sp>
      <p:sp>
        <p:nvSpPr>
          <p:cNvPr id="32773" name="Rectangle 7"/>
          <p:cNvSpPr>
            <a:spLocks noGrp="1"/>
          </p:cNvSpPr>
          <p:nvPr>
            <p:ph type="ctrTitle"/>
          </p:nvPr>
        </p:nvSpPr>
        <p:spPr>
          <a:xfrm>
            <a:off x="0" y="0"/>
            <a:ext cx="9001125" cy="708025"/>
          </a:xfrm>
        </p:spPr>
        <p:txBody>
          <a:bodyPr/>
          <a:lstStyle/>
          <a:p>
            <a:pPr algn="ctr">
              <a:defRPr/>
            </a:pPr>
            <a:r>
              <a:rPr lang="en-US" sz="4000" b="1" dirty="0" smtClean="0">
                <a:solidFill>
                  <a:srgbClr val="00FFCC"/>
                </a:solidFill>
                <a:latin typeface="Berlin Sans FB Demi" pitchFamily="34" charset="0"/>
                <a:ea typeface="+mn-ea"/>
                <a:cs typeface="Arial" pitchFamily="34" charset="0"/>
              </a:rPr>
              <a:t>Difference between Ordinary &amp; laser   </a:t>
            </a:r>
          </a:p>
        </p:txBody>
      </p:sp>
      <p:sp>
        <p:nvSpPr>
          <p:cNvPr id="16390" name="Rectangle 11"/>
          <p:cNvSpPr>
            <a:spLocks noGrp="1"/>
          </p:cNvSpPr>
          <p:nvPr>
            <p:ph type="subTitle" idx="1"/>
          </p:nvPr>
        </p:nvSpPr>
        <p:spPr>
          <a:xfrm>
            <a:off x="1274763" y="685800"/>
            <a:ext cx="6300787" cy="457200"/>
          </a:xfrm>
        </p:spPr>
        <p:txBody>
          <a:bodyPr/>
          <a:lstStyle/>
          <a:p>
            <a:pPr>
              <a:lnSpc>
                <a:spcPct val="90000"/>
              </a:lnSpc>
              <a:defRPr/>
            </a:pPr>
            <a:r>
              <a:rPr lang="en-US" b="1" dirty="0" smtClean="0">
                <a:solidFill>
                  <a:srgbClr val="FFFF00"/>
                </a:solidFill>
                <a:latin typeface="+mj-lt"/>
              </a:rPr>
              <a:t>Ordinary  light                            Laser light</a:t>
            </a:r>
          </a:p>
        </p:txBody>
      </p:sp>
      <p:pic>
        <p:nvPicPr>
          <p:cNvPr id="39943" name="Picture 8"/>
          <p:cNvPicPr>
            <a:picLocks noChangeAspect="1" noChangeArrowheads="1"/>
          </p:cNvPicPr>
          <p:nvPr/>
        </p:nvPicPr>
        <p:blipFill>
          <a:blip r:embed="rId4" cstate="print"/>
          <a:srcRect/>
          <a:stretch>
            <a:fillRect/>
          </a:stretch>
        </p:blipFill>
        <p:spPr bwMode="auto">
          <a:xfrm>
            <a:off x="450850" y="2590800"/>
            <a:ext cx="3824288" cy="2133600"/>
          </a:xfrm>
          <a:prstGeom prst="rect">
            <a:avLst/>
          </a:prstGeom>
          <a:noFill/>
          <a:ln w="9525">
            <a:noFill/>
            <a:miter lim="800000"/>
            <a:headEnd/>
            <a:tailEnd/>
          </a:ln>
        </p:spPr>
      </p:pic>
      <p:pic>
        <p:nvPicPr>
          <p:cNvPr id="39944" name="Picture 9"/>
          <p:cNvPicPr>
            <a:picLocks noChangeAspect="1" noChangeArrowheads="1"/>
          </p:cNvPicPr>
          <p:nvPr/>
        </p:nvPicPr>
        <p:blipFill>
          <a:blip r:embed="rId5" cstate="print"/>
          <a:srcRect/>
          <a:stretch>
            <a:fillRect/>
          </a:stretch>
        </p:blipFill>
        <p:spPr bwMode="auto">
          <a:xfrm>
            <a:off x="4651375" y="2590800"/>
            <a:ext cx="3824288" cy="2209800"/>
          </a:xfrm>
          <a:prstGeom prst="rect">
            <a:avLst/>
          </a:prstGeom>
          <a:noFill/>
          <a:ln w="9525">
            <a:noFill/>
            <a:miter lim="800000"/>
            <a:headEnd/>
            <a:tailEnd/>
          </a:ln>
        </p:spPr>
      </p:pic>
      <p:sp>
        <p:nvSpPr>
          <p:cNvPr id="16393" name="Rectangle 6"/>
          <p:cNvSpPr>
            <a:spLocks noChangeArrowheads="1"/>
          </p:cNvSpPr>
          <p:nvPr/>
        </p:nvSpPr>
        <p:spPr bwMode="auto">
          <a:xfrm>
            <a:off x="825500" y="4953000"/>
            <a:ext cx="3225800" cy="1938338"/>
          </a:xfrm>
          <a:prstGeom prst="rect">
            <a:avLst/>
          </a:prstGeom>
          <a:noFill/>
          <a:ln w="9525">
            <a:noFill/>
            <a:miter lim="800000"/>
            <a:headEnd/>
            <a:tailEnd/>
          </a:ln>
        </p:spPr>
        <p:txBody>
          <a:bodyPr>
            <a:spAutoFit/>
          </a:bodyPr>
          <a:lstStyle/>
          <a:p>
            <a:pPr>
              <a:buClr>
                <a:srgbClr val="00FFCC"/>
              </a:buClr>
              <a:buFontTx/>
              <a:buChar char="•"/>
              <a:defRPr/>
            </a:pPr>
            <a:r>
              <a:rPr lang="en-US" sz="2400" b="1" dirty="0">
                <a:solidFill>
                  <a:srgbClr val="FFFF00"/>
                </a:solidFill>
                <a:latin typeface="+mj-lt"/>
              </a:rPr>
              <a:t> </a:t>
            </a:r>
            <a:r>
              <a:rPr lang="en-US" sz="2400" b="1" dirty="0">
                <a:solidFill>
                  <a:srgbClr val="99FF33"/>
                </a:solidFill>
                <a:latin typeface="+mj-lt"/>
              </a:rPr>
              <a:t>Incoherent</a:t>
            </a:r>
          </a:p>
          <a:p>
            <a:pPr>
              <a:buClr>
                <a:srgbClr val="00FFCC"/>
              </a:buClr>
              <a:buFontTx/>
              <a:buChar char="•"/>
              <a:defRPr/>
            </a:pPr>
            <a:r>
              <a:rPr lang="en-US" sz="2400" b="1" dirty="0">
                <a:solidFill>
                  <a:srgbClr val="99FF33"/>
                </a:solidFill>
                <a:latin typeface="+mj-lt"/>
              </a:rPr>
              <a:t>Different direction</a:t>
            </a:r>
          </a:p>
          <a:p>
            <a:pPr>
              <a:buClr>
                <a:srgbClr val="00FFCC"/>
              </a:buClr>
              <a:buFontTx/>
              <a:buChar char="•"/>
              <a:defRPr/>
            </a:pPr>
            <a:r>
              <a:rPr lang="en-US" sz="2400" b="1" dirty="0">
                <a:solidFill>
                  <a:srgbClr val="99FF33"/>
                </a:solidFill>
                <a:latin typeface="+mj-lt"/>
              </a:rPr>
              <a:t>High Divergence</a:t>
            </a:r>
          </a:p>
          <a:p>
            <a:pPr>
              <a:buClr>
                <a:srgbClr val="00FFCC"/>
              </a:buClr>
              <a:buFontTx/>
              <a:buChar char="•"/>
              <a:defRPr/>
            </a:pPr>
            <a:r>
              <a:rPr lang="en-US" sz="2400" b="1" dirty="0">
                <a:solidFill>
                  <a:srgbClr val="99FF33"/>
                </a:solidFill>
                <a:latin typeface="+mj-lt"/>
              </a:rPr>
              <a:t>Low Intensity</a:t>
            </a:r>
          </a:p>
          <a:p>
            <a:pPr>
              <a:buClr>
                <a:srgbClr val="00FFCC"/>
              </a:buClr>
              <a:buFontTx/>
              <a:buChar char="•"/>
              <a:defRPr/>
            </a:pPr>
            <a:r>
              <a:rPr lang="en-US" sz="2400" b="1" dirty="0">
                <a:solidFill>
                  <a:srgbClr val="99FF33"/>
                </a:solidFill>
                <a:latin typeface="+mj-lt"/>
              </a:rPr>
              <a:t>Polychromatic</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300038" y="152400"/>
            <a:ext cx="8701087" cy="6088063"/>
          </a:xfrm>
          <a:prstGeom prst="rect">
            <a:avLst/>
          </a:prstGeom>
          <a:noFill/>
          <a:ln w="9525">
            <a:noFill/>
            <a:miter lim="800000"/>
            <a:headEnd/>
            <a:tailEnd/>
          </a:ln>
        </p:spPr>
        <p:txBody>
          <a:bodyPr>
            <a:spAutoFit/>
          </a:bodyPr>
          <a:lstStyle/>
          <a:p>
            <a:pPr>
              <a:defRPr/>
            </a:pPr>
            <a:r>
              <a:rPr lang="en-US" sz="3200" b="1" dirty="0">
                <a:solidFill>
                  <a:srgbClr val="FFFF00"/>
                </a:solidFill>
                <a:latin typeface="+mj-lt"/>
                <a:cs typeface="Times New Roman" pitchFamily="18" charset="0"/>
              </a:rPr>
              <a:t>Coherence </a:t>
            </a:r>
          </a:p>
          <a:p>
            <a:pPr lvl="1">
              <a:buClr>
                <a:srgbClr val="00FFCC"/>
              </a:buClr>
              <a:buFont typeface="Wingdings" pitchFamily="2" charset="2"/>
              <a:buChar char="§"/>
              <a:defRPr/>
            </a:pPr>
            <a:r>
              <a:rPr lang="en-US" sz="2200" b="1" dirty="0">
                <a:solidFill>
                  <a:srgbClr val="99FF33"/>
                </a:solidFill>
                <a:latin typeface="+mj-lt"/>
                <a:cs typeface="Times New Roman" pitchFamily="18" charset="0"/>
              </a:rPr>
              <a:t>Coherence refers to constant phase difference between the waves.</a:t>
            </a:r>
          </a:p>
          <a:p>
            <a:pPr lvl="1">
              <a:buClr>
                <a:srgbClr val="00FFCC"/>
              </a:buClr>
              <a:buFont typeface="Wingdings" pitchFamily="2" charset="2"/>
              <a:buChar char="§"/>
              <a:defRPr/>
            </a:pPr>
            <a:r>
              <a:rPr lang="en-US" sz="2200" b="1" dirty="0">
                <a:solidFill>
                  <a:srgbClr val="99FF33"/>
                </a:solidFill>
                <a:latin typeface="+mj-lt"/>
                <a:cs typeface="Times New Roman" pitchFamily="18" charset="0"/>
              </a:rPr>
              <a:t>Coherence is classified into two: Temporal coherence (Longitudinal coherence)  and Spatial coherence (Transverse Coherence)</a:t>
            </a:r>
          </a:p>
          <a:p>
            <a:pPr lvl="1">
              <a:buClr>
                <a:srgbClr val="00FFCC"/>
              </a:buClr>
              <a:buFont typeface="Wingdings" pitchFamily="2" charset="2"/>
              <a:buChar char="§"/>
              <a:defRPr/>
            </a:pPr>
            <a:r>
              <a:rPr lang="en-US" sz="2200" b="1" dirty="0" err="1">
                <a:solidFill>
                  <a:srgbClr val="99FF33"/>
                </a:solidFill>
                <a:latin typeface="+mj-lt"/>
                <a:cs typeface="Times New Roman" pitchFamily="18" charset="0"/>
              </a:rPr>
              <a:t>Coherance</a:t>
            </a:r>
            <a:r>
              <a:rPr lang="en-US" sz="2200" b="1" dirty="0">
                <a:solidFill>
                  <a:srgbClr val="99FF33"/>
                </a:solidFill>
                <a:latin typeface="+mj-lt"/>
                <a:cs typeface="Times New Roman" pitchFamily="18" charset="0"/>
              </a:rPr>
              <a:t> length of laser is ~600km , whereas ordinary</a:t>
            </a:r>
          </a:p>
          <a:p>
            <a:pPr>
              <a:buClr>
                <a:schemeClr val="tx1"/>
              </a:buClr>
              <a:buFont typeface="Wingdings 2" pitchFamily="18" charset="2"/>
              <a:buNone/>
              <a:defRPr/>
            </a:pPr>
            <a:r>
              <a:rPr lang="en-US" sz="2200" b="1" dirty="0">
                <a:solidFill>
                  <a:srgbClr val="99FF33"/>
                </a:solidFill>
                <a:latin typeface="+mj-lt"/>
                <a:cs typeface="Times New Roman" pitchFamily="18" charset="0"/>
              </a:rPr>
              <a:t>         light is  of the order of few mm or cm</a:t>
            </a:r>
          </a:p>
          <a:p>
            <a:pPr>
              <a:buClr>
                <a:schemeClr val="tx1"/>
              </a:buClr>
              <a:buFont typeface="Wingdings 2" pitchFamily="18" charset="2"/>
              <a:buNone/>
              <a:defRPr/>
            </a:pPr>
            <a:endParaRPr lang="en-US" sz="2200" b="1" dirty="0">
              <a:solidFill>
                <a:srgbClr val="99FF33"/>
              </a:solidFill>
              <a:latin typeface="+mj-lt"/>
              <a:cs typeface="Times New Roman" pitchFamily="18" charset="0"/>
            </a:endParaRPr>
          </a:p>
          <a:p>
            <a:pPr>
              <a:buClr>
                <a:schemeClr val="tx1"/>
              </a:buClr>
              <a:buFont typeface="Wingdings 2" pitchFamily="18" charset="2"/>
              <a:buNone/>
              <a:defRPr/>
            </a:pPr>
            <a:r>
              <a:rPr lang="en-US" sz="3200" b="1" dirty="0">
                <a:solidFill>
                  <a:srgbClr val="FFFF00"/>
                </a:solidFill>
                <a:latin typeface="+mj-lt"/>
                <a:cs typeface="Times New Roman" pitchFamily="18" charset="0"/>
              </a:rPr>
              <a:t>Directionality</a:t>
            </a:r>
          </a:p>
          <a:p>
            <a:pPr>
              <a:buClr>
                <a:srgbClr val="00FFCC"/>
              </a:buClr>
              <a:defRPr/>
            </a:pPr>
            <a:r>
              <a:rPr lang="en-US" sz="2200" b="1" dirty="0">
                <a:solidFill>
                  <a:srgbClr val="99FF33"/>
                </a:solidFill>
                <a:latin typeface="+mj-lt"/>
                <a:cs typeface="Times New Roman" pitchFamily="18" charset="0"/>
              </a:rPr>
              <a:t>      The conventional light sources emit light in all directions. </a:t>
            </a:r>
          </a:p>
          <a:p>
            <a:pPr>
              <a:buClr>
                <a:srgbClr val="00FFCC"/>
              </a:buClr>
              <a:defRPr/>
            </a:pPr>
            <a:r>
              <a:rPr lang="en-US" sz="2200" b="1" dirty="0">
                <a:solidFill>
                  <a:srgbClr val="99FF33"/>
                </a:solidFill>
                <a:latin typeface="+mj-lt"/>
                <a:cs typeface="Times New Roman" pitchFamily="18" charset="0"/>
              </a:rPr>
              <a:t>  Lasers emit light only in one direction . The directionality of a laser</a:t>
            </a:r>
          </a:p>
          <a:p>
            <a:pPr>
              <a:buClr>
                <a:srgbClr val="00FFCC"/>
              </a:buClr>
              <a:defRPr/>
            </a:pPr>
            <a:r>
              <a:rPr lang="en-US" sz="2200" b="1" dirty="0">
                <a:solidFill>
                  <a:srgbClr val="99FF33"/>
                </a:solidFill>
                <a:latin typeface="+mj-lt"/>
                <a:cs typeface="Times New Roman" pitchFamily="18" charset="0"/>
              </a:rPr>
              <a:t>  beam expressed in terms of “ Beam Divergence”</a:t>
            </a:r>
          </a:p>
          <a:p>
            <a:pPr>
              <a:buClr>
                <a:srgbClr val="00FFCC"/>
              </a:buClr>
              <a:defRPr/>
            </a:pPr>
            <a:r>
              <a:rPr lang="en-US" sz="2200" b="1" dirty="0">
                <a:solidFill>
                  <a:srgbClr val="99FF33"/>
                </a:solidFill>
                <a:latin typeface="+mj-lt"/>
                <a:cs typeface="Times New Roman" pitchFamily="18" charset="0"/>
              </a:rPr>
              <a:t>Two parameters, which cause beam divergence</a:t>
            </a:r>
            <a:br>
              <a:rPr lang="en-US" sz="2200" b="1" dirty="0">
                <a:solidFill>
                  <a:srgbClr val="99FF33"/>
                </a:solidFill>
                <a:latin typeface="+mj-lt"/>
                <a:cs typeface="Times New Roman" pitchFamily="18" charset="0"/>
              </a:rPr>
            </a:br>
            <a:r>
              <a:rPr lang="en-US" sz="2200" b="1" dirty="0">
                <a:solidFill>
                  <a:srgbClr val="99FF33"/>
                </a:solidFill>
                <a:latin typeface="+mj-lt"/>
                <a:cs typeface="Times New Roman" pitchFamily="18" charset="0"/>
              </a:rPr>
              <a:t>  1  Size of the beam waist </a:t>
            </a:r>
            <a:br>
              <a:rPr lang="en-US" sz="2200" b="1" dirty="0">
                <a:solidFill>
                  <a:srgbClr val="99FF33"/>
                </a:solidFill>
                <a:latin typeface="+mj-lt"/>
                <a:cs typeface="Times New Roman" pitchFamily="18" charset="0"/>
              </a:rPr>
            </a:br>
            <a:r>
              <a:rPr lang="en-US" sz="2200" b="1" dirty="0">
                <a:solidFill>
                  <a:srgbClr val="99FF33"/>
                </a:solidFill>
                <a:latin typeface="+mj-lt"/>
                <a:cs typeface="Times New Roman" pitchFamily="18" charset="0"/>
              </a:rPr>
              <a:t>  2  Diffraction</a:t>
            </a:r>
          </a:p>
          <a:p>
            <a:pPr>
              <a:buClr>
                <a:srgbClr val="00FFCC"/>
              </a:buClr>
              <a:defRPr/>
            </a:pPr>
            <a:r>
              <a:rPr lang="en-US" sz="2200" b="1" dirty="0">
                <a:solidFill>
                  <a:srgbClr val="99FF33"/>
                </a:solidFill>
                <a:latin typeface="+mj-lt"/>
                <a:cs typeface="Times New Roman" pitchFamily="18" charset="0"/>
              </a:rPr>
              <a:t>Full angle divergence is given by</a:t>
            </a:r>
          </a:p>
          <a:p>
            <a:pPr>
              <a:buClr>
                <a:srgbClr val="00FFCC"/>
              </a:buClr>
              <a:buFont typeface="Wingdings 2" pitchFamily="18" charset="2"/>
              <a:buNone/>
              <a:defRPr/>
            </a:pPr>
            <a:r>
              <a:rPr lang="en-US" sz="2200" b="1" dirty="0">
                <a:solidFill>
                  <a:srgbClr val="99FF33"/>
                </a:solidFill>
                <a:latin typeface="+mj-lt"/>
                <a:cs typeface="Times New Roman" pitchFamily="18" charset="0"/>
              </a:rPr>
              <a:t>     	  D  is the diameter  of  laser’s aperture </a:t>
            </a:r>
          </a:p>
          <a:p>
            <a:pPr>
              <a:lnSpc>
                <a:spcPct val="80000"/>
              </a:lnSpc>
              <a:buClr>
                <a:srgbClr val="00FFCC"/>
              </a:buClr>
              <a:buFont typeface="Wingdings 2" pitchFamily="18" charset="2"/>
              <a:buNone/>
              <a:defRPr/>
            </a:pPr>
            <a:r>
              <a:rPr lang="en-US" sz="2200" b="1" dirty="0">
                <a:solidFill>
                  <a:srgbClr val="99FF33"/>
                </a:solidFill>
                <a:latin typeface="+mj-lt"/>
                <a:cs typeface="Times New Roman" pitchFamily="18" charset="0"/>
              </a:rPr>
              <a:t>	  A typical value of divergence for a He-Ne laser is; </a:t>
            </a:r>
            <a:r>
              <a:rPr lang="en-US" sz="2200" b="1" dirty="0">
                <a:solidFill>
                  <a:srgbClr val="99FF33"/>
                </a:solidFill>
                <a:latin typeface="+mj-lt"/>
                <a:cs typeface="Times New Roman" pitchFamily="18" charset="0"/>
                <a:sym typeface="Symbol" pitchFamily="18" charset="2"/>
              </a:rPr>
              <a:t></a:t>
            </a:r>
            <a:r>
              <a:rPr lang="en-US" sz="2200" b="1" dirty="0">
                <a:solidFill>
                  <a:srgbClr val="99FF33"/>
                </a:solidFill>
                <a:latin typeface="+mj-lt"/>
                <a:cs typeface="Times New Roman" pitchFamily="18" charset="0"/>
              </a:rPr>
              <a:t> </a:t>
            </a:r>
            <a:r>
              <a:rPr lang="en-US" sz="2200" b="1" dirty="0">
                <a:solidFill>
                  <a:srgbClr val="99FF33"/>
                </a:solidFill>
                <a:latin typeface="+mj-lt"/>
                <a:cs typeface="Times New Roman" pitchFamily="18" charset="0"/>
                <a:sym typeface="Symbol" pitchFamily="18" charset="2"/>
              </a:rPr>
              <a:t></a:t>
            </a:r>
            <a:r>
              <a:rPr lang="en-US" sz="2200" b="1" dirty="0">
                <a:solidFill>
                  <a:srgbClr val="99FF33"/>
                </a:solidFill>
                <a:latin typeface="+mj-lt"/>
                <a:cs typeface="Times New Roman" pitchFamily="18" charset="0"/>
              </a:rPr>
              <a:t> 10</a:t>
            </a:r>
            <a:r>
              <a:rPr lang="en-US" sz="2200" b="1" baseline="30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radian.</a:t>
            </a:r>
          </a:p>
        </p:txBody>
      </p:sp>
      <p:graphicFrame>
        <p:nvGraphicFramePr>
          <p:cNvPr id="1026" name="Object 10"/>
          <p:cNvGraphicFramePr>
            <a:graphicFrameLocks noChangeAspect="1"/>
          </p:cNvGraphicFramePr>
          <p:nvPr/>
        </p:nvGraphicFramePr>
        <p:xfrm>
          <a:off x="5414963" y="4648200"/>
          <a:ext cx="1574800" cy="762000"/>
        </p:xfrm>
        <a:graphic>
          <a:graphicData uri="http://schemas.openxmlformats.org/presentationml/2006/ole">
            <p:oleObj spid="_x0000_s1026" name="Equation" r:id="rId3" imgW="698400" imgH="39348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3" name="Rectangle 3"/>
          <p:cNvSpPr>
            <a:spLocks noGrp="1" noChangeArrowheads="1"/>
          </p:cNvSpPr>
          <p:nvPr>
            <p:ph type="body" sz="half" idx="4294967295"/>
          </p:nvPr>
        </p:nvSpPr>
        <p:spPr>
          <a:xfrm>
            <a:off x="0" y="76200"/>
            <a:ext cx="8401050" cy="6400800"/>
          </a:xfrm>
        </p:spPr>
        <p:txBody>
          <a:bodyPr/>
          <a:lstStyle/>
          <a:p>
            <a:pPr marL="91440" eaLnBrk="1" hangingPunct="1">
              <a:spcBef>
                <a:spcPct val="50000"/>
              </a:spcBef>
              <a:buClrTx/>
              <a:buFont typeface="Wingdings 2" pitchFamily="18" charset="2"/>
              <a:buNone/>
              <a:defRPr/>
            </a:pPr>
            <a:r>
              <a:rPr lang="en-US" sz="3200" b="1" dirty="0" smtClean="0">
                <a:solidFill>
                  <a:srgbClr val="FFFF00"/>
                </a:solidFill>
                <a:latin typeface="+mj-lt"/>
                <a:cs typeface="Times New Roman" pitchFamily="18" charset="0"/>
              </a:rPr>
              <a:t>Divergence</a:t>
            </a:r>
          </a:p>
          <a:p>
            <a:pPr marL="91440"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Conventional source spread out in </a:t>
            </a:r>
            <a:r>
              <a:rPr lang="en-US" sz="2200" b="1" dirty="0" err="1" smtClean="0">
                <a:solidFill>
                  <a:srgbClr val="99FF33"/>
                </a:solidFill>
                <a:latin typeface="+mj-lt"/>
                <a:cs typeface="Times New Roman" pitchFamily="18" charset="0"/>
              </a:rPr>
              <a:t>th</a:t>
            </a:r>
            <a:r>
              <a:rPr lang="en-US" sz="2200" b="1" dirty="0" smtClean="0">
                <a:solidFill>
                  <a:srgbClr val="99FF33"/>
                </a:solidFill>
                <a:latin typeface="+mj-lt"/>
                <a:cs typeface="Times New Roman" pitchFamily="18" charset="0"/>
              </a:rPr>
              <a:t> form of spherical wave front</a:t>
            </a:r>
          </a:p>
          <a:p>
            <a:pPr marL="91440" eaLnBrk="1" hangingPunct="1">
              <a:spcBef>
                <a:spcPts val="0"/>
              </a:spcBef>
              <a:buClr>
                <a:srgbClr val="00FFCC"/>
              </a:buClr>
              <a:buFont typeface="Wingdings 2" pitchFamily="18" charset="2"/>
              <a:buNone/>
              <a:defRPr/>
            </a:pPr>
            <a:r>
              <a:rPr lang="en-US" sz="2200" b="1" dirty="0" smtClean="0">
                <a:solidFill>
                  <a:srgbClr val="99FF33"/>
                </a:solidFill>
                <a:latin typeface="+mj-lt"/>
                <a:cs typeface="Times New Roman" pitchFamily="18" charset="0"/>
              </a:rPr>
              <a:t>	    and hence highly divergent</a:t>
            </a:r>
          </a:p>
          <a:p>
            <a:pPr marL="91440"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 The divergence or angular spread of laser beam is extremely small </a:t>
            </a:r>
          </a:p>
          <a:p>
            <a:pPr marL="91440"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The little divergence exist is due to the diffraction of light  from the </a:t>
            </a:r>
          </a:p>
          <a:p>
            <a:pPr marL="91440" eaLnBrk="1" hangingPunct="1">
              <a:spcBef>
                <a:spcPts val="0"/>
              </a:spcBef>
              <a:buClr>
                <a:srgbClr val="00FFCC"/>
              </a:buClr>
              <a:buFont typeface="Wingdings 2" pitchFamily="18" charset="2"/>
              <a:buNone/>
              <a:defRPr/>
            </a:pPr>
            <a:r>
              <a:rPr lang="en-US" sz="2200" b="1" dirty="0" smtClean="0">
                <a:solidFill>
                  <a:srgbClr val="99FF33"/>
                </a:solidFill>
                <a:latin typeface="+mj-lt"/>
                <a:cs typeface="Times New Roman" pitchFamily="18" charset="0"/>
              </a:rPr>
              <a:t>    semitransparent mirror that acts as a circular aperture</a:t>
            </a:r>
          </a:p>
          <a:p>
            <a:pPr marL="91440" eaLnBrk="1" hangingPunct="1">
              <a:spcBef>
                <a:spcPts val="0"/>
              </a:spcBef>
              <a:buClrTx/>
              <a:buFont typeface="Wingdings 2" pitchFamily="18" charset="2"/>
              <a:buNone/>
              <a:defRPr/>
            </a:pPr>
            <a:r>
              <a:rPr lang="en-US" sz="3200" b="1" dirty="0" smtClean="0">
                <a:solidFill>
                  <a:srgbClr val="FFFF00"/>
                </a:solidFill>
                <a:latin typeface="+mj-lt"/>
                <a:cs typeface="Times New Roman" pitchFamily="18" charset="0"/>
              </a:rPr>
              <a:t>Intensity  </a:t>
            </a:r>
          </a:p>
          <a:p>
            <a:pPr marL="458153" lvl="1"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Power output of laser may vary from a few </a:t>
            </a:r>
            <a:r>
              <a:rPr lang="en-US" sz="2200" b="1" dirty="0" err="1" smtClean="0">
                <a:solidFill>
                  <a:srgbClr val="99FF33"/>
                </a:solidFill>
                <a:latin typeface="+mj-lt"/>
                <a:cs typeface="Times New Roman" pitchFamily="18" charset="0"/>
              </a:rPr>
              <a:t>mWs</a:t>
            </a:r>
            <a:r>
              <a:rPr lang="en-US" sz="2200" b="1" dirty="0" smtClean="0">
                <a:solidFill>
                  <a:srgbClr val="99FF33"/>
                </a:solidFill>
                <a:latin typeface="+mj-lt"/>
                <a:cs typeface="Times New Roman" pitchFamily="18" charset="0"/>
              </a:rPr>
              <a:t> to a few </a:t>
            </a:r>
            <a:r>
              <a:rPr lang="en-US" sz="2200" b="1" dirty="0" err="1" smtClean="0">
                <a:solidFill>
                  <a:srgbClr val="99FF33"/>
                </a:solidFill>
                <a:latin typeface="+mj-lt"/>
                <a:cs typeface="Times New Roman" pitchFamily="18" charset="0"/>
              </a:rPr>
              <a:t>kWs</a:t>
            </a:r>
            <a:r>
              <a:rPr lang="en-US" sz="2200" b="1" dirty="0" smtClean="0">
                <a:solidFill>
                  <a:srgbClr val="99FF33"/>
                </a:solidFill>
                <a:latin typeface="+mj-lt"/>
                <a:cs typeface="Times New Roman" pitchFamily="18" charset="0"/>
              </a:rPr>
              <a:t>.</a:t>
            </a:r>
          </a:p>
          <a:p>
            <a:pPr marL="458153" lvl="1"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 This energy is concentrated in a beam of very small cross-section .</a:t>
            </a:r>
          </a:p>
          <a:p>
            <a:pPr marL="458153" lvl="1" algn="just" eaLnBrk="1" hangingPunct="1">
              <a:spcBef>
                <a:spcPts val="0"/>
              </a:spcBef>
              <a:buClrTx/>
              <a:buFont typeface="Wingdings" pitchFamily="2" charset="2"/>
              <a:buChar char="§"/>
              <a:defRPr/>
            </a:pPr>
            <a:r>
              <a:rPr lang="en-US" sz="2200" b="1" dirty="0" smtClean="0">
                <a:solidFill>
                  <a:srgbClr val="99FF33"/>
                </a:solidFill>
                <a:latin typeface="+mj-lt"/>
                <a:cs typeface="Times New Roman" pitchFamily="18" charset="0"/>
              </a:rPr>
              <a:t>Intensity of a laser  beam  is approximately given by  </a:t>
            </a:r>
          </a:p>
          <a:p>
            <a:pPr marL="91440" eaLnBrk="1" hangingPunct="1">
              <a:spcBef>
                <a:spcPts val="0"/>
              </a:spcBef>
              <a:buClrTx/>
              <a:buFont typeface="Wingdings 2" pitchFamily="18" charset="2"/>
              <a:buNone/>
              <a:defRPr/>
            </a:pPr>
            <a:r>
              <a:rPr lang="en-US" sz="2200" b="1" dirty="0" smtClean="0">
                <a:solidFill>
                  <a:srgbClr val="99FF33"/>
                </a:solidFill>
                <a:latin typeface="+mj-lt"/>
                <a:cs typeface="Times New Roman" pitchFamily="18" charset="0"/>
              </a:rPr>
              <a:t>                   </a:t>
            </a:r>
          </a:p>
          <a:p>
            <a:pPr marL="91440" eaLnBrk="1" hangingPunct="1">
              <a:spcBef>
                <a:spcPts val="0"/>
              </a:spcBef>
              <a:buClrTx/>
              <a:buFont typeface="Wingdings 2" pitchFamily="18" charset="2"/>
              <a:buNone/>
              <a:defRPr/>
            </a:pPr>
            <a:r>
              <a:rPr lang="en-US" sz="2200" b="1" dirty="0" smtClean="0">
                <a:solidFill>
                  <a:srgbClr val="99FF33"/>
                </a:solidFill>
                <a:latin typeface="+mj-lt"/>
                <a:cs typeface="Times New Roman" pitchFamily="18" charset="0"/>
              </a:rPr>
              <a:t>			                where P is the power radiated by the laser.</a:t>
            </a:r>
          </a:p>
          <a:p>
            <a:pPr marL="91440" eaLnBrk="1" hangingPunct="1">
              <a:spcBef>
                <a:spcPts val="0"/>
              </a:spcBef>
              <a:buClrTx/>
              <a:buFont typeface="Wingdings 2" pitchFamily="18" charset="2"/>
              <a:buNone/>
              <a:defRPr/>
            </a:pPr>
            <a:endParaRPr lang="en-US" sz="2200" b="1" dirty="0" smtClean="0">
              <a:solidFill>
                <a:srgbClr val="99FF33"/>
              </a:solidFill>
              <a:latin typeface="+mj-lt"/>
              <a:cs typeface="Times New Roman" pitchFamily="18" charset="0"/>
            </a:endParaRPr>
          </a:p>
          <a:p>
            <a:pPr marL="458153" lvl="1"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 In case of  1 </a:t>
            </a:r>
            <a:r>
              <a:rPr lang="en-US" sz="2200" b="1" dirty="0" err="1" smtClean="0">
                <a:solidFill>
                  <a:srgbClr val="99FF33"/>
                </a:solidFill>
                <a:latin typeface="+mj-lt"/>
                <a:cs typeface="Times New Roman" pitchFamily="18" charset="0"/>
              </a:rPr>
              <a:t>mW</a:t>
            </a:r>
            <a:r>
              <a:rPr lang="en-US" sz="2200" b="1" dirty="0" smtClean="0">
                <a:solidFill>
                  <a:srgbClr val="99FF33"/>
                </a:solidFill>
                <a:latin typeface="+mj-lt"/>
                <a:cs typeface="Times New Roman" pitchFamily="18" charset="0"/>
              </a:rPr>
              <a:t>  He-Ne laser of wavelength,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 = 6328</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10</a:t>
            </a:r>
            <a:r>
              <a:rPr lang="en-US" sz="2200" b="1" baseline="30000" dirty="0" smtClean="0">
                <a:solidFill>
                  <a:srgbClr val="99FF33"/>
                </a:solidFill>
                <a:latin typeface="+mj-lt"/>
                <a:cs typeface="Times New Roman" pitchFamily="18" charset="0"/>
              </a:rPr>
              <a:t>-10</a:t>
            </a:r>
            <a:r>
              <a:rPr lang="en-US" sz="2200" b="1" dirty="0" smtClean="0">
                <a:solidFill>
                  <a:srgbClr val="99FF33"/>
                </a:solidFill>
                <a:latin typeface="+mj-lt"/>
                <a:cs typeface="Times New Roman" pitchFamily="18" charset="0"/>
              </a:rPr>
              <a:t> m</a:t>
            </a:r>
          </a:p>
          <a:p>
            <a:pPr marL="91440" eaLnBrk="1" hangingPunct="1">
              <a:spcBef>
                <a:spcPts val="0"/>
              </a:spcBef>
              <a:buClrTx/>
              <a:buFont typeface="Arial" pitchFamily="34" charset="0"/>
              <a:buChar char="•"/>
              <a:defRPr/>
            </a:pPr>
            <a:endParaRPr lang="en-US" sz="2200" b="1" dirty="0" smtClean="0">
              <a:solidFill>
                <a:srgbClr val="99FF33"/>
              </a:solidFill>
              <a:latin typeface="+mj-lt"/>
              <a:cs typeface="Times New Roman" pitchFamily="18" charset="0"/>
            </a:endParaRPr>
          </a:p>
          <a:p>
            <a:pPr marL="91440" eaLnBrk="1" hangingPunct="1">
              <a:spcBef>
                <a:spcPts val="0"/>
              </a:spcBef>
              <a:buClrTx/>
              <a:buFont typeface="Wingdings 2" pitchFamily="18" charset="2"/>
              <a:buNone/>
              <a:defRPr/>
            </a:pPr>
            <a:r>
              <a:rPr lang="en-US" sz="2200" b="1" dirty="0" smtClean="0">
                <a:solidFill>
                  <a:srgbClr val="99FF33"/>
                </a:solidFill>
                <a:latin typeface="+mj-lt"/>
                <a:cs typeface="Times New Roman" pitchFamily="18" charset="0"/>
              </a:rPr>
              <a:t>    </a:t>
            </a:r>
          </a:p>
          <a:p>
            <a:pPr marL="91440" eaLnBrk="1" hangingPunct="1">
              <a:spcBef>
                <a:spcPts val="0"/>
              </a:spcBef>
              <a:buClrTx/>
              <a:buFont typeface="Wingdings 2" pitchFamily="18" charset="2"/>
              <a:buNone/>
              <a:defRPr/>
            </a:pPr>
            <a:endParaRPr lang="en-US" sz="2200" b="1" dirty="0" smtClean="0">
              <a:solidFill>
                <a:srgbClr val="99FF33"/>
              </a:solidFill>
              <a:latin typeface="+mj-lt"/>
              <a:cs typeface="Times New Roman" pitchFamily="18" charset="0"/>
            </a:endParaRPr>
          </a:p>
          <a:p>
            <a:pPr marL="458153" lvl="1" eaLnBrk="1" hangingPunct="1">
              <a:spcBef>
                <a:spcPts val="0"/>
              </a:spcBef>
              <a:buClrTx/>
              <a:buFont typeface="Wingdings" pitchFamily="2" charset="2"/>
              <a:buChar char="§"/>
              <a:defRPr/>
            </a:pPr>
            <a:r>
              <a:rPr lang="en-US" sz="2200" b="1" dirty="0" smtClean="0">
                <a:solidFill>
                  <a:srgbClr val="99FF33"/>
                </a:solidFill>
                <a:latin typeface="+mj-lt"/>
                <a:cs typeface="Times New Roman" pitchFamily="18" charset="0"/>
              </a:rPr>
              <a:t>To obtain same intensity from a tungsten bulb, temperature have to  be raised to 4.6</a:t>
            </a:r>
            <a:r>
              <a:rPr lang="en-US" sz="2200" b="1" dirty="0" smtClean="0">
                <a:solidFill>
                  <a:srgbClr val="99FF33"/>
                </a:solidFill>
                <a:latin typeface="+mj-lt"/>
                <a:cs typeface="Times New Roman" pitchFamily="18" charset="0"/>
                <a:sym typeface="Symbol" pitchFamily="18" charset="2"/>
              </a:rPr>
              <a:t>10</a:t>
            </a:r>
            <a:r>
              <a:rPr lang="en-US" sz="2200" b="1" baseline="30000" dirty="0" smtClean="0">
                <a:solidFill>
                  <a:srgbClr val="99FF33"/>
                </a:solidFill>
                <a:latin typeface="+mj-lt"/>
                <a:cs typeface="Times New Roman" pitchFamily="18" charset="0"/>
                <a:sym typeface="Symbol" pitchFamily="18" charset="2"/>
              </a:rPr>
              <a:t>6</a:t>
            </a:r>
            <a:r>
              <a:rPr lang="en-US" sz="2200" b="1" dirty="0" smtClean="0">
                <a:solidFill>
                  <a:srgbClr val="99FF33"/>
                </a:solidFill>
                <a:latin typeface="+mj-lt"/>
                <a:cs typeface="Times New Roman" pitchFamily="18" charset="0"/>
                <a:sym typeface="Symbol" pitchFamily="18" charset="2"/>
              </a:rPr>
              <a:t> K (normal operating temp. of bulb ~2000K)</a:t>
            </a:r>
          </a:p>
          <a:p>
            <a:pPr eaLnBrk="1" hangingPunct="1">
              <a:spcBef>
                <a:spcPts val="0"/>
              </a:spcBef>
              <a:defRPr/>
            </a:pPr>
            <a:endParaRPr lang="en-US" sz="2000" b="1" dirty="0" smtClean="0">
              <a:solidFill>
                <a:srgbClr val="FFFF00"/>
              </a:solidFill>
              <a:latin typeface="Times New Roman" pitchFamily="18" charset="0"/>
            </a:endParaRPr>
          </a:p>
          <a:p>
            <a:pPr eaLnBrk="1" hangingPunct="1">
              <a:spcBef>
                <a:spcPts val="0"/>
              </a:spcBef>
              <a:defRPr/>
            </a:pPr>
            <a:endParaRPr lang="en-US" sz="2000" b="1" dirty="0" smtClean="0">
              <a:solidFill>
                <a:srgbClr val="FFFF00"/>
              </a:solidFill>
              <a:latin typeface="Times New Roman" pitchFamily="18" charset="0"/>
            </a:endParaRPr>
          </a:p>
        </p:txBody>
      </p:sp>
      <p:graphicFrame>
        <p:nvGraphicFramePr>
          <p:cNvPr id="11268" name="Object 4"/>
          <p:cNvGraphicFramePr>
            <a:graphicFrameLocks noChangeAspect="1"/>
          </p:cNvGraphicFramePr>
          <p:nvPr>
            <p:ph sz="quarter" idx="4294967295"/>
          </p:nvPr>
        </p:nvGraphicFramePr>
        <p:xfrm>
          <a:off x="538163" y="3886200"/>
          <a:ext cx="2100262" cy="812800"/>
        </p:xfrm>
        <a:graphic>
          <a:graphicData uri="http://schemas.openxmlformats.org/presentationml/2006/ole">
            <p:oleObj spid="_x0000_s2050" name="Equation" r:id="rId3" imgW="1130040" imgH="469800" progId="Equation.3">
              <p:embed/>
            </p:oleObj>
          </a:graphicData>
        </a:graphic>
      </p:graphicFrame>
      <p:graphicFrame>
        <p:nvGraphicFramePr>
          <p:cNvPr id="11269" name="Object 5"/>
          <p:cNvGraphicFramePr>
            <a:graphicFrameLocks noChangeAspect="1"/>
          </p:cNvGraphicFramePr>
          <p:nvPr>
            <p:ph sz="quarter" idx="4294967295"/>
          </p:nvPr>
        </p:nvGraphicFramePr>
        <p:xfrm>
          <a:off x="1757363" y="5257800"/>
          <a:ext cx="4125912" cy="762000"/>
        </p:xfrm>
        <a:graphic>
          <a:graphicData uri="http://schemas.openxmlformats.org/presentationml/2006/ole">
            <p:oleObj spid="_x0000_s2051" name="Equation" r:id="rId4" imgW="2222280" imgH="44424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425575" y="685800"/>
            <a:ext cx="7575550" cy="914400"/>
          </a:xfrm>
        </p:spPr>
        <p:txBody>
          <a:bodyPr lIns="91440" rIns="91440" bIns="45720" anchor="ctr"/>
          <a:lstStyle/>
          <a:p>
            <a:pPr marL="952500" indent="-952500" algn="just" eaLnBrk="1" hangingPunct="1"/>
            <a:r>
              <a:rPr lang="en-US" sz="2100" b="1" smtClean="0">
                <a:solidFill>
                  <a:srgbClr val="99FF33"/>
                </a:solidFill>
                <a:latin typeface="Arial" pitchFamily="34" charset="0"/>
                <a:cs typeface="Arial" pitchFamily="34" charset="0"/>
              </a:rPr>
              <a:t/>
            </a:r>
            <a:br>
              <a:rPr lang="en-US" sz="2100" b="1" smtClean="0">
                <a:solidFill>
                  <a:srgbClr val="99FF33"/>
                </a:solidFill>
                <a:latin typeface="Arial" pitchFamily="34" charset="0"/>
                <a:cs typeface="Arial" pitchFamily="34" charset="0"/>
              </a:rPr>
            </a:br>
            <a:endParaRPr lang="en-US" sz="2000" smtClean="0">
              <a:solidFill>
                <a:srgbClr val="99FF33"/>
              </a:solidFill>
              <a:latin typeface="Arial" pitchFamily="34" charset="0"/>
              <a:cs typeface="Arial" pitchFamily="34" charset="0"/>
            </a:endParaRPr>
          </a:p>
        </p:txBody>
      </p:sp>
      <p:sp>
        <p:nvSpPr>
          <p:cNvPr id="40963" name="Rectangle 3"/>
          <p:cNvSpPr>
            <a:spLocks noGrp="1" noChangeArrowheads="1"/>
          </p:cNvSpPr>
          <p:nvPr>
            <p:ph type="body" idx="4294967295"/>
          </p:nvPr>
        </p:nvSpPr>
        <p:spPr>
          <a:xfrm>
            <a:off x="0" y="152400"/>
            <a:ext cx="8175625" cy="6553200"/>
          </a:xfrm>
        </p:spPr>
        <p:txBody>
          <a:bodyPr/>
          <a:lstStyle/>
          <a:p>
            <a:pPr algn="just" eaLnBrk="1" hangingPunct="1">
              <a:lnSpc>
                <a:spcPct val="80000"/>
              </a:lnSpc>
              <a:buClrTx/>
              <a:buFont typeface="Wingdings 2" pitchFamily="18" charset="2"/>
              <a:buNone/>
              <a:defRPr/>
            </a:pPr>
            <a:r>
              <a:rPr lang="en-US" sz="3200" b="1" dirty="0" smtClean="0">
                <a:solidFill>
                  <a:srgbClr val="FFFF00"/>
                </a:solidFill>
                <a:latin typeface="+mj-lt"/>
                <a:cs typeface="Times New Roman" pitchFamily="18" charset="0"/>
              </a:rPr>
              <a:t>Monochromaticity </a:t>
            </a:r>
          </a:p>
          <a:p>
            <a:pPr algn="just" eaLnBrk="1" hangingPunct="1">
              <a:lnSpc>
                <a:spcPct val="8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A Light source is said to be monochromatic when it emits light of single wavelength. In practice, it is not possible to produce light with </a:t>
            </a:r>
            <a:r>
              <a:rPr lang="en-US" sz="2200" b="1" dirty="0" smtClean="0">
                <a:solidFill>
                  <a:srgbClr val="FFFF00"/>
                </a:solidFill>
                <a:latin typeface="+mj-lt"/>
                <a:cs typeface="Times New Roman" pitchFamily="18" charset="0"/>
              </a:rPr>
              <a:t>only one frequency.</a:t>
            </a:r>
          </a:p>
          <a:p>
            <a:pPr algn="just" eaLnBrk="1" hangingPunct="1">
              <a:lnSpc>
                <a:spcPct val="80000"/>
              </a:lnSpc>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algn="just" eaLnBrk="1" hangingPunct="1">
              <a:lnSpc>
                <a:spcPct val="8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Light from any source consists of a band of frequencies,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 closely spaced around the central frequency,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o.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 is the  line width or bandwidth.  Hence bandwidth is the measure of monochromaticity.</a:t>
            </a:r>
          </a:p>
          <a:p>
            <a:pPr algn="just" eaLnBrk="1" hangingPunct="1">
              <a:lnSpc>
                <a:spcPct val="80000"/>
              </a:lnSpc>
              <a:defRPr/>
            </a:pPr>
            <a:endParaRPr lang="en-US" sz="2200" b="1" dirty="0" smtClean="0">
              <a:solidFill>
                <a:srgbClr val="99FF33"/>
              </a:solidFill>
              <a:latin typeface="+mj-lt"/>
              <a:cs typeface="Times New Roman" pitchFamily="18" charset="0"/>
            </a:endParaRPr>
          </a:p>
        </p:txBody>
      </p:sp>
      <p:sp>
        <p:nvSpPr>
          <p:cNvPr id="40964" name="Text Box 4"/>
          <p:cNvSpPr txBox="1">
            <a:spLocks noChangeArrowheads="1"/>
          </p:cNvSpPr>
          <p:nvPr/>
        </p:nvSpPr>
        <p:spPr bwMode="auto">
          <a:xfrm>
            <a:off x="4200525" y="2743200"/>
            <a:ext cx="3451225" cy="2586038"/>
          </a:xfrm>
          <a:prstGeom prst="rect">
            <a:avLst/>
          </a:prstGeom>
          <a:noFill/>
          <a:ln w="9525">
            <a:noFill/>
            <a:miter lim="800000"/>
            <a:headEnd/>
            <a:tailEnd/>
          </a:ln>
        </p:spPr>
        <p:txBody>
          <a:bodyPr>
            <a:spAutoFit/>
          </a:bodyPr>
          <a:lstStyle/>
          <a:p>
            <a:pPr>
              <a:defRPr/>
            </a:pPr>
            <a:endParaRPr lang="en-US" sz="2200" b="1" dirty="0">
              <a:solidFill>
                <a:srgbClr val="99FF33"/>
              </a:solidFill>
              <a:latin typeface="+mj-lt"/>
              <a:cs typeface="Times New Roman" pitchFamily="18" charset="0"/>
            </a:endParaRPr>
          </a:p>
          <a:p>
            <a:pPr>
              <a:defRPr/>
            </a:pPr>
            <a:r>
              <a:rPr lang="en-US" sz="2200" b="1" dirty="0">
                <a:solidFill>
                  <a:srgbClr val="99FF33"/>
                </a:solidFill>
                <a:latin typeface="+mj-lt"/>
                <a:cs typeface="Times New Roman" pitchFamily="18" charset="0"/>
              </a:rPr>
              <a:t>Conventional sources : </a:t>
            </a:r>
          </a:p>
          <a:p>
            <a:pPr>
              <a:defRPr/>
            </a:pPr>
            <a:r>
              <a:rPr lang="en-US" sz="2200" b="1" dirty="0">
                <a:solidFill>
                  <a:srgbClr val="99FF33"/>
                </a:solidFill>
                <a:latin typeface="+mj-lt"/>
                <a:cs typeface="Times New Roman" pitchFamily="18" charset="0"/>
                <a:sym typeface="Symbol" pitchFamily="18" charset="2"/>
              </a:rPr>
              <a:t></a:t>
            </a:r>
            <a:r>
              <a:rPr lang="en-US" sz="2200" b="1" dirty="0">
                <a:solidFill>
                  <a:srgbClr val="99FF33"/>
                </a:solidFill>
                <a:latin typeface="+mj-lt"/>
                <a:cs typeface="Times New Roman" pitchFamily="18" charset="0"/>
              </a:rPr>
              <a:t> </a:t>
            </a:r>
            <a:r>
              <a:rPr lang="en-US" sz="2200" b="1" dirty="0">
                <a:solidFill>
                  <a:srgbClr val="99FF33"/>
                </a:solidFill>
                <a:latin typeface="+mj-lt"/>
                <a:cs typeface="Times New Roman" pitchFamily="18" charset="0"/>
                <a:sym typeface="Symbol" pitchFamily="18" charset="2"/>
              </a:rPr>
              <a:t></a:t>
            </a:r>
            <a:r>
              <a:rPr lang="en-US" sz="2200" b="1" dirty="0">
                <a:solidFill>
                  <a:srgbClr val="99FF33"/>
                </a:solidFill>
                <a:latin typeface="+mj-lt"/>
                <a:cs typeface="Times New Roman" pitchFamily="18" charset="0"/>
              </a:rPr>
              <a:t> 10</a:t>
            </a:r>
            <a:r>
              <a:rPr lang="en-US" sz="2200" b="1" baseline="30000" dirty="0">
                <a:solidFill>
                  <a:srgbClr val="99FF33"/>
                </a:solidFill>
                <a:latin typeface="+mj-lt"/>
                <a:cs typeface="Times New Roman" pitchFamily="18" charset="0"/>
              </a:rPr>
              <a:t>10</a:t>
            </a:r>
            <a:r>
              <a:rPr lang="en-US" sz="2200" b="1" dirty="0">
                <a:solidFill>
                  <a:srgbClr val="99FF33"/>
                </a:solidFill>
                <a:latin typeface="+mj-lt"/>
                <a:cs typeface="Times New Roman" pitchFamily="18" charset="0"/>
              </a:rPr>
              <a:t> Hz or more.</a:t>
            </a:r>
          </a:p>
          <a:p>
            <a:pPr>
              <a:defRPr/>
            </a:pPr>
            <a:endParaRPr lang="en-US" sz="2200" b="1" dirty="0">
              <a:solidFill>
                <a:srgbClr val="99FF33"/>
              </a:solidFill>
              <a:latin typeface="+mj-lt"/>
              <a:cs typeface="Times New Roman" pitchFamily="18" charset="0"/>
            </a:endParaRPr>
          </a:p>
          <a:p>
            <a:pPr>
              <a:defRPr/>
            </a:pPr>
            <a:r>
              <a:rPr lang="en-US" sz="2200" b="1" dirty="0">
                <a:solidFill>
                  <a:srgbClr val="99FF33"/>
                </a:solidFill>
                <a:latin typeface="+mj-lt"/>
                <a:cs typeface="Times New Roman" pitchFamily="18" charset="0"/>
              </a:rPr>
              <a:t>Light from Lasers :</a:t>
            </a:r>
          </a:p>
          <a:p>
            <a:pPr>
              <a:defRPr/>
            </a:pPr>
            <a:r>
              <a:rPr lang="en-US" sz="2200" b="1" dirty="0">
                <a:solidFill>
                  <a:srgbClr val="99FF33"/>
                </a:solidFill>
                <a:latin typeface="+mj-lt"/>
                <a:cs typeface="Times New Roman" pitchFamily="18" charset="0"/>
                <a:sym typeface="Symbol" pitchFamily="18" charset="2"/>
              </a:rPr>
              <a:t></a:t>
            </a:r>
            <a:r>
              <a:rPr lang="en-US" sz="2200" b="1" dirty="0">
                <a:solidFill>
                  <a:srgbClr val="99FF33"/>
                </a:solidFill>
                <a:latin typeface="+mj-lt"/>
                <a:cs typeface="Times New Roman" pitchFamily="18" charset="0"/>
              </a:rPr>
              <a:t> </a:t>
            </a:r>
            <a:r>
              <a:rPr lang="en-US" sz="2200" b="1" dirty="0">
                <a:solidFill>
                  <a:srgbClr val="99FF33"/>
                </a:solidFill>
                <a:latin typeface="+mj-lt"/>
                <a:cs typeface="Times New Roman" pitchFamily="18" charset="0"/>
                <a:sym typeface="Symbol" pitchFamily="18" charset="2"/>
              </a:rPr>
              <a:t></a:t>
            </a:r>
            <a:r>
              <a:rPr lang="en-US" sz="2200" b="1" dirty="0">
                <a:solidFill>
                  <a:srgbClr val="99FF33"/>
                </a:solidFill>
                <a:latin typeface="+mj-lt"/>
                <a:cs typeface="Times New Roman" pitchFamily="18" charset="0"/>
              </a:rPr>
              <a:t> 100 Hz</a:t>
            </a:r>
          </a:p>
          <a:p>
            <a:pPr>
              <a:spcBef>
                <a:spcPct val="50000"/>
              </a:spcBef>
              <a:defRPr/>
            </a:pPr>
            <a:endParaRPr lang="en-US" sz="2000" dirty="0">
              <a:solidFill>
                <a:srgbClr val="99FF33"/>
              </a:solidFill>
              <a:cs typeface="Arial" pitchFamily="34" charset="0"/>
            </a:endParaRPr>
          </a:p>
        </p:txBody>
      </p:sp>
      <p:pic>
        <p:nvPicPr>
          <p:cNvPr id="40965" name="Picture 5"/>
          <p:cNvPicPr>
            <a:picLocks noChangeAspect="1" noChangeArrowheads="1"/>
          </p:cNvPicPr>
          <p:nvPr/>
        </p:nvPicPr>
        <p:blipFill>
          <a:blip r:embed="rId2" cstate="print"/>
          <a:srcRect t="4651" r="2129"/>
          <a:stretch>
            <a:fillRect/>
          </a:stretch>
        </p:blipFill>
        <p:spPr bwMode="auto">
          <a:xfrm>
            <a:off x="374650" y="2743200"/>
            <a:ext cx="3451225" cy="3124200"/>
          </a:xfrm>
          <a:prstGeom prst="rect">
            <a:avLst/>
          </a:prstGeom>
          <a:noFill/>
          <a:ln w="9525">
            <a:noFill/>
            <a:miter lim="800000"/>
            <a:headEnd/>
            <a:tailEnd/>
          </a:ln>
        </p:spPr>
      </p:pic>
      <p:pic>
        <p:nvPicPr>
          <p:cNvPr id="40966" name="Picture 7"/>
          <p:cNvPicPr>
            <a:picLocks noChangeAspect="1" noChangeArrowheads="1"/>
          </p:cNvPicPr>
          <p:nvPr/>
        </p:nvPicPr>
        <p:blipFill>
          <a:blip r:embed="rId3" cstate="print"/>
          <a:srcRect/>
          <a:stretch>
            <a:fillRect/>
          </a:stretch>
        </p:blipFill>
        <p:spPr bwMode="auto">
          <a:xfrm>
            <a:off x="225425" y="6019800"/>
            <a:ext cx="4575175"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304800"/>
            <a:ext cx="8101013" cy="411163"/>
          </a:xfrm>
        </p:spPr>
        <p:txBody>
          <a:bodyPr lIns="91440" rIns="91440" bIns="45720" anchor="ctr"/>
          <a:lstStyle/>
          <a:p>
            <a:pPr eaLnBrk="1" hangingPunct="1">
              <a:defRPr/>
            </a:pPr>
            <a:r>
              <a:rPr lang="en-US" sz="2800" dirty="0" smtClean="0">
                <a:solidFill>
                  <a:srgbClr val="00FFCC"/>
                </a:solidFill>
                <a:latin typeface="Berlin Sans FB Demi" pitchFamily="34" charset="0"/>
                <a:ea typeface="+mn-ea"/>
                <a:cs typeface="Arial" pitchFamily="34" charset="0"/>
              </a:rPr>
              <a:t>Theory of laser</a:t>
            </a:r>
          </a:p>
        </p:txBody>
      </p:sp>
      <p:sp>
        <p:nvSpPr>
          <p:cNvPr id="39939" name="Rectangle 3"/>
          <p:cNvSpPr>
            <a:spLocks noGrp="1" noChangeArrowheads="1"/>
          </p:cNvSpPr>
          <p:nvPr>
            <p:ph type="body" idx="4294967295"/>
          </p:nvPr>
        </p:nvSpPr>
        <p:spPr>
          <a:xfrm>
            <a:off x="900113" y="685800"/>
            <a:ext cx="8101012" cy="4648200"/>
          </a:xfrm>
        </p:spPr>
        <p:txBody>
          <a:bodyPr/>
          <a:lstStyle/>
          <a:p>
            <a:pPr eaLnBrk="1" hangingPunct="1">
              <a:lnSpc>
                <a:spcPct val="90000"/>
              </a:lnSpc>
              <a:buFont typeface="Wingdings 2" pitchFamily="18" charset="2"/>
              <a:buNone/>
              <a:defRPr/>
            </a:pPr>
            <a:endParaRPr lang="en-US" sz="2000" b="1" dirty="0" smtClean="0">
              <a:solidFill>
                <a:srgbClr val="FF0000"/>
              </a:solidFill>
              <a:latin typeface="Times New Roman" pitchFamily="18" charset="0"/>
              <a:cs typeface="Times New Roman" pitchFamily="18" charset="0"/>
            </a:endParaRPr>
          </a:p>
          <a:p>
            <a:pPr eaLnBrk="1" hangingPunct="1">
              <a:lnSpc>
                <a:spcPct val="90000"/>
              </a:lnSpc>
              <a:buFont typeface="Wingdings 2" pitchFamily="18" charset="2"/>
              <a:buNone/>
              <a:defRPr/>
            </a:pPr>
            <a:r>
              <a:rPr lang="en-US" sz="2400" b="1" dirty="0" smtClean="0">
                <a:solidFill>
                  <a:srgbClr val="FFFF00"/>
                </a:solidFill>
                <a:latin typeface="+mj-lt"/>
                <a:cs typeface="Times New Roman" pitchFamily="18" charset="0"/>
              </a:rPr>
              <a:t>Interaction of Light with Matter :  Quantum Mechanical view</a:t>
            </a:r>
          </a:p>
          <a:p>
            <a:pPr eaLnBrk="1" hangingPunct="1">
              <a:lnSpc>
                <a:spcPct val="90000"/>
              </a:lnSpc>
              <a:spcBef>
                <a:spcPct val="50000"/>
              </a:spcBef>
              <a:buClrTx/>
              <a:defRPr/>
            </a:pPr>
            <a:r>
              <a:rPr lang="en-US" sz="2200" b="1" dirty="0" smtClean="0">
                <a:solidFill>
                  <a:srgbClr val="99FF33"/>
                </a:solidFill>
                <a:latin typeface="+mj-lt"/>
                <a:cs typeface="Times New Roman" pitchFamily="18" charset="0"/>
              </a:rPr>
              <a:t>Interaction of radiation with matter is better explained using concept of photon rather than by the wave concept.</a:t>
            </a:r>
          </a:p>
          <a:p>
            <a:pPr eaLnBrk="1" hangingPunct="1">
              <a:lnSpc>
                <a:spcPct val="90000"/>
              </a:lnSpc>
              <a:spcBef>
                <a:spcPct val="50000"/>
              </a:spcBef>
              <a:buClrTx/>
              <a:defRPr/>
            </a:pPr>
            <a:r>
              <a:rPr lang="en-US" sz="2200" b="1" dirty="0" smtClean="0">
                <a:solidFill>
                  <a:srgbClr val="99FF33"/>
                </a:solidFill>
                <a:latin typeface="+mj-lt"/>
                <a:cs typeface="Times New Roman" pitchFamily="18" charset="0"/>
              </a:rPr>
              <a:t>Let photon  of energy h </a:t>
            </a:r>
            <a:r>
              <a:rPr lang="he-IL" sz="2200" b="1" dirty="0" smtClean="0">
                <a:solidFill>
                  <a:srgbClr val="99FF33"/>
                </a:solidFill>
                <a:latin typeface="+mj-lt"/>
                <a:cs typeface="Times New Roman" pitchFamily="18" charset="0"/>
              </a:rPr>
              <a:t>ﬠ</a:t>
            </a:r>
            <a:r>
              <a:rPr lang="en-US" sz="2200" b="1" dirty="0" smtClean="0">
                <a:solidFill>
                  <a:srgbClr val="99FF33"/>
                </a:solidFill>
                <a:latin typeface="+mj-lt"/>
                <a:cs typeface="Times New Roman" pitchFamily="18" charset="0"/>
              </a:rPr>
              <a:t> interact with the atoms of the material.</a:t>
            </a:r>
            <a:endParaRPr lang="he-IL" sz="2200" b="1" dirty="0" smtClean="0">
              <a:solidFill>
                <a:srgbClr val="99FF33"/>
              </a:solidFill>
              <a:latin typeface="+mj-lt"/>
              <a:cs typeface="Times New Roman" pitchFamily="18" charset="0"/>
            </a:endParaRPr>
          </a:p>
          <a:p>
            <a:pPr eaLnBrk="1" hangingPunct="1">
              <a:lnSpc>
                <a:spcPct val="90000"/>
              </a:lnSpc>
              <a:buClrTx/>
              <a:buFont typeface="Wingdings 2" pitchFamily="18" charset="2"/>
              <a:buNone/>
              <a:defRPr/>
            </a:pPr>
            <a:r>
              <a:rPr lang="en-US" sz="2200" b="1" dirty="0" smtClean="0">
                <a:solidFill>
                  <a:srgbClr val="99FF33"/>
                </a:solidFill>
                <a:latin typeface="+mj-lt"/>
                <a:cs typeface="Times New Roman" pitchFamily="18" charset="0"/>
              </a:rPr>
              <a:t>     Consider a medium consisting of identical atoms in thermal equilibrium having; </a:t>
            </a:r>
          </a:p>
          <a:p>
            <a:pPr lvl="1" eaLnBrk="1" hangingPunct="1">
              <a:lnSpc>
                <a:spcPct val="90000"/>
              </a:lnSpc>
              <a:buClrTx/>
              <a:defRPr/>
            </a:pPr>
            <a:r>
              <a:rPr lang="en-US" sz="2200" b="1" dirty="0" smtClean="0">
                <a:solidFill>
                  <a:srgbClr val="FFFF00"/>
                </a:solidFill>
                <a:latin typeface="+mj-lt"/>
                <a:cs typeface="Times New Roman" pitchFamily="18" charset="0"/>
              </a:rPr>
              <a:t>Energy levels E1 and E2 </a:t>
            </a:r>
          </a:p>
          <a:p>
            <a:pPr lvl="1" eaLnBrk="1" hangingPunct="1">
              <a:lnSpc>
                <a:spcPct val="90000"/>
              </a:lnSpc>
              <a:buClrTx/>
              <a:defRPr/>
            </a:pPr>
            <a:r>
              <a:rPr lang="en-US" sz="2200" b="1" dirty="0" smtClean="0">
                <a:solidFill>
                  <a:srgbClr val="FFFF00"/>
                </a:solidFill>
                <a:latin typeface="+mj-lt"/>
                <a:cs typeface="Times New Roman" pitchFamily="18" charset="0"/>
              </a:rPr>
              <a:t>Population N1 and N2 , </a:t>
            </a:r>
          </a:p>
          <a:p>
            <a:pPr lvl="1" eaLnBrk="1" hangingPunct="1">
              <a:lnSpc>
                <a:spcPct val="90000"/>
              </a:lnSpc>
              <a:buClrTx/>
              <a:buFont typeface="Wingdings 2" pitchFamily="18" charset="2"/>
              <a:buNone/>
              <a:defRPr/>
            </a:pPr>
            <a:r>
              <a:rPr lang="en-US" sz="2200" b="1" dirty="0" smtClean="0">
                <a:solidFill>
                  <a:srgbClr val="99FF33"/>
                </a:solidFill>
                <a:latin typeface="+mj-lt"/>
                <a:cs typeface="Times New Roman" pitchFamily="18" charset="0"/>
              </a:rPr>
              <a:t>Three distinct processes can take place.</a:t>
            </a:r>
          </a:p>
          <a:p>
            <a:pPr lvl="1" eaLnBrk="1" hangingPunct="1">
              <a:buClrTx/>
              <a:buFont typeface="Wingdings 2" pitchFamily="18" charset="2"/>
              <a:buNone/>
              <a:defRPr/>
            </a:pPr>
            <a:r>
              <a:rPr lang="en-US" sz="2200" b="1" dirty="0" err="1" smtClean="0">
                <a:solidFill>
                  <a:srgbClr val="99FF33"/>
                </a:solidFill>
                <a:latin typeface="+mj-lt"/>
                <a:cs typeface="Times New Roman" pitchFamily="18" charset="0"/>
              </a:rPr>
              <a:t>i</a:t>
            </a:r>
            <a:r>
              <a:rPr lang="en-US" sz="2200" b="1" dirty="0" smtClean="0">
                <a:solidFill>
                  <a:srgbClr val="99FF33"/>
                </a:solidFill>
                <a:latin typeface="+mj-lt"/>
                <a:cs typeface="Times New Roman" pitchFamily="18" charset="0"/>
              </a:rPr>
              <a:t>) Absorption</a:t>
            </a:r>
          </a:p>
          <a:p>
            <a:pPr lvl="1" eaLnBrk="1" hangingPunct="1">
              <a:buClrTx/>
              <a:buFont typeface="Wingdings 2" pitchFamily="18" charset="2"/>
              <a:buNone/>
              <a:defRPr/>
            </a:pPr>
            <a:r>
              <a:rPr lang="en-US" sz="2200" b="1" dirty="0" smtClean="0">
                <a:solidFill>
                  <a:srgbClr val="99FF33"/>
                </a:solidFill>
                <a:latin typeface="+mj-lt"/>
                <a:cs typeface="Times New Roman" pitchFamily="18" charset="0"/>
              </a:rPr>
              <a:t>Ii) Spontaneous emission,</a:t>
            </a:r>
          </a:p>
          <a:p>
            <a:pPr lvl="1" eaLnBrk="1" hangingPunct="1">
              <a:buClrTx/>
              <a:buFont typeface="Wingdings 2" pitchFamily="18" charset="2"/>
              <a:buNone/>
              <a:defRPr/>
            </a:pPr>
            <a:r>
              <a:rPr lang="en-US" sz="2200" b="1" dirty="0" smtClean="0">
                <a:solidFill>
                  <a:srgbClr val="99FF33"/>
                </a:solidFill>
                <a:latin typeface="+mj-lt"/>
                <a:cs typeface="Times New Roman" pitchFamily="18" charset="0"/>
              </a:rPr>
              <a:t>Iii) Stimulated emission </a:t>
            </a:r>
          </a:p>
          <a:p>
            <a:pPr lvl="1" eaLnBrk="1" hangingPunct="1">
              <a:lnSpc>
                <a:spcPct val="90000"/>
              </a:lnSpc>
              <a:defRPr/>
            </a:pPr>
            <a:endParaRPr lang="en-US" sz="2000" b="1" dirty="0" smtClean="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p:cNvSpPr>
          <p:nvPr>
            <p:ph type="title"/>
          </p:nvPr>
        </p:nvSpPr>
        <p:spPr/>
        <p:txBody>
          <a:bodyPr/>
          <a:lstStyle/>
          <a:p>
            <a:endParaRPr lang="en-US" smtClean="0"/>
          </a:p>
        </p:txBody>
      </p:sp>
      <p:pic>
        <p:nvPicPr>
          <p:cNvPr id="26627" name="Picture 4"/>
          <p:cNvPicPr>
            <a:picLocks noGrp="1" noChangeAspect="1" noChangeArrowheads="1"/>
          </p:cNvPicPr>
          <p:nvPr>
            <p:ph idx="1"/>
          </p:nvPr>
        </p:nvPicPr>
        <p:blipFill>
          <a:blip r:embed="rId2" cstate="print"/>
          <a:srcRect/>
          <a:stretch>
            <a:fillRect/>
          </a:stretch>
        </p:blipFill>
        <p:spPr>
          <a:xfrm>
            <a:off x="0" y="0"/>
            <a:ext cx="9075738" cy="6858000"/>
          </a:xfrm>
        </p:spPr>
      </p:pic>
      <p:sp>
        <p:nvSpPr>
          <p:cNvPr id="26628" name="Rectangle 5"/>
          <p:cNvSpPr>
            <a:spLocks noChangeArrowheads="1"/>
          </p:cNvSpPr>
          <p:nvPr/>
        </p:nvSpPr>
        <p:spPr bwMode="auto">
          <a:xfrm>
            <a:off x="1874838" y="1066800"/>
            <a:ext cx="4876800" cy="1311275"/>
          </a:xfrm>
          <a:prstGeom prst="rect">
            <a:avLst/>
          </a:prstGeom>
          <a:noFill/>
          <a:ln w="9525">
            <a:noFill/>
            <a:miter lim="800000"/>
            <a:headEnd/>
            <a:tailEnd/>
          </a:ln>
        </p:spPr>
        <p:txBody>
          <a:bodyPr>
            <a:spAutoFit/>
          </a:bodyPr>
          <a:lstStyle/>
          <a:p>
            <a:pPr algn="ctr"/>
            <a:r>
              <a:rPr lang="en-US" sz="8000">
                <a:solidFill>
                  <a:srgbClr val="FF0066"/>
                </a:solidFill>
                <a:latin typeface="Bookman Old Style" pitchFamily="18" charset="0"/>
              </a:rPr>
              <a:t>LASER</a:t>
            </a:r>
          </a:p>
        </p:txBody>
      </p:sp>
      <p:sp>
        <p:nvSpPr>
          <p:cNvPr id="26629" name="Rectangle 6"/>
          <p:cNvSpPr>
            <a:spLocks noChangeArrowheads="1"/>
          </p:cNvSpPr>
          <p:nvPr/>
        </p:nvSpPr>
        <p:spPr bwMode="auto">
          <a:xfrm>
            <a:off x="1200150" y="2743200"/>
            <a:ext cx="4491038" cy="2554288"/>
          </a:xfrm>
          <a:prstGeom prst="rect">
            <a:avLst/>
          </a:prstGeom>
          <a:noFill/>
          <a:ln w="9525">
            <a:noFill/>
            <a:miter lim="800000"/>
            <a:headEnd/>
            <a:tailEnd/>
          </a:ln>
        </p:spPr>
        <p:txBody>
          <a:bodyPr>
            <a:spAutoFit/>
          </a:bodyPr>
          <a:lstStyle/>
          <a:p>
            <a:r>
              <a:rPr lang="en-US" sz="3200" b="1">
                <a:solidFill>
                  <a:srgbClr val="FF0066"/>
                </a:solidFill>
                <a:latin typeface="Trebuchet MS" pitchFamily="34" charset="0"/>
              </a:rPr>
              <a:t>L</a:t>
            </a:r>
            <a:r>
              <a:rPr lang="en-US" sz="3200" b="1">
                <a:latin typeface="Trebuchet MS" pitchFamily="34" charset="0"/>
              </a:rPr>
              <a:t>:</a:t>
            </a:r>
            <a:r>
              <a:rPr lang="en-US" sz="3200">
                <a:solidFill>
                  <a:srgbClr val="FFFF66"/>
                </a:solidFill>
                <a:latin typeface="Trebuchet MS" pitchFamily="34" charset="0"/>
              </a:rPr>
              <a:t>LIGHT</a:t>
            </a:r>
          </a:p>
          <a:p>
            <a:r>
              <a:rPr lang="en-US" sz="3200" b="1">
                <a:solidFill>
                  <a:srgbClr val="FF0066"/>
                </a:solidFill>
                <a:latin typeface="Trebuchet MS" pitchFamily="34" charset="0"/>
              </a:rPr>
              <a:t>A</a:t>
            </a:r>
            <a:r>
              <a:rPr lang="en-US" sz="3200" b="1">
                <a:latin typeface="Trebuchet MS" pitchFamily="34" charset="0"/>
              </a:rPr>
              <a:t>:</a:t>
            </a:r>
            <a:r>
              <a:rPr lang="en-US" sz="3200">
                <a:solidFill>
                  <a:srgbClr val="FFFF66"/>
                </a:solidFill>
                <a:latin typeface="Trebuchet MS" pitchFamily="34" charset="0"/>
              </a:rPr>
              <a:t>AMPLIFICATION</a:t>
            </a:r>
            <a:r>
              <a:rPr lang="en-US" sz="3200">
                <a:latin typeface="Trebuchet MS" pitchFamily="34" charset="0"/>
              </a:rPr>
              <a:t> </a:t>
            </a:r>
            <a:r>
              <a:rPr lang="en-US" sz="3200">
                <a:solidFill>
                  <a:srgbClr val="FFFF66"/>
                </a:solidFill>
                <a:latin typeface="Trebuchet MS" pitchFamily="34" charset="0"/>
              </a:rPr>
              <a:t>by</a:t>
            </a:r>
          </a:p>
          <a:p>
            <a:r>
              <a:rPr lang="en-US" sz="3200" b="1">
                <a:solidFill>
                  <a:srgbClr val="FF0066"/>
                </a:solidFill>
                <a:latin typeface="Trebuchet MS" pitchFamily="34" charset="0"/>
              </a:rPr>
              <a:t>S</a:t>
            </a:r>
            <a:r>
              <a:rPr lang="en-US" sz="3200" b="1">
                <a:latin typeface="Trebuchet MS" pitchFamily="34" charset="0"/>
              </a:rPr>
              <a:t>:</a:t>
            </a:r>
            <a:r>
              <a:rPr lang="en-US" sz="3200">
                <a:solidFill>
                  <a:srgbClr val="FFFF66"/>
                </a:solidFill>
                <a:latin typeface="Trebuchet MS" pitchFamily="34" charset="0"/>
              </a:rPr>
              <a:t>STIMULATED</a:t>
            </a:r>
          </a:p>
          <a:p>
            <a:r>
              <a:rPr lang="en-US" sz="3200" b="1">
                <a:solidFill>
                  <a:srgbClr val="FF0066"/>
                </a:solidFill>
                <a:latin typeface="Trebuchet MS" pitchFamily="34" charset="0"/>
              </a:rPr>
              <a:t>E</a:t>
            </a:r>
            <a:r>
              <a:rPr lang="en-US" sz="3200" b="1">
                <a:latin typeface="Trebuchet MS" pitchFamily="34" charset="0"/>
              </a:rPr>
              <a:t>:</a:t>
            </a:r>
            <a:r>
              <a:rPr lang="en-US" sz="3200">
                <a:solidFill>
                  <a:srgbClr val="FFFF66"/>
                </a:solidFill>
                <a:latin typeface="Trebuchet MS" pitchFamily="34" charset="0"/>
              </a:rPr>
              <a:t>EMISSION of</a:t>
            </a:r>
          </a:p>
          <a:p>
            <a:r>
              <a:rPr lang="en-US" sz="3200" b="1">
                <a:solidFill>
                  <a:srgbClr val="FF0066"/>
                </a:solidFill>
                <a:latin typeface="Trebuchet MS" pitchFamily="34" charset="0"/>
              </a:rPr>
              <a:t>R</a:t>
            </a:r>
            <a:r>
              <a:rPr lang="en-US" sz="3200" b="1">
                <a:latin typeface="Trebuchet MS" pitchFamily="34" charset="0"/>
              </a:rPr>
              <a:t>:</a:t>
            </a:r>
            <a:r>
              <a:rPr lang="en-US" sz="3200">
                <a:solidFill>
                  <a:srgbClr val="FFFF66"/>
                </a:solidFill>
                <a:latin typeface="Trebuchet MS" pitchFamily="34" charset="0"/>
              </a:rPr>
              <a:t>RADIATION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150813" y="152400"/>
            <a:ext cx="7950200" cy="523875"/>
          </a:xfrm>
          <a:prstGeom prst="rect">
            <a:avLst/>
          </a:prstGeom>
          <a:noFill/>
          <a:ln w="9525">
            <a:noFill/>
            <a:miter lim="800000"/>
            <a:headEnd/>
            <a:tailEnd/>
          </a:ln>
        </p:spPr>
        <p:txBody>
          <a:bodyPr>
            <a:spAutoFit/>
          </a:bodyPr>
          <a:lstStyle/>
          <a:p>
            <a:pPr>
              <a:spcBef>
                <a:spcPct val="50000"/>
              </a:spcBef>
            </a:pPr>
            <a:r>
              <a:rPr lang="en-US" sz="2800">
                <a:solidFill>
                  <a:srgbClr val="00FFCC"/>
                </a:solidFill>
                <a:latin typeface="Berlin Sans FB Demi" pitchFamily="34" charset="0"/>
                <a:cs typeface="Arial" pitchFamily="34" charset="0"/>
              </a:rPr>
              <a:t>Conditions  For Light Amplification</a:t>
            </a:r>
          </a:p>
        </p:txBody>
      </p:sp>
      <p:sp>
        <p:nvSpPr>
          <p:cNvPr id="3076" name="Text Box 4"/>
          <p:cNvSpPr txBox="1">
            <a:spLocks noChangeArrowheads="1"/>
          </p:cNvSpPr>
          <p:nvPr/>
        </p:nvSpPr>
        <p:spPr bwMode="auto">
          <a:xfrm>
            <a:off x="374650" y="762000"/>
            <a:ext cx="7951788" cy="4832350"/>
          </a:xfrm>
          <a:prstGeom prst="rect">
            <a:avLst/>
          </a:prstGeom>
          <a:noFill/>
          <a:ln w="9525">
            <a:noFill/>
            <a:miter lim="800000"/>
            <a:headEnd/>
            <a:tailEnd/>
          </a:ln>
        </p:spPr>
        <p:txBody>
          <a:bodyPr>
            <a:spAutoFit/>
          </a:bodyPr>
          <a:lstStyle/>
          <a:p>
            <a:pPr algn="just">
              <a:spcBef>
                <a:spcPct val="50000"/>
              </a:spcBef>
              <a:defRPr/>
            </a:pPr>
            <a:r>
              <a:rPr lang="en-US" sz="2200" b="1" dirty="0">
                <a:solidFill>
                  <a:srgbClr val="99FF33"/>
                </a:solidFill>
                <a:latin typeface="+mj-lt"/>
                <a:cs typeface="Times New Roman" pitchFamily="18" charset="0"/>
              </a:rPr>
              <a:t>Light amplification requires that Stimulated emission occur almost exclusively. The laser operation is achieved when stimulated emission exceeds in a large way than the other two processes i.e. absorption and spontaneous emission.</a:t>
            </a:r>
          </a:p>
          <a:p>
            <a:pPr algn="just">
              <a:spcBef>
                <a:spcPct val="50000"/>
              </a:spcBef>
              <a:defRPr/>
            </a:pPr>
            <a:r>
              <a:rPr lang="en-US" sz="2000" b="1" dirty="0">
                <a:solidFill>
                  <a:srgbClr val="FFFF00"/>
                </a:solidFill>
                <a:latin typeface="Times New Roman" pitchFamily="18" charset="0"/>
                <a:cs typeface="Times New Roman" pitchFamily="18" charset="0"/>
              </a:rPr>
              <a:t>1) Condition for Stimulated emission to dominate Spontaneous Emission</a:t>
            </a:r>
          </a:p>
          <a:p>
            <a:pPr algn="just">
              <a:spcBef>
                <a:spcPct val="50000"/>
              </a:spcBef>
              <a:defRPr/>
            </a:pPr>
            <a:r>
              <a:rPr lang="en-US" sz="2000" dirty="0">
                <a:solidFill>
                  <a:srgbClr val="FFFF00"/>
                </a:solidFill>
                <a:latin typeface="Times New Roman" pitchFamily="18" charset="0"/>
                <a:cs typeface="Times New Roman" pitchFamily="18" charset="0"/>
              </a:rPr>
              <a:t>The ratio of </a:t>
            </a:r>
          </a:p>
          <a:p>
            <a:pPr algn="just">
              <a:spcBef>
                <a:spcPct val="50000"/>
              </a:spcBef>
              <a:defRPr/>
            </a:pPr>
            <a:endParaRPr lang="en-US" sz="2000" dirty="0">
              <a:solidFill>
                <a:srgbClr val="FFFF00"/>
              </a:solidFill>
              <a:latin typeface="Times New Roman" pitchFamily="18" charset="0"/>
              <a:cs typeface="Times New Roman" pitchFamily="18" charset="0"/>
            </a:endParaRPr>
          </a:p>
          <a:p>
            <a:pPr algn="just">
              <a:spcBef>
                <a:spcPct val="50000"/>
              </a:spcBef>
              <a:defRPr/>
            </a:pPr>
            <a:endParaRPr lang="en-US" sz="2000" dirty="0">
              <a:solidFill>
                <a:srgbClr val="FFFF00"/>
              </a:solidFill>
              <a:latin typeface="Times New Roman" pitchFamily="18" charset="0"/>
              <a:cs typeface="Times New Roman" pitchFamily="18" charset="0"/>
            </a:endParaRPr>
          </a:p>
          <a:p>
            <a:pPr algn="just">
              <a:spcBef>
                <a:spcPct val="50000"/>
              </a:spcBef>
              <a:defRPr/>
            </a:pPr>
            <a:r>
              <a:rPr lang="en-US" sz="2000" b="1" dirty="0">
                <a:solidFill>
                  <a:srgbClr val="FFFF00"/>
                </a:solidFill>
                <a:latin typeface="Times New Roman" pitchFamily="18" charset="0"/>
                <a:cs typeface="Times New Roman" pitchFamily="18" charset="0"/>
              </a:rPr>
              <a:t>This indicates that Stimulated transition will dominate the Spontaneous Transition if radiation density </a:t>
            </a:r>
            <a:r>
              <a:rPr lang="el-GR" sz="2000" b="1" dirty="0">
                <a:solidFill>
                  <a:srgbClr val="FFFF00"/>
                </a:solidFill>
                <a:latin typeface="Times New Roman" pitchFamily="18" charset="0"/>
                <a:cs typeface="Times New Roman" pitchFamily="18" charset="0"/>
              </a:rPr>
              <a:t>ρ</a:t>
            </a:r>
            <a:r>
              <a:rPr lang="en-US" sz="2000" b="1" dirty="0">
                <a:solidFill>
                  <a:srgbClr val="FFFF00"/>
                </a:solidFill>
                <a:latin typeface="Times New Roman" pitchFamily="18" charset="0"/>
                <a:cs typeface="Times New Roman" pitchFamily="18" charset="0"/>
              </a:rPr>
              <a:t>(</a:t>
            </a:r>
            <a:r>
              <a:rPr lang="el-GR" sz="2000" b="1" dirty="0">
                <a:solidFill>
                  <a:srgbClr val="FFFF00"/>
                </a:solidFill>
                <a:latin typeface="Times New Roman" pitchFamily="18" charset="0"/>
                <a:cs typeface="Times New Roman" pitchFamily="18" charset="0"/>
              </a:rPr>
              <a:t>υ</a:t>
            </a:r>
            <a:r>
              <a:rPr lang="en-US" sz="2000" b="1" dirty="0">
                <a:solidFill>
                  <a:srgbClr val="FFFF00"/>
                </a:solidFill>
                <a:latin typeface="Times New Roman" pitchFamily="18" charset="0"/>
                <a:cs typeface="Times New Roman" pitchFamily="18" charset="0"/>
              </a:rPr>
              <a:t>) is very large</a:t>
            </a:r>
            <a:r>
              <a:rPr lang="en-US" sz="2000" dirty="0">
                <a:solidFill>
                  <a:srgbClr val="FFFF00"/>
                </a:solidFill>
                <a:latin typeface="Times New Roman" pitchFamily="18" charset="0"/>
                <a:cs typeface="Times New Roman" pitchFamily="18" charset="0"/>
              </a:rPr>
              <a:t>.</a:t>
            </a:r>
          </a:p>
          <a:p>
            <a:pPr algn="just">
              <a:spcBef>
                <a:spcPct val="50000"/>
              </a:spcBef>
              <a:defRPr/>
            </a:pPr>
            <a:r>
              <a:rPr lang="en-US" sz="2000" b="1" dirty="0">
                <a:solidFill>
                  <a:srgbClr val="FFFF00"/>
                </a:solidFill>
                <a:latin typeface="Times New Roman" pitchFamily="18" charset="0"/>
                <a:cs typeface="Times New Roman" pitchFamily="18" charset="0"/>
              </a:rPr>
              <a:t>   </a:t>
            </a:r>
          </a:p>
        </p:txBody>
      </p:sp>
      <p:sp>
        <p:nvSpPr>
          <p:cNvPr id="3077" name="Rectangle 11"/>
          <p:cNvSpPr>
            <a:spLocks noChangeArrowheads="1"/>
          </p:cNvSpPr>
          <p:nvPr/>
        </p:nvSpPr>
        <p:spPr bwMode="auto">
          <a:xfrm>
            <a:off x="374650" y="4930775"/>
            <a:ext cx="7800975" cy="769938"/>
          </a:xfrm>
          <a:prstGeom prst="rect">
            <a:avLst/>
          </a:prstGeom>
          <a:noFill/>
          <a:ln w="9525">
            <a:noFill/>
            <a:miter lim="800000"/>
            <a:headEnd/>
            <a:tailEnd/>
          </a:ln>
        </p:spPr>
        <p:txBody>
          <a:bodyPr>
            <a:spAutoFit/>
          </a:bodyPr>
          <a:lstStyle/>
          <a:p>
            <a:pPr>
              <a:defRPr/>
            </a:pPr>
            <a:r>
              <a:rPr lang="en-US" sz="2200" b="1" dirty="0">
                <a:solidFill>
                  <a:srgbClr val="99FF33"/>
                </a:solidFill>
                <a:latin typeface="+mj-lt"/>
                <a:cs typeface="Times New Roman" pitchFamily="18" charset="0"/>
              </a:rPr>
              <a:t>Degree of amplification is measured as Gain which is the increase in intensity when a light beam passes through an active medium. </a:t>
            </a:r>
          </a:p>
        </p:txBody>
      </p:sp>
      <p:graphicFrame>
        <p:nvGraphicFramePr>
          <p:cNvPr id="47108" name="Object 4"/>
          <p:cNvGraphicFramePr>
            <a:graphicFrameLocks noChangeAspect="1"/>
          </p:cNvGraphicFramePr>
          <p:nvPr/>
        </p:nvGraphicFramePr>
        <p:xfrm>
          <a:off x="525463" y="5854700"/>
          <a:ext cx="1874837" cy="698500"/>
        </p:xfrm>
        <a:graphic>
          <a:graphicData uri="http://schemas.openxmlformats.org/presentationml/2006/ole">
            <p:oleObj spid="_x0000_s3074" name="Equation" r:id="rId3" imgW="609480" imgH="393480" progId="Equation.3">
              <p:embed/>
            </p:oleObj>
          </a:graphicData>
        </a:graphic>
      </p:graphicFrame>
      <p:sp>
        <p:nvSpPr>
          <p:cNvPr id="3078" name="Rectangle 13"/>
          <p:cNvSpPr>
            <a:spLocks noChangeArrowheads="1"/>
          </p:cNvSpPr>
          <p:nvPr/>
        </p:nvSpPr>
        <p:spPr bwMode="auto">
          <a:xfrm>
            <a:off x="2851150" y="5859463"/>
            <a:ext cx="6149975" cy="701675"/>
          </a:xfrm>
          <a:prstGeom prst="rect">
            <a:avLst/>
          </a:prstGeom>
          <a:noFill/>
          <a:ln w="9525">
            <a:noFill/>
            <a:miter lim="800000"/>
            <a:headEnd/>
            <a:tailEnd/>
          </a:ln>
        </p:spPr>
        <p:txBody>
          <a:bodyPr>
            <a:spAutoFit/>
          </a:bodyPr>
          <a:lstStyle/>
          <a:p>
            <a:pPr>
              <a:spcBef>
                <a:spcPct val="50000"/>
              </a:spcBef>
            </a:pPr>
            <a:r>
              <a:rPr lang="en-US" sz="2000" b="1">
                <a:solidFill>
                  <a:srgbClr val="FFFF00"/>
                </a:solidFill>
                <a:latin typeface="Times New Roman" pitchFamily="18" charset="0"/>
              </a:rPr>
              <a:t>Gain is the amount of stimulated emission which a photon can generate as it travels in given distance.</a:t>
            </a:r>
          </a:p>
        </p:txBody>
      </p:sp>
      <p:sp>
        <p:nvSpPr>
          <p:cNvPr id="3079" name="Rectangle 17"/>
          <p:cNvSpPr>
            <a:spLocks noChangeArrowheads="1"/>
          </p:cNvSpPr>
          <p:nvPr/>
        </p:nvSpPr>
        <p:spPr bwMode="auto">
          <a:xfrm>
            <a:off x="0" y="0"/>
            <a:ext cx="184150" cy="369888"/>
          </a:xfrm>
          <a:prstGeom prst="rect">
            <a:avLst/>
          </a:prstGeom>
          <a:noFill/>
          <a:ln w="9525">
            <a:noFill/>
            <a:miter lim="800000"/>
            <a:headEnd/>
            <a:tailEnd/>
          </a:ln>
        </p:spPr>
        <p:txBody>
          <a:bodyPr wrap="none" anchor="ctr">
            <a:spAutoFit/>
          </a:bodyPr>
          <a:lstStyle/>
          <a:p>
            <a:endParaRPr lang="en-US">
              <a:solidFill>
                <a:srgbClr val="FFFF00"/>
              </a:solidFill>
            </a:endParaRPr>
          </a:p>
        </p:txBody>
      </p:sp>
      <p:pic>
        <p:nvPicPr>
          <p:cNvPr id="3080" name="Picture 1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2425" y="2981325"/>
            <a:ext cx="5578475"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300038" y="381000"/>
            <a:ext cx="8475662" cy="830263"/>
          </a:xfrm>
          <a:prstGeom prst="rect">
            <a:avLst/>
          </a:prstGeom>
          <a:noFill/>
          <a:ln w="9525">
            <a:noFill/>
            <a:miter lim="800000"/>
            <a:headEnd/>
            <a:tailEnd/>
          </a:ln>
        </p:spPr>
        <p:txBody>
          <a:bodyPr>
            <a:spAutoFit/>
          </a:bodyPr>
          <a:lstStyle/>
          <a:p>
            <a:pPr marL="457200" indent="-457200">
              <a:spcBef>
                <a:spcPct val="50000"/>
              </a:spcBef>
              <a:buFontTx/>
              <a:buAutoNum type="arabicParenR" startAt="2"/>
            </a:pPr>
            <a:r>
              <a:rPr lang="en-US" sz="2400" b="1">
                <a:solidFill>
                  <a:srgbClr val="FFFF00"/>
                </a:solidFill>
                <a:latin typeface="Times New Roman" pitchFamily="18" charset="0"/>
              </a:rPr>
              <a:t>Condition for stimulated emission to dominate absorption transitions</a:t>
            </a:r>
          </a:p>
        </p:txBody>
      </p:sp>
      <p:sp>
        <p:nvSpPr>
          <p:cNvPr id="40963" name="Text Box 5"/>
          <p:cNvSpPr txBox="1">
            <a:spLocks noChangeArrowheads="1"/>
          </p:cNvSpPr>
          <p:nvPr/>
        </p:nvSpPr>
        <p:spPr bwMode="auto">
          <a:xfrm>
            <a:off x="225425" y="1600200"/>
            <a:ext cx="8101013" cy="1016000"/>
          </a:xfrm>
          <a:prstGeom prst="rect">
            <a:avLst/>
          </a:prstGeom>
          <a:noFill/>
          <a:ln w="9525">
            <a:noFill/>
            <a:miter lim="800000"/>
            <a:headEnd/>
            <a:tailEnd/>
          </a:ln>
        </p:spPr>
        <p:txBody>
          <a:bodyPr>
            <a:spAutoFit/>
          </a:bodyPr>
          <a:lstStyle/>
          <a:p>
            <a:pPr>
              <a:spcBef>
                <a:spcPct val="50000"/>
              </a:spcBef>
              <a:defRPr/>
            </a:pPr>
            <a:r>
              <a:rPr lang="en-US" sz="2200" b="1" dirty="0">
                <a:solidFill>
                  <a:srgbClr val="99FF33"/>
                </a:solidFill>
                <a:latin typeface="+mj-lt"/>
                <a:cs typeface="Times New Roman" pitchFamily="18" charset="0"/>
              </a:rPr>
              <a:t>The ratio of </a:t>
            </a:r>
          </a:p>
          <a:p>
            <a:pPr>
              <a:spcBef>
                <a:spcPct val="50000"/>
              </a:spcBef>
              <a:defRPr/>
            </a:pPr>
            <a:r>
              <a:rPr lang="en-US" sz="2400" dirty="0">
                <a:solidFill>
                  <a:srgbClr val="FFFF00"/>
                </a:solidFill>
                <a:latin typeface="Times New Roman" pitchFamily="18" charset="0"/>
              </a:rPr>
              <a:t> </a:t>
            </a:r>
          </a:p>
        </p:txBody>
      </p:sp>
      <p:sp>
        <p:nvSpPr>
          <p:cNvPr id="40964" name="Text Box 13"/>
          <p:cNvSpPr txBox="1">
            <a:spLocks noChangeArrowheads="1"/>
          </p:cNvSpPr>
          <p:nvPr/>
        </p:nvSpPr>
        <p:spPr bwMode="auto">
          <a:xfrm>
            <a:off x="300038" y="3581400"/>
            <a:ext cx="8251825" cy="2124075"/>
          </a:xfrm>
          <a:prstGeom prst="rect">
            <a:avLst/>
          </a:prstGeom>
          <a:noFill/>
          <a:ln w="9525">
            <a:noFill/>
            <a:miter lim="800000"/>
            <a:headEnd/>
            <a:tailEnd/>
          </a:ln>
        </p:spPr>
        <p:txBody>
          <a:bodyPr>
            <a:spAutoFit/>
          </a:bodyPr>
          <a:lstStyle/>
          <a:p>
            <a:pPr algn="just">
              <a:spcBef>
                <a:spcPct val="50000"/>
              </a:spcBef>
              <a:defRPr/>
            </a:pPr>
            <a:r>
              <a:rPr lang="en-US" sz="2200" dirty="0">
                <a:solidFill>
                  <a:srgbClr val="FFFF00"/>
                </a:solidFill>
                <a:latin typeface="Times New Roman" pitchFamily="18" charset="0"/>
              </a:rPr>
              <a:t> </a:t>
            </a:r>
            <a:r>
              <a:rPr lang="en-US" sz="2200" b="1" dirty="0">
                <a:solidFill>
                  <a:srgbClr val="99FF33"/>
                </a:solidFill>
                <a:latin typeface="+mj-lt"/>
                <a:cs typeface="Times New Roman" pitchFamily="18" charset="0"/>
              </a:rPr>
              <a:t>This condition  indicates that Stimulated transition will overwhelm the absorption process if  </a:t>
            </a:r>
            <a:r>
              <a:rPr lang="en-US" sz="2200" b="1" dirty="0">
                <a:solidFill>
                  <a:srgbClr val="99FF33"/>
                </a:solidFill>
                <a:latin typeface="+mj-lt"/>
                <a:cs typeface="Times New Roman" pitchFamily="18" charset="0"/>
                <a:sym typeface="Symbol" pitchFamily="18" charset="2"/>
              </a:rPr>
              <a:t>N2  is greater than  N1. It means that there should be more atoms present in the higher energy level than lower energy level  for stimulated emission to dominate over the spontaneous emission </a:t>
            </a:r>
            <a:r>
              <a:rPr lang="en-US" sz="2200" b="1" dirty="0" err="1">
                <a:solidFill>
                  <a:srgbClr val="FFFF00"/>
                </a:solidFill>
                <a:latin typeface="Times New Roman" pitchFamily="18" charset="0"/>
                <a:sym typeface="Symbol" pitchFamily="18" charset="2"/>
              </a:rPr>
              <a:t>i.e</a:t>
            </a:r>
            <a:r>
              <a:rPr lang="en-US" sz="2200" b="1" dirty="0">
                <a:solidFill>
                  <a:srgbClr val="FFFF00"/>
                </a:solidFill>
                <a:latin typeface="Times New Roman" pitchFamily="18" charset="0"/>
                <a:sym typeface="Symbol" pitchFamily="18" charset="2"/>
              </a:rPr>
              <a:t> the system must achieve population inversion  state.</a:t>
            </a:r>
          </a:p>
        </p:txBody>
      </p:sp>
      <p:sp>
        <p:nvSpPr>
          <p:cNvPr id="43013" name="Rectangle 14"/>
          <p:cNvSpPr>
            <a:spLocks noChangeArrowheads="1"/>
          </p:cNvSpPr>
          <p:nvPr/>
        </p:nvSpPr>
        <p:spPr bwMode="auto">
          <a:xfrm>
            <a:off x="0" y="0"/>
            <a:ext cx="184150" cy="369888"/>
          </a:xfrm>
          <a:prstGeom prst="rect">
            <a:avLst/>
          </a:prstGeom>
          <a:noFill/>
          <a:ln w="9525">
            <a:noFill/>
            <a:miter lim="800000"/>
            <a:headEnd/>
            <a:tailEnd/>
          </a:ln>
        </p:spPr>
        <p:txBody>
          <a:bodyPr wrap="none" anchor="ctr">
            <a:spAutoFit/>
          </a:bodyPr>
          <a:lstStyle/>
          <a:p>
            <a:endParaRPr lang="en-US">
              <a:solidFill>
                <a:srgbClr val="FFFF00"/>
              </a:solidFill>
            </a:endParaRPr>
          </a:p>
        </p:txBody>
      </p:sp>
      <p:pic>
        <p:nvPicPr>
          <p:cNvPr id="43014" name="Picture 1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51000" y="2286000"/>
            <a:ext cx="5775325" cy="847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Content Placeholder 5"/>
          <p:cNvSpPr>
            <a:spLocks noGrp="1"/>
          </p:cNvSpPr>
          <p:nvPr>
            <p:ph idx="1"/>
          </p:nvPr>
        </p:nvSpPr>
        <p:spPr>
          <a:xfrm>
            <a:off x="374650" y="0"/>
            <a:ext cx="8626475" cy="6553200"/>
          </a:xfrm>
        </p:spPr>
        <p:txBody>
          <a:bodyPr/>
          <a:lstStyle/>
          <a:p>
            <a:pPr algn="just">
              <a:buClrTx/>
              <a:buFont typeface="Wingdings 2" pitchFamily="18" charset="2"/>
              <a:buNone/>
              <a:defRPr/>
            </a:pPr>
            <a:r>
              <a:rPr lang="en-US" sz="3200" b="1" dirty="0" smtClean="0">
                <a:solidFill>
                  <a:srgbClr val="00FFCC"/>
                </a:solidFill>
                <a:latin typeface="Berlin Sans FB Demi" pitchFamily="34" charset="0"/>
                <a:cs typeface="Arial" pitchFamily="34" charset="0"/>
              </a:rPr>
              <a:t>Population Inversion</a:t>
            </a:r>
          </a:p>
          <a:p>
            <a:pPr algn="just">
              <a:buClr>
                <a:srgbClr val="00FFCC"/>
              </a:buClr>
              <a:buFont typeface="Wingdings" pitchFamily="2" charset="2"/>
              <a:buChar char="§"/>
              <a:defRPr/>
            </a:pPr>
            <a:r>
              <a:rPr lang="en-US" sz="2200" b="1" dirty="0" smtClean="0">
                <a:solidFill>
                  <a:srgbClr val="99FF33"/>
                </a:solidFill>
                <a:latin typeface="+mj-lt"/>
                <a:cs typeface="Times New Roman" pitchFamily="18" charset="0"/>
              </a:rPr>
              <a:t>In a state of thermal equilibrium there are more atoms in the lower energy level and relatively lesser number of atoms in the higher energy level which is governed by </a:t>
            </a:r>
            <a:r>
              <a:rPr lang="en-US" sz="2200" b="1" dirty="0" err="1" smtClean="0">
                <a:solidFill>
                  <a:srgbClr val="99FF33"/>
                </a:solidFill>
                <a:latin typeface="+mj-lt"/>
                <a:cs typeface="Times New Roman" pitchFamily="18" charset="0"/>
              </a:rPr>
              <a:t>Boltzman’s</a:t>
            </a:r>
            <a:r>
              <a:rPr lang="en-US" sz="2200" b="1" dirty="0" smtClean="0">
                <a:solidFill>
                  <a:srgbClr val="99FF33"/>
                </a:solidFill>
                <a:latin typeface="+mj-lt"/>
                <a:cs typeface="Times New Roman" pitchFamily="18" charset="0"/>
              </a:rPr>
              <a:t>  equation</a:t>
            </a:r>
          </a:p>
          <a:p>
            <a:pPr algn="just">
              <a:buClrTx/>
              <a:buFont typeface="Wingdings 2" pitchFamily="18" charset="2"/>
              <a:buNone/>
              <a:defRPr/>
            </a:pPr>
            <a:r>
              <a:rPr lang="en-US" sz="2000" dirty="0" smtClean="0">
                <a:solidFill>
                  <a:srgbClr val="FFFF00"/>
                </a:solidFill>
                <a:latin typeface="Times New Roman" pitchFamily="18" charset="0"/>
                <a:cs typeface="Times New Roman" pitchFamily="18" charset="0"/>
              </a:rPr>
              <a:t>	                    </a:t>
            </a:r>
            <a:r>
              <a:rPr lang="en-US" sz="2200" b="1" dirty="0" smtClean="0">
                <a:solidFill>
                  <a:srgbClr val="FFFF00"/>
                </a:solidFill>
                <a:latin typeface="+mj-lt"/>
                <a:cs typeface="Times New Roman" pitchFamily="18" charset="0"/>
              </a:rPr>
              <a:t>N</a:t>
            </a:r>
            <a:r>
              <a:rPr lang="en-US" sz="2200" b="1" baseline="-25000" dirty="0" smtClean="0">
                <a:solidFill>
                  <a:srgbClr val="FFFF00"/>
                </a:solidFill>
                <a:latin typeface="+mj-lt"/>
                <a:cs typeface="Times New Roman" pitchFamily="18" charset="0"/>
              </a:rPr>
              <a:t>2</a:t>
            </a:r>
            <a:r>
              <a:rPr lang="en-US" sz="2200" b="1" dirty="0" smtClean="0">
                <a:solidFill>
                  <a:srgbClr val="FFFF00"/>
                </a:solidFill>
                <a:latin typeface="+mj-lt"/>
                <a:cs typeface="Times New Roman" pitchFamily="18" charset="0"/>
              </a:rPr>
              <a:t> / N</a:t>
            </a:r>
            <a:r>
              <a:rPr lang="en-US" sz="2200" b="1" baseline="-25000" dirty="0" smtClean="0">
                <a:solidFill>
                  <a:srgbClr val="FFFF00"/>
                </a:solidFill>
                <a:latin typeface="+mj-lt"/>
                <a:cs typeface="Times New Roman" pitchFamily="18" charset="0"/>
              </a:rPr>
              <a:t>1</a:t>
            </a:r>
            <a:r>
              <a:rPr lang="en-US" sz="2200" b="1" dirty="0" smtClean="0">
                <a:solidFill>
                  <a:srgbClr val="FFFF00"/>
                </a:solidFill>
                <a:latin typeface="+mj-lt"/>
                <a:cs typeface="Times New Roman" pitchFamily="18" charset="0"/>
              </a:rPr>
              <a:t>= e- ΔE/KT         </a:t>
            </a:r>
          </a:p>
          <a:p>
            <a:pPr algn="just">
              <a:buClrTx/>
              <a:buFont typeface="Wingdings 2" pitchFamily="18" charset="2"/>
              <a:buNone/>
              <a:defRPr/>
            </a:pPr>
            <a:r>
              <a:rPr lang="en-US" sz="2200" b="1" dirty="0" smtClean="0">
                <a:solidFill>
                  <a:srgbClr val="FFFF00"/>
                </a:solidFill>
                <a:latin typeface="+mj-lt"/>
                <a:cs typeface="Times New Roman" pitchFamily="18" charset="0"/>
              </a:rPr>
              <a:t>     Where ΔE = E</a:t>
            </a:r>
            <a:r>
              <a:rPr lang="en-US" sz="2200" b="1" baseline="-25000" dirty="0" smtClean="0">
                <a:solidFill>
                  <a:srgbClr val="FFFF00"/>
                </a:solidFill>
                <a:latin typeface="+mj-lt"/>
                <a:cs typeface="Times New Roman" pitchFamily="18" charset="0"/>
              </a:rPr>
              <a:t>2</a:t>
            </a:r>
            <a:r>
              <a:rPr lang="en-US" sz="2200" b="1" dirty="0" smtClean="0">
                <a:solidFill>
                  <a:srgbClr val="FFFF00"/>
                </a:solidFill>
                <a:latin typeface="+mj-lt"/>
                <a:cs typeface="Times New Roman" pitchFamily="18" charset="0"/>
              </a:rPr>
              <a:t>-E</a:t>
            </a:r>
            <a:r>
              <a:rPr lang="en-US" sz="2200" b="1" baseline="-25000" dirty="0" smtClean="0">
                <a:solidFill>
                  <a:srgbClr val="FFFF00"/>
                </a:solidFill>
                <a:latin typeface="+mj-lt"/>
                <a:cs typeface="Times New Roman" pitchFamily="18" charset="0"/>
              </a:rPr>
              <a:t>1</a:t>
            </a:r>
            <a:r>
              <a:rPr lang="en-US" sz="2200" b="1" dirty="0" smtClean="0">
                <a:solidFill>
                  <a:srgbClr val="FFFF00"/>
                </a:solidFill>
                <a:latin typeface="+mj-lt"/>
                <a:cs typeface="Times New Roman" pitchFamily="18" charset="0"/>
              </a:rPr>
              <a:t>    and K is Boltzmann’s constant</a:t>
            </a:r>
          </a:p>
          <a:p>
            <a:pPr>
              <a:spcBef>
                <a:spcPct val="50000"/>
              </a:spcBef>
              <a:buFont typeface="Wingdings" pitchFamily="2" charset="2"/>
              <a:buChar char="§"/>
              <a:defRPr/>
            </a:pPr>
            <a:r>
              <a:rPr lang="en-US" sz="2200" b="1" dirty="0" smtClean="0">
                <a:solidFill>
                  <a:srgbClr val="99FF33"/>
                </a:solidFill>
                <a:latin typeface="+mj-lt"/>
                <a:cs typeface="Times New Roman" pitchFamily="18" charset="0"/>
              </a:rPr>
              <a:t>Population inversion is a condition in which population of upper energy level N</a:t>
            </a:r>
            <a:r>
              <a:rPr lang="en-US" sz="2200" b="1" baseline="-25000" dirty="0" smtClean="0">
                <a:solidFill>
                  <a:srgbClr val="99FF33"/>
                </a:solidFill>
                <a:latin typeface="+mj-lt"/>
                <a:cs typeface="Times New Roman" pitchFamily="18" charset="0"/>
              </a:rPr>
              <a:t>2</a:t>
            </a:r>
            <a:r>
              <a:rPr lang="en-US" sz="2200" b="1" dirty="0" smtClean="0">
                <a:solidFill>
                  <a:srgbClr val="99FF33"/>
                </a:solidFill>
                <a:latin typeface="+mj-lt"/>
                <a:cs typeface="Times New Roman" pitchFamily="18" charset="0"/>
              </a:rPr>
              <a:t> far exceeds the population of lower energy level N</a:t>
            </a:r>
            <a:r>
              <a:rPr lang="en-US" sz="2200" b="1" baseline="-25000" dirty="0" smtClean="0">
                <a:solidFill>
                  <a:srgbClr val="99FF33"/>
                </a:solidFill>
                <a:latin typeface="+mj-lt"/>
                <a:cs typeface="Times New Roman" pitchFamily="18" charset="0"/>
              </a:rPr>
              <a:t>1</a:t>
            </a:r>
            <a:r>
              <a:rPr lang="en-US" sz="2200" b="1" dirty="0" smtClean="0">
                <a:solidFill>
                  <a:srgbClr val="99FF33"/>
                </a:solidFill>
                <a:latin typeface="+mj-lt"/>
                <a:cs typeface="Times New Roman" pitchFamily="18" charset="0"/>
              </a:rPr>
              <a:t>  i.e. N</a:t>
            </a:r>
            <a:r>
              <a:rPr lang="en-US" sz="2200" b="1" baseline="-25000" dirty="0" smtClean="0">
                <a:solidFill>
                  <a:srgbClr val="99FF33"/>
                </a:solidFill>
                <a:latin typeface="+mj-lt"/>
                <a:cs typeface="Times New Roman" pitchFamily="18" charset="0"/>
              </a:rPr>
              <a:t>2</a:t>
            </a:r>
            <a:r>
              <a:rPr lang="en-US" sz="2200" b="1" dirty="0" smtClean="0">
                <a:solidFill>
                  <a:srgbClr val="99FF33"/>
                </a:solidFill>
                <a:latin typeface="+mj-lt"/>
                <a:cs typeface="Times New Roman" pitchFamily="18" charset="0"/>
              </a:rPr>
              <a:t> &gt;&gt; N</a:t>
            </a:r>
            <a:r>
              <a:rPr lang="en-US" sz="2200" b="1" baseline="-25000" dirty="0" smtClean="0">
                <a:solidFill>
                  <a:srgbClr val="99FF33"/>
                </a:solidFill>
                <a:latin typeface="+mj-lt"/>
                <a:cs typeface="Times New Roman" pitchFamily="18" charset="0"/>
              </a:rPr>
              <a:t>1</a:t>
            </a:r>
            <a:r>
              <a:rPr lang="en-US" sz="2200" b="1" dirty="0" smtClean="0">
                <a:solidFill>
                  <a:srgbClr val="99FF33"/>
                </a:solidFill>
                <a:latin typeface="+mj-lt"/>
                <a:cs typeface="Times New Roman" pitchFamily="18" charset="0"/>
              </a:rPr>
              <a:t>.  The population distribution between the levels E</a:t>
            </a:r>
            <a:r>
              <a:rPr lang="en-US" sz="2200" b="1" baseline="-25000" dirty="0" smtClean="0">
                <a:solidFill>
                  <a:srgbClr val="99FF33"/>
                </a:solidFill>
                <a:latin typeface="+mj-lt"/>
                <a:cs typeface="Times New Roman" pitchFamily="18" charset="0"/>
              </a:rPr>
              <a:t>1 </a:t>
            </a:r>
            <a:r>
              <a:rPr lang="en-US" sz="2200" b="1" dirty="0" smtClean="0">
                <a:solidFill>
                  <a:srgbClr val="99FF33"/>
                </a:solidFill>
                <a:latin typeface="+mj-lt"/>
                <a:cs typeface="Times New Roman" pitchFamily="18" charset="0"/>
              </a:rPr>
              <a:t>and E2 is inverted and hence it is known as population inversion condition.</a:t>
            </a:r>
            <a:r>
              <a:rPr lang="en-US" sz="2200" b="1" dirty="0" smtClean="0">
                <a:solidFill>
                  <a:srgbClr val="99FF33"/>
                </a:solidFill>
                <a:cs typeface="Times New Roman" pitchFamily="18" charset="0"/>
              </a:rPr>
              <a:t> </a:t>
            </a:r>
          </a:p>
          <a:p>
            <a:pPr>
              <a:spcBef>
                <a:spcPct val="50000"/>
              </a:spcBef>
              <a:defRPr/>
            </a:pPr>
            <a:endParaRPr lang="en-US" sz="2200" b="1" dirty="0" smtClean="0">
              <a:solidFill>
                <a:srgbClr val="99FF33"/>
              </a:solidFill>
              <a:cs typeface="Times New Roman" pitchFamily="18" charset="0"/>
            </a:endParaRPr>
          </a:p>
          <a:p>
            <a:pPr>
              <a:spcBef>
                <a:spcPct val="50000"/>
              </a:spcBef>
              <a:defRPr/>
            </a:pPr>
            <a:endParaRPr lang="en-US" sz="2200" b="1" dirty="0" smtClean="0">
              <a:solidFill>
                <a:srgbClr val="99FF33"/>
              </a:solidFill>
              <a:cs typeface="Times New Roman" pitchFamily="18" charset="0"/>
            </a:endParaRPr>
          </a:p>
          <a:p>
            <a:pPr>
              <a:spcBef>
                <a:spcPts val="0"/>
              </a:spcBef>
              <a:defRPr/>
            </a:pPr>
            <a:endParaRPr lang="en-US" sz="2200" b="1" dirty="0" smtClean="0">
              <a:solidFill>
                <a:srgbClr val="99FF33"/>
              </a:solidFill>
              <a:cs typeface="Times New Roman" pitchFamily="18" charset="0"/>
            </a:endParaRPr>
          </a:p>
          <a:p>
            <a:pPr>
              <a:spcBef>
                <a:spcPts val="0"/>
              </a:spcBef>
              <a:defRPr/>
            </a:pPr>
            <a:endParaRPr lang="en-US" sz="2200" b="1" dirty="0" smtClean="0">
              <a:solidFill>
                <a:srgbClr val="99FF33"/>
              </a:solidFill>
              <a:cs typeface="Times New Roman" pitchFamily="18" charset="0"/>
            </a:endParaRPr>
          </a:p>
          <a:p>
            <a:pPr>
              <a:spcBef>
                <a:spcPts val="0"/>
              </a:spcBef>
              <a:defRPr/>
            </a:pPr>
            <a:endParaRPr lang="en-US" sz="2200" b="1" dirty="0" smtClean="0">
              <a:solidFill>
                <a:srgbClr val="99FF33"/>
              </a:solidFill>
              <a:latin typeface="+mj-lt"/>
              <a:cs typeface="Times New Roman" pitchFamily="18" charset="0"/>
            </a:endParaRPr>
          </a:p>
          <a:p>
            <a:pPr>
              <a:spcBef>
                <a:spcPts val="0"/>
              </a:spcBef>
              <a:defRPr/>
            </a:pPr>
            <a:r>
              <a:rPr lang="en-US" sz="2200" b="1" dirty="0" smtClean="0">
                <a:solidFill>
                  <a:srgbClr val="99FF33"/>
                </a:solidFill>
                <a:latin typeface="+mj-lt"/>
                <a:cs typeface="Times New Roman" pitchFamily="18" charset="0"/>
              </a:rPr>
              <a:t>Theoretically N2 &gt;&gt; N1 is possible if temperature is maintained   negative  (since  ΔE &gt; 0),  Hence it is termed as </a:t>
            </a:r>
            <a:r>
              <a:rPr lang="en-US" sz="2200" b="1" dirty="0" smtClean="0">
                <a:solidFill>
                  <a:srgbClr val="FFFF00"/>
                </a:solidFill>
                <a:latin typeface="+mj-lt"/>
                <a:cs typeface="Times New Roman" pitchFamily="18" charset="0"/>
              </a:rPr>
              <a:t>negative temperature   state.</a:t>
            </a:r>
          </a:p>
          <a:p>
            <a:pPr algn="just">
              <a:spcBef>
                <a:spcPts val="0"/>
              </a:spcBef>
              <a:buClrTx/>
              <a:defRPr/>
            </a:pPr>
            <a:endParaRPr lang="en-US" sz="2200" b="1" dirty="0" smtClean="0">
              <a:solidFill>
                <a:srgbClr val="99FF33"/>
              </a:solidFill>
              <a:latin typeface="+mj-lt"/>
              <a:cs typeface="Times New Roman" pitchFamily="18" charset="0"/>
            </a:endParaRPr>
          </a:p>
        </p:txBody>
      </p:sp>
      <p:sp>
        <p:nvSpPr>
          <p:cNvPr id="44035" name="Text Box 34"/>
          <p:cNvSpPr txBox="1">
            <a:spLocks noChangeArrowheads="1"/>
          </p:cNvSpPr>
          <p:nvPr/>
        </p:nvSpPr>
        <p:spPr bwMode="auto">
          <a:xfrm>
            <a:off x="3825875" y="4724400"/>
            <a:ext cx="449263" cy="749300"/>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N</a:t>
            </a:r>
            <a:r>
              <a:rPr lang="en-US" sz="1600" b="1" baseline="-25000">
                <a:solidFill>
                  <a:srgbClr val="FFFF00"/>
                </a:solidFill>
              </a:rPr>
              <a:t>1</a:t>
            </a:r>
          </a:p>
          <a:p>
            <a:pPr>
              <a:spcBef>
                <a:spcPct val="50000"/>
              </a:spcBef>
            </a:pPr>
            <a:endParaRPr lang="en-US">
              <a:solidFill>
                <a:srgbClr val="FFFF00"/>
              </a:solidFill>
            </a:endParaRPr>
          </a:p>
        </p:txBody>
      </p:sp>
      <p:grpSp>
        <p:nvGrpSpPr>
          <p:cNvPr id="44036" name="Group 37"/>
          <p:cNvGrpSpPr>
            <a:grpSpLocks/>
          </p:cNvGrpSpPr>
          <p:nvPr/>
        </p:nvGrpSpPr>
        <p:grpSpPr bwMode="auto">
          <a:xfrm>
            <a:off x="900113" y="4114800"/>
            <a:ext cx="7054850" cy="960438"/>
            <a:chOff x="192" y="3091"/>
            <a:chExt cx="4515" cy="605"/>
          </a:xfrm>
        </p:grpSpPr>
        <p:sp>
          <p:nvSpPr>
            <p:cNvPr id="44041" name="Line 4"/>
            <p:cNvSpPr>
              <a:spLocks noChangeShapeType="1"/>
            </p:cNvSpPr>
            <p:nvPr/>
          </p:nvSpPr>
          <p:spPr bwMode="auto">
            <a:xfrm>
              <a:off x="192" y="3154"/>
              <a:ext cx="1776" cy="0"/>
            </a:xfrm>
            <a:prstGeom prst="line">
              <a:avLst/>
            </a:prstGeom>
            <a:noFill/>
            <a:ln w="9525">
              <a:solidFill>
                <a:schemeClr val="tx1"/>
              </a:solidFill>
              <a:round/>
              <a:headEnd/>
              <a:tailEnd/>
            </a:ln>
          </p:spPr>
          <p:txBody>
            <a:bodyPr wrap="none"/>
            <a:lstStyle/>
            <a:p>
              <a:endParaRPr lang="en-US"/>
            </a:p>
          </p:txBody>
        </p:sp>
        <p:sp>
          <p:nvSpPr>
            <p:cNvPr id="44042" name="Line 5"/>
            <p:cNvSpPr>
              <a:spLocks noChangeShapeType="1"/>
            </p:cNvSpPr>
            <p:nvPr/>
          </p:nvSpPr>
          <p:spPr bwMode="auto">
            <a:xfrm>
              <a:off x="198" y="3618"/>
              <a:ext cx="1776" cy="0"/>
            </a:xfrm>
            <a:prstGeom prst="line">
              <a:avLst/>
            </a:prstGeom>
            <a:noFill/>
            <a:ln w="9525">
              <a:solidFill>
                <a:schemeClr val="tx1"/>
              </a:solidFill>
              <a:round/>
              <a:headEnd/>
              <a:tailEnd/>
            </a:ln>
          </p:spPr>
          <p:txBody>
            <a:bodyPr wrap="none"/>
            <a:lstStyle/>
            <a:p>
              <a:endParaRPr lang="en-US"/>
            </a:p>
          </p:txBody>
        </p:sp>
        <p:sp>
          <p:nvSpPr>
            <p:cNvPr id="44043" name="Line 6"/>
            <p:cNvSpPr>
              <a:spLocks noChangeShapeType="1"/>
            </p:cNvSpPr>
            <p:nvPr/>
          </p:nvSpPr>
          <p:spPr bwMode="auto">
            <a:xfrm>
              <a:off x="2931" y="3178"/>
              <a:ext cx="1776" cy="0"/>
            </a:xfrm>
            <a:prstGeom prst="line">
              <a:avLst/>
            </a:prstGeom>
            <a:noFill/>
            <a:ln w="9525">
              <a:solidFill>
                <a:schemeClr val="tx1"/>
              </a:solidFill>
              <a:round/>
              <a:headEnd/>
              <a:tailEnd/>
            </a:ln>
          </p:spPr>
          <p:txBody>
            <a:bodyPr wrap="none"/>
            <a:lstStyle/>
            <a:p>
              <a:endParaRPr lang="en-US"/>
            </a:p>
          </p:txBody>
        </p:sp>
        <p:sp>
          <p:nvSpPr>
            <p:cNvPr id="44044" name="Line 7"/>
            <p:cNvSpPr>
              <a:spLocks noChangeShapeType="1"/>
            </p:cNvSpPr>
            <p:nvPr/>
          </p:nvSpPr>
          <p:spPr bwMode="auto">
            <a:xfrm>
              <a:off x="2922" y="3624"/>
              <a:ext cx="1776" cy="0"/>
            </a:xfrm>
            <a:prstGeom prst="line">
              <a:avLst/>
            </a:prstGeom>
            <a:noFill/>
            <a:ln w="9525">
              <a:solidFill>
                <a:schemeClr val="tx1"/>
              </a:solidFill>
              <a:round/>
              <a:headEnd/>
              <a:tailEnd/>
            </a:ln>
          </p:spPr>
          <p:txBody>
            <a:bodyPr wrap="none"/>
            <a:lstStyle/>
            <a:p>
              <a:endParaRPr lang="en-US"/>
            </a:p>
          </p:txBody>
        </p:sp>
        <p:sp>
          <p:nvSpPr>
            <p:cNvPr id="44045" name="Oval 8"/>
            <p:cNvSpPr>
              <a:spLocks noChangeArrowheads="1"/>
            </p:cNvSpPr>
            <p:nvPr/>
          </p:nvSpPr>
          <p:spPr bwMode="auto">
            <a:xfrm>
              <a:off x="672"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46" name="Oval 10"/>
            <p:cNvSpPr>
              <a:spLocks noChangeArrowheads="1"/>
            </p:cNvSpPr>
            <p:nvPr/>
          </p:nvSpPr>
          <p:spPr bwMode="auto">
            <a:xfrm>
              <a:off x="864"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47" name="Oval 11"/>
            <p:cNvSpPr>
              <a:spLocks noChangeArrowheads="1"/>
            </p:cNvSpPr>
            <p:nvPr/>
          </p:nvSpPr>
          <p:spPr bwMode="auto">
            <a:xfrm>
              <a:off x="816"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48" name="Oval 12"/>
            <p:cNvSpPr>
              <a:spLocks noChangeArrowheads="1"/>
            </p:cNvSpPr>
            <p:nvPr/>
          </p:nvSpPr>
          <p:spPr bwMode="auto">
            <a:xfrm>
              <a:off x="432"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49" name="Oval 13"/>
            <p:cNvSpPr>
              <a:spLocks noChangeArrowheads="1"/>
            </p:cNvSpPr>
            <p:nvPr/>
          </p:nvSpPr>
          <p:spPr bwMode="auto">
            <a:xfrm>
              <a:off x="1248"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0" name="Oval 14"/>
            <p:cNvSpPr>
              <a:spLocks noChangeArrowheads="1"/>
            </p:cNvSpPr>
            <p:nvPr/>
          </p:nvSpPr>
          <p:spPr bwMode="auto">
            <a:xfrm>
              <a:off x="1056"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1" name="Oval 15"/>
            <p:cNvSpPr>
              <a:spLocks noChangeArrowheads="1"/>
            </p:cNvSpPr>
            <p:nvPr/>
          </p:nvSpPr>
          <p:spPr bwMode="auto">
            <a:xfrm>
              <a:off x="1440"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2" name="Oval 16"/>
            <p:cNvSpPr>
              <a:spLocks noChangeArrowheads="1"/>
            </p:cNvSpPr>
            <p:nvPr/>
          </p:nvSpPr>
          <p:spPr bwMode="auto">
            <a:xfrm>
              <a:off x="1632"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3" name="Oval 17"/>
            <p:cNvSpPr>
              <a:spLocks noChangeArrowheads="1"/>
            </p:cNvSpPr>
            <p:nvPr/>
          </p:nvSpPr>
          <p:spPr bwMode="auto">
            <a:xfrm>
              <a:off x="1008"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4" name="Oval 18"/>
            <p:cNvSpPr>
              <a:spLocks noChangeArrowheads="1"/>
            </p:cNvSpPr>
            <p:nvPr/>
          </p:nvSpPr>
          <p:spPr bwMode="auto">
            <a:xfrm>
              <a:off x="1200"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5" name="Oval 19"/>
            <p:cNvSpPr>
              <a:spLocks noChangeArrowheads="1"/>
            </p:cNvSpPr>
            <p:nvPr/>
          </p:nvSpPr>
          <p:spPr bwMode="auto">
            <a:xfrm>
              <a:off x="240"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6" name="Oval 20"/>
            <p:cNvSpPr>
              <a:spLocks noChangeArrowheads="1"/>
            </p:cNvSpPr>
            <p:nvPr/>
          </p:nvSpPr>
          <p:spPr bwMode="auto">
            <a:xfrm>
              <a:off x="3552"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7" name="Oval 21"/>
            <p:cNvSpPr>
              <a:spLocks noChangeArrowheads="1"/>
            </p:cNvSpPr>
            <p:nvPr/>
          </p:nvSpPr>
          <p:spPr bwMode="auto">
            <a:xfrm>
              <a:off x="3792"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8" name="Oval 22"/>
            <p:cNvSpPr>
              <a:spLocks noChangeArrowheads="1"/>
            </p:cNvSpPr>
            <p:nvPr/>
          </p:nvSpPr>
          <p:spPr bwMode="auto">
            <a:xfrm>
              <a:off x="3744"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59" name="Oval 23"/>
            <p:cNvSpPr>
              <a:spLocks noChangeArrowheads="1"/>
            </p:cNvSpPr>
            <p:nvPr/>
          </p:nvSpPr>
          <p:spPr bwMode="auto">
            <a:xfrm>
              <a:off x="3984" y="3552"/>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0" name="Oval 24"/>
            <p:cNvSpPr>
              <a:spLocks noChangeArrowheads="1"/>
            </p:cNvSpPr>
            <p:nvPr/>
          </p:nvSpPr>
          <p:spPr bwMode="auto">
            <a:xfrm>
              <a:off x="3936"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1" name="Oval 25"/>
            <p:cNvSpPr>
              <a:spLocks noChangeArrowheads="1"/>
            </p:cNvSpPr>
            <p:nvPr/>
          </p:nvSpPr>
          <p:spPr bwMode="auto">
            <a:xfrm>
              <a:off x="4128"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2" name="Oval 26"/>
            <p:cNvSpPr>
              <a:spLocks noChangeArrowheads="1"/>
            </p:cNvSpPr>
            <p:nvPr/>
          </p:nvSpPr>
          <p:spPr bwMode="auto">
            <a:xfrm>
              <a:off x="4320"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3" name="Oval 27"/>
            <p:cNvSpPr>
              <a:spLocks noChangeArrowheads="1"/>
            </p:cNvSpPr>
            <p:nvPr/>
          </p:nvSpPr>
          <p:spPr bwMode="auto">
            <a:xfrm>
              <a:off x="4512"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4" name="Oval 28"/>
            <p:cNvSpPr>
              <a:spLocks noChangeArrowheads="1"/>
            </p:cNvSpPr>
            <p:nvPr/>
          </p:nvSpPr>
          <p:spPr bwMode="auto">
            <a:xfrm>
              <a:off x="3552"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5" name="Oval 29"/>
            <p:cNvSpPr>
              <a:spLocks noChangeArrowheads="1"/>
            </p:cNvSpPr>
            <p:nvPr/>
          </p:nvSpPr>
          <p:spPr bwMode="auto">
            <a:xfrm>
              <a:off x="3168" y="3091"/>
              <a:ext cx="144" cy="144"/>
            </a:xfrm>
            <a:prstGeom prst="ellipse">
              <a:avLst/>
            </a:prstGeom>
            <a:solidFill>
              <a:schemeClr val="hlink"/>
            </a:solidFill>
            <a:ln w="9525">
              <a:solidFill>
                <a:schemeClr val="tx1"/>
              </a:solidFill>
              <a:round/>
              <a:headEnd/>
              <a:tailEnd/>
            </a:ln>
          </p:spPr>
          <p:txBody>
            <a:bodyPr wrap="none" anchor="ctr"/>
            <a:lstStyle/>
            <a:p>
              <a:pPr algn="ctr"/>
              <a:endParaRPr lang="en-US">
                <a:solidFill>
                  <a:srgbClr val="FFFF00"/>
                </a:solidFill>
              </a:endParaRPr>
            </a:p>
          </p:txBody>
        </p:sp>
        <p:sp>
          <p:nvSpPr>
            <p:cNvPr id="44066" name="Oval 30"/>
            <p:cNvSpPr>
              <a:spLocks noChangeArrowheads="1"/>
            </p:cNvSpPr>
            <p:nvPr/>
          </p:nvSpPr>
          <p:spPr bwMode="auto">
            <a:xfrm>
              <a:off x="3360" y="3091"/>
              <a:ext cx="144" cy="144"/>
            </a:xfrm>
            <a:prstGeom prst="ellipse">
              <a:avLst/>
            </a:prstGeom>
            <a:solidFill>
              <a:schemeClr val="hlink"/>
            </a:solidFill>
            <a:ln w="9525">
              <a:solidFill>
                <a:schemeClr val="tx1"/>
              </a:solidFill>
              <a:round/>
              <a:headEnd/>
              <a:tailEnd/>
            </a:ln>
          </p:spPr>
          <p:txBody>
            <a:bodyPr wrap="none" anchor="ctr"/>
            <a:lstStyle/>
            <a:p>
              <a:endParaRPr lang="en-US">
                <a:solidFill>
                  <a:srgbClr val="FFFF00"/>
                </a:solidFill>
              </a:endParaRPr>
            </a:p>
          </p:txBody>
        </p:sp>
        <p:sp>
          <p:nvSpPr>
            <p:cNvPr id="44067" name="Text Box 35"/>
            <p:cNvSpPr txBox="1">
              <a:spLocks noChangeArrowheads="1"/>
            </p:cNvSpPr>
            <p:nvPr/>
          </p:nvSpPr>
          <p:spPr bwMode="auto">
            <a:xfrm>
              <a:off x="2016" y="3091"/>
              <a:ext cx="336" cy="212"/>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N </a:t>
              </a:r>
              <a:r>
                <a:rPr lang="en-US" sz="1600" b="1" baseline="-25000">
                  <a:solidFill>
                    <a:srgbClr val="FFFF00"/>
                  </a:solidFill>
                </a:rPr>
                <a:t>2 </a:t>
              </a:r>
            </a:p>
          </p:txBody>
        </p:sp>
      </p:grpSp>
      <p:sp>
        <p:nvSpPr>
          <p:cNvPr id="44037" name="Text Box 36"/>
          <p:cNvSpPr txBox="1">
            <a:spLocks noChangeArrowheads="1"/>
          </p:cNvSpPr>
          <p:nvPr/>
        </p:nvSpPr>
        <p:spPr bwMode="auto">
          <a:xfrm>
            <a:off x="7951788" y="4724400"/>
            <a:ext cx="600075" cy="749300"/>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N</a:t>
            </a:r>
            <a:r>
              <a:rPr lang="en-US" sz="1600" b="1" baseline="-25000">
                <a:solidFill>
                  <a:srgbClr val="FFFF00"/>
                </a:solidFill>
              </a:rPr>
              <a:t>1</a:t>
            </a:r>
          </a:p>
          <a:p>
            <a:pPr>
              <a:spcBef>
                <a:spcPct val="50000"/>
              </a:spcBef>
            </a:pPr>
            <a:endParaRPr lang="en-US">
              <a:solidFill>
                <a:srgbClr val="FFFF00"/>
              </a:solidFill>
            </a:endParaRPr>
          </a:p>
        </p:txBody>
      </p:sp>
      <p:sp>
        <p:nvSpPr>
          <p:cNvPr id="44038" name="Text Box 37"/>
          <p:cNvSpPr txBox="1">
            <a:spLocks noChangeArrowheads="1"/>
          </p:cNvSpPr>
          <p:nvPr/>
        </p:nvSpPr>
        <p:spPr bwMode="auto">
          <a:xfrm>
            <a:off x="7875588" y="4038600"/>
            <a:ext cx="750887"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N</a:t>
            </a:r>
            <a:r>
              <a:rPr lang="en-US" sz="1600" b="1" baseline="-25000">
                <a:solidFill>
                  <a:srgbClr val="FFFF00"/>
                </a:solidFill>
              </a:rPr>
              <a:t>2</a:t>
            </a:r>
            <a:endParaRPr lang="en-US">
              <a:solidFill>
                <a:srgbClr val="FFFF00"/>
              </a:solidFill>
            </a:endParaRPr>
          </a:p>
        </p:txBody>
      </p:sp>
      <p:sp>
        <p:nvSpPr>
          <p:cNvPr id="44039" name="Rectangle 47"/>
          <p:cNvSpPr>
            <a:spLocks noChangeArrowheads="1"/>
          </p:cNvSpPr>
          <p:nvPr/>
        </p:nvSpPr>
        <p:spPr bwMode="auto">
          <a:xfrm>
            <a:off x="750888" y="5105400"/>
            <a:ext cx="3749675" cy="779463"/>
          </a:xfrm>
          <a:prstGeom prst="rect">
            <a:avLst/>
          </a:prstGeom>
          <a:noFill/>
          <a:ln w="9525">
            <a:noFill/>
            <a:miter lim="800000"/>
            <a:headEnd/>
            <a:tailEnd/>
          </a:ln>
        </p:spPr>
        <p:txBody>
          <a:bodyPr>
            <a:spAutoFit/>
          </a:bodyPr>
          <a:lstStyle/>
          <a:p>
            <a:pPr algn="ctr">
              <a:spcBef>
                <a:spcPct val="50000"/>
              </a:spcBef>
            </a:pPr>
            <a:r>
              <a:rPr lang="en-US" b="1">
                <a:solidFill>
                  <a:srgbClr val="FFFF00"/>
                </a:solidFill>
              </a:rPr>
              <a:t>Normal State  N </a:t>
            </a:r>
            <a:r>
              <a:rPr lang="en-US" b="1" baseline="-25000">
                <a:solidFill>
                  <a:srgbClr val="FFFF00"/>
                </a:solidFill>
              </a:rPr>
              <a:t>2 </a:t>
            </a:r>
            <a:r>
              <a:rPr lang="en-US" b="1">
                <a:solidFill>
                  <a:srgbClr val="FFFF00"/>
                </a:solidFill>
              </a:rPr>
              <a:t>&lt;&lt;  N</a:t>
            </a:r>
            <a:r>
              <a:rPr lang="en-US" b="1" baseline="-25000">
                <a:solidFill>
                  <a:srgbClr val="FFFF00"/>
                </a:solidFill>
              </a:rPr>
              <a:t>1</a:t>
            </a:r>
          </a:p>
          <a:p>
            <a:pPr algn="ctr">
              <a:spcBef>
                <a:spcPct val="50000"/>
              </a:spcBef>
            </a:pPr>
            <a:r>
              <a:rPr lang="en-US" b="1">
                <a:solidFill>
                  <a:srgbClr val="FFFF00"/>
                </a:solidFill>
              </a:rPr>
              <a:t>Thermal Equilibrium State</a:t>
            </a:r>
          </a:p>
        </p:txBody>
      </p:sp>
      <p:sp>
        <p:nvSpPr>
          <p:cNvPr id="44040" name="Rectangle 48"/>
          <p:cNvSpPr>
            <a:spLocks noChangeArrowheads="1"/>
          </p:cNvSpPr>
          <p:nvPr/>
        </p:nvSpPr>
        <p:spPr bwMode="auto">
          <a:xfrm>
            <a:off x="4500563" y="5105400"/>
            <a:ext cx="4500562" cy="779463"/>
          </a:xfrm>
          <a:prstGeom prst="rect">
            <a:avLst/>
          </a:prstGeom>
          <a:noFill/>
          <a:ln w="9525">
            <a:noFill/>
            <a:miter lim="800000"/>
            <a:headEnd/>
            <a:tailEnd/>
          </a:ln>
        </p:spPr>
        <p:txBody>
          <a:bodyPr>
            <a:spAutoFit/>
          </a:bodyPr>
          <a:lstStyle/>
          <a:p>
            <a:pPr algn="ctr">
              <a:spcBef>
                <a:spcPct val="50000"/>
              </a:spcBef>
            </a:pPr>
            <a:r>
              <a:rPr lang="en-US" b="1">
                <a:solidFill>
                  <a:srgbClr val="FFFF00"/>
                </a:solidFill>
              </a:rPr>
              <a:t>Inverted State</a:t>
            </a:r>
            <a:r>
              <a:rPr lang="en-US">
                <a:solidFill>
                  <a:srgbClr val="FFFF00"/>
                </a:solidFill>
              </a:rPr>
              <a:t> </a:t>
            </a:r>
            <a:r>
              <a:rPr lang="en-US" b="1">
                <a:solidFill>
                  <a:srgbClr val="FFFF00"/>
                </a:solidFill>
              </a:rPr>
              <a:t>N </a:t>
            </a:r>
            <a:r>
              <a:rPr lang="en-US" b="1" baseline="-25000">
                <a:solidFill>
                  <a:srgbClr val="FFFF00"/>
                </a:solidFill>
              </a:rPr>
              <a:t>2 </a:t>
            </a:r>
            <a:r>
              <a:rPr lang="en-US" b="1">
                <a:solidFill>
                  <a:srgbClr val="FFFF00"/>
                </a:solidFill>
              </a:rPr>
              <a:t>&gt;&gt;  N</a:t>
            </a:r>
            <a:r>
              <a:rPr lang="en-US" b="1" baseline="-25000">
                <a:solidFill>
                  <a:srgbClr val="FFFF00"/>
                </a:solidFill>
              </a:rPr>
              <a:t>1</a:t>
            </a:r>
          </a:p>
          <a:p>
            <a:pPr algn="ctr">
              <a:spcBef>
                <a:spcPct val="50000"/>
              </a:spcBef>
            </a:pPr>
            <a:r>
              <a:rPr lang="en-US" b="1">
                <a:solidFill>
                  <a:srgbClr val="FFFF00"/>
                </a:solidFill>
              </a:rPr>
              <a:t>Population inversion State</a:t>
            </a:r>
            <a:endParaRPr lang="en-US">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9"/>
          <p:cNvSpPr>
            <a:spLocks noGrp="1"/>
          </p:cNvSpPr>
          <p:nvPr>
            <p:ph idx="1"/>
          </p:nvPr>
        </p:nvSpPr>
        <p:spPr>
          <a:xfrm>
            <a:off x="300038" y="0"/>
            <a:ext cx="8175625" cy="6324600"/>
          </a:xfrm>
        </p:spPr>
        <p:txBody>
          <a:bodyPr/>
          <a:lstStyle/>
          <a:p>
            <a:pPr>
              <a:buFont typeface="Wingdings 2" pitchFamily="18" charset="2"/>
              <a:buNone/>
              <a:defRPr/>
            </a:pPr>
            <a:r>
              <a:rPr lang="en-US" sz="2400" b="1" dirty="0" smtClean="0">
                <a:solidFill>
                  <a:srgbClr val="FFFF00"/>
                </a:solidFill>
                <a:latin typeface="Times New Roman" pitchFamily="18" charset="0"/>
              </a:rPr>
              <a:t>   </a:t>
            </a: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endParaRPr lang="en-US" sz="2400" b="1" dirty="0" smtClean="0">
              <a:solidFill>
                <a:srgbClr val="FFFF00"/>
              </a:solidFill>
              <a:latin typeface="Times New Roman" pitchFamily="18" charset="0"/>
            </a:endParaRPr>
          </a:p>
          <a:p>
            <a:pPr>
              <a:buFont typeface="Wingdings 2" pitchFamily="18" charset="2"/>
              <a:buNone/>
              <a:defRPr/>
            </a:pPr>
            <a:r>
              <a:rPr lang="en-US" sz="2400" b="1" dirty="0" smtClean="0">
                <a:solidFill>
                  <a:srgbClr val="FFFF00"/>
                </a:solidFill>
                <a:latin typeface="Times New Roman" pitchFamily="18" charset="0"/>
              </a:rPr>
              <a:t> </a:t>
            </a:r>
            <a:endParaRPr lang="en-US" sz="3200" b="1" dirty="0" smtClean="0">
              <a:solidFill>
                <a:srgbClr val="00FFCC"/>
              </a:solidFill>
              <a:latin typeface="Berlin Sans FB Demi" pitchFamily="34" charset="0"/>
              <a:cs typeface="Arial" pitchFamily="34" charset="0"/>
            </a:endParaRPr>
          </a:p>
          <a:p>
            <a:pPr algn="just">
              <a:buClr>
                <a:schemeClr val="tx1"/>
              </a:buClr>
              <a:defRPr/>
            </a:pPr>
            <a:r>
              <a:rPr lang="en-US" sz="2200" b="1" dirty="0" err="1" smtClean="0">
                <a:solidFill>
                  <a:srgbClr val="99FF33"/>
                </a:solidFill>
                <a:latin typeface="+mj-lt"/>
                <a:cs typeface="Times New Roman" pitchFamily="18" charset="0"/>
              </a:rPr>
              <a:t>Metastable</a:t>
            </a:r>
            <a:r>
              <a:rPr lang="en-US" sz="2200" b="1" dirty="0" smtClean="0">
                <a:solidFill>
                  <a:srgbClr val="99FF33"/>
                </a:solidFill>
                <a:latin typeface="+mj-lt"/>
                <a:cs typeface="Times New Roman" pitchFamily="18" charset="0"/>
              </a:rPr>
              <a:t> state can be defined as a state where excited atom can remain for longer time than the normal excited state,</a:t>
            </a:r>
            <a:r>
              <a:rPr lang="en-US" sz="2200" b="1" dirty="0" smtClean="0">
                <a:solidFill>
                  <a:srgbClr val="99FF33"/>
                </a:solidFill>
                <a:cs typeface="Times New Roman" pitchFamily="18" charset="0"/>
              </a:rPr>
              <a:t> 10</a:t>
            </a:r>
            <a:r>
              <a:rPr lang="en-US" sz="2200" b="1" baseline="30000" dirty="0" smtClean="0">
                <a:solidFill>
                  <a:srgbClr val="99FF33"/>
                </a:solidFill>
                <a:cs typeface="Times New Roman" pitchFamily="18" charset="0"/>
              </a:rPr>
              <a:t>-9</a:t>
            </a:r>
            <a:r>
              <a:rPr lang="en-US" sz="2200" b="1" dirty="0" smtClean="0">
                <a:solidFill>
                  <a:srgbClr val="99FF33"/>
                </a:solidFill>
                <a:latin typeface="+mj-lt"/>
                <a:cs typeface="Times New Roman" pitchFamily="18" charset="0"/>
              </a:rPr>
              <a:t>. </a:t>
            </a:r>
          </a:p>
          <a:p>
            <a:pPr algn="just">
              <a:buClr>
                <a:schemeClr val="tx1"/>
              </a:buClr>
              <a:defRPr/>
            </a:pPr>
            <a:endParaRPr lang="en-US" sz="2200" b="1" dirty="0" smtClean="0">
              <a:solidFill>
                <a:srgbClr val="99FF33"/>
              </a:solidFill>
              <a:latin typeface="+mj-lt"/>
              <a:cs typeface="Times New Roman" pitchFamily="18" charset="0"/>
            </a:endParaRPr>
          </a:p>
          <a:p>
            <a:pPr algn="just">
              <a:buClr>
                <a:schemeClr val="tx1"/>
              </a:buClr>
              <a:defRPr/>
            </a:pPr>
            <a:r>
              <a:rPr lang="en-US" sz="2200" b="1" dirty="0" smtClean="0">
                <a:solidFill>
                  <a:srgbClr val="99FF33"/>
                </a:solidFill>
                <a:latin typeface="+mj-lt"/>
                <a:cs typeface="Times New Roman" pitchFamily="18" charset="0"/>
              </a:rPr>
              <a:t>Atoms stay in </a:t>
            </a:r>
            <a:r>
              <a:rPr lang="en-US" sz="2200" b="1" dirty="0" err="1" smtClean="0">
                <a:solidFill>
                  <a:srgbClr val="99FF33"/>
                </a:solidFill>
                <a:latin typeface="+mj-lt"/>
                <a:cs typeface="Times New Roman" pitchFamily="18" charset="0"/>
              </a:rPr>
              <a:t>metastable</a:t>
            </a:r>
            <a:r>
              <a:rPr lang="en-US" sz="2200" b="1" dirty="0" smtClean="0">
                <a:solidFill>
                  <a:srgbClr val="99FF33"/>
                </a:solidFill>
                <a:latin typeface="+mj-lt"/>
                <a:cs typeface="Times New Roman" pitchFamily="18" charset="0"/>
              </a:rPr>
              <a:t> states for about 10</a:t>
            </a:r>
            <a:r>
              <a:rPr lang="en-US" sz="2200" b="1" baseline="30000" dirty="0" smtClean="0">
                <a:solidFill>
                  <a:srgbClr val="99FF33"/>
                </a:solidFill>
                <a:latin typeface="+mj-lt"/>
                <a:cs typeface="Times New Roman" pitchFamily="18" charset="0"/>
              </a:rPr>
              <a:t>-6</a:t>
            </a:r>
            <a:r>
              <a:rPr lang="en-US" sz="2200" b="1" dirty="0" smtClean="0">
                <a:solidFill>
                  <a:srgbClr val="99FF33"/>
                </a:solidFill>
                <a:latin typeface="+mj-lt"/>
                <a:cs typeface="Times New Roman" pitchFamily="18" charset="0"/>
              </a:rPr>
              <a:t> to 10</a:t>
            </a:r>
            <a:r>
              <a:rPr lang="en-US" sz="2200" b="1" baseline="30000" dirty="0" smtClean="0">
                <a:solidFill>
                  <a:srgbClr val="99FF33"/>
                </a:solidFill>
                <a:latin typeface="+mj-lt"/>
                <a:cs typeface="Times New Roman" pitchFamily="18" charset="0"/>
              </a:rPr>
              <a:t>-3</a:t>
            </a:r>
            <a:r>
              <a:rPr lang="en-US" sz="2200" b="1" dirty="0" smtClean="0">
                <a:solidFill>
                  <a:srgbClr val="99FF33"/>
                </a:solidFill>
                <a:latin typeface="+mj-lt"/>
                <a:cs typeface="Times New Roman" pitchFamily="18" charset="0"/>
              </a:rPr>
              <a:t>s.  This is 10</a:t>
            </a:r>
            <a:r>
              <a:rPr lang="en-US" sz="2200" b="1" baseline="30000" dirty="0" smtClean="0">
                <a:solidFill>
                  <a:srgbClr val="99FF33"/>
                </a:solidFill>
                <a:latin typeface="+mj-lt"/>
                <a:cs typeface="Times New Roman" pitchFamily="18" charset="0"/>
              </a:rPr>
              <a:t>3 </a:t>
            </a:r>
            <a:r>
              <a:rPr lang="en-US" sz="2200" b="1" dirty="0" smtClean="0">
                <a:solidFill>
                  <a:srgbClr val="99FF33"/>
                </a:solidFill>
                <a:latin typeface="+mj-lt"/>
                <a:cs typeface="Times New Roman" pitchFamily="18" charset="0"/>
              </a:rPr>
              <a:t>to 10</a:t>
            </a:r>
            <a:r>
              <a:rPr lang="en-US" sz="2200" b="1" baseline="30000" dirty="0" smtClean="0">
                <a:solidFill>
                  <a:srgbClr val="99FF33"/>
                </a:solidFill>
                <a:latin typeface="+mj-lt"/>
                <a:cs typeface="Times New Roman" pitchFamily="18" charset="0"/>
              </a:rPr>
              <a:t>6</a:t>
            </a:r>
            <a:r>
              <a:rPr lang="en-US" sz="2200" b="1" dirty="0" smtClean="0">
                <a:solidFill>
                  <a:srgbClr val="99FF33"/>
                </a:solidFill>
                <a:latin typeface="+mj-lt"/>
                <a:cs typeface="Times New Roman" pitchFamily="18" charset="0"/>
              </a:rPr>
              <a:t> times longer than the time of stay of atom at excited levels. </a:t>
            </a:r>
          </a:p>
          <a:p>
            <a:pPr algn="just">
              <a:buClr>
                <a:schemeClr val="tx1"/>
              </a:buClr>
              <a:defRPr/>
            </a:pPr>
            <a:endParaRPr lang="en-US" sz="2200" b="1" dirty="0" smtClean="0">
              <a:solidFill>
                <a:srgbClr val="99FF33"/>
              </a:solidFill>
              <a:latin typeface="+mj-lt"/>
              <a:cs typeface="Times New Roman" pitchFamily="18" charset="0"/>
            </a:endParaRPr>
          </a:p>
          <a:p>
            <a:pPr>
              <a:spcBef>
                <a:spcPct val="0"/>
              </a:spcBef>
              <a:buClr>
                <a:schemeClr val="tx1"/>
              </a:buClr>
              <a:defRPr/>
            </a:pPr>
            <a:r>
              <a:rPr lang="en-US" sz="2200" b="1" dirty="0" smtClean="0">
                <a:solidFill>
                  <a:srgbClr val="99FF33"/>
                </a:solidFill>
                <a:latin typeface="+mj-lt"/>
                <a:cs typeface="Times New Roman" pitchFamily="18" charset="0"/>
              </a:rPr>
              <a:t>If the </a:t>
            </a:r>
            <a:r>
              <a:rPr lang="en-US" sz="2200" b="1" dirty="0" err="1" smtClean="0">
                <a:solidFill>
                  <a:srgbClr val="99FF33"/>
                </a:solidFill>
                <a:latin typeface="+mj-lt"/>
                <a:cs typeface="Times New Roman" pitchFamily="18" charset="0"/>
              </a:rPr>
              <a:t>metastable</a:t>
            </a:r>
            <a:r>
              <a:rPr lang="en-US" sz="2200" b="1" dirty="0" smtClean="0">
                <a:solidFill>
                  <a:srgbClr val="99FF33"/>
                </a:solidFill>
                <a:latin typeface="+mj-lt"/>
                <a:cs typeface="Times New Roman" pitchFamily="18" charset="0"/>
              </a:rPr>
              <a:t> states do not exist, there could be no population inversion, no stimulated emission and hence no laser operation. </a:t>
            </a:r>
          </a:p>
        </p:txBody>
      </p:sp>
      <p:pic>
        <p:nvPicPr>
          <p:cNvPr id="45059" name="Picture 4" descr="http://image.slidesharecdn.com/introductiontolasers-131116222735-phpapp01/95/introduction-to-lasers-26-638.jpg?cb=1384642615"/>
          <p:cNvPicPr>
            <a:picLocks noChangeAspect="1" noChangeArrowheads="1"/>
          </p:cNvPicPr>
          <p:nvPr/>
        </p:nvPicPr>
        <p:blipFill>
          <a:blip r:embed="rId2" cstate="print"/>
          <a:srcRect/>
          <a:stretch>
            <a:fillRect/>
          </a:stretch>
        </p:blipFill>
        <p:spPr bwMode="auto">
          <a:xfrm>
            <a:off x="750888" y="152400"/>
            <a:ext cx="7200900" cy="374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NCIPLES AND WORKING OF A LASER _PART 2[1].mp4">
            <a:hlinkClick r:id="" action="ppaction://media"/>
          </p:cNvPr>
          <p:cNvPicPr>
            <a:picLocks noRot="1" noChangeAspect="1"/>
          </p:cNvPicPr>
          <p:nvPr>
            <a:videoFile r:link="rId1"/>
          </p:nvPr>
        </p:nvPicPr>
        <p:blipFill>
          <a:blip r:embed="rId3" cstate="print"/>
          <a:srcRect/>
          <a:stretch>
            <a:fillRect/>
          </a:stretch>
        </p:blipFill>
        <p:spPr bwMode="auto">
          <a:xfrm>
            <a:off x="0" y="0"/>
            <a:ext cx="9001125" cy="6858000"/>
          </a:xfrm>
          <a:prstGeom prst="rect">
            <a:avLst/>
          </a:prstGeom>
          <a:noFill/>
          <a:ln w="9525">
            <a:noFill/>
            <a:miter lim="800000"/>
            <a:headEnd/>
            <a:tailEnd/>
          </a:ln>
        </p:spPr>
      </p:pic>
      <p:sp>
        <p:nvSpPr>
          <p:cNvPr id="46083" name="Rectangle 3"/>
          <p:cNvSpPr>
            <a:spLocks noChangeArrowheads="1"/>
          </p:cNvSpPr>
          <p:nvPr/>
        </p:nvSpPr>
        <p:spPr bwMode="auto">
          <a:xfrm>
            <a:off x="0" y="1981200"/>
            <a:ext cx="9001125" cy="1077913"/>
          </a:xfrm>
          <a:prstGeom prst="rect">
            <a:avLst/>
          </a:prstGeom>
          <a:noFill/>
          <a:ln w="9525">
            <a:noFill/>
            <a:miter lim="800000"/>
            <a:headEnd/>
            <a:tailEnd/>
          </a:ln>
        </p:spPr>
        <p:txBody>
          <a:bodyPr>
            <a:spAutoFit/>
          </a:bodyPr>
          <a:lstStyle/>
          <a:p>
            <a:pPr algn="ctr"/>
            <a:r>
              <a:rPr lang="en-US" sz="3200" b="1">
                <a:solidFill>
                  <a:srgbClr val="FF0000"/>
                </a:solidFill>
                <a:latin typeface="Arial Black" pitchFamily="34" charset="0"/>
              </a:rPr>
              <a:t>VEDIO OF PRINCIPLE OF LASER-</a:t>
            </a:r>
          </a:p>
          <a:p>
            <a:pPr algn="ctr"/>
            <a:r>
              <a:rPr lang="en-US" sz="3200" b="1">
                <a:solidFill>
                  <a:srgbClr val="FF0000"/>
                </a:solidFill>
                <a:latin typeface="Arial Black" pitchFamily="34" charset="0"/>
              </a:rPr>
              <a:t>PUMPING AND METASTALBE STATE</a:t>
            </a:r>
            <a:endParaRPr lang="en-IN" sz="3200" b="1">
              <a:solidFill>
                <a:srgbClr val="FF0000"/>
              </a:solidFill>
              <a:latin typeface="Arial Black" pitchFamily="34" charset="0"/>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0" y="0"/>
            <a:ext cx="8101013" cy="381000"/>
          </a:xfrm>
        </p:spPr>
        <p:txBody>
          <a:bodyPr/>
          <a:lstStyle/>
          <a:p>
            <a:pPr marL="273050" indent="-273050" algn="just">
              <a:lnSpc>
                <a:spcPct val="80000"/>
              </a:lnSpc>
              <a:spcBef>
                <a:spcPct val="20000"/>
              </a:spcBef>
              <a:buSzPct val="95000"/>
              <a:defRPr/>
            </a:pP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solidFill>
                  <a:srgbClr val="00FFCC"/>
                </a:solidFill>
                <a:latin typeface="Berlin Sans FB Demi" pitchFamily="34" charset="0"/>
                <a:ea typeface="+mn-ea"/>
                <a:cs typeface="Arial" pitchFamily="34" charset="0"/>
              </a:rPr>
              <a:t>Components of Laser</a:t>
            </a:r>
          </a:p>
        </p:txBody>
      </p:sp>
      <p:sp>
        <p:nvSpPr>
          <p:cNvPr id="44035" name="Content Placeholder 5"/>
          <p:cNvSpPr>
            <a:spLocks noGrp="1"/>
          </p:cNvSpPr>
          <p:nvPr>
            <p:ph idx="1"/>
          </p:nvPr>
        </p:nvSpPr>
        <p:spPr>
          <a:xfrm>
            <a:off x="450850" y="228600"/>
            <a:ext cx="8101013" cy="6477000"/>
          </a:xfrm>
        </p:spPr>
        <p:txBody>
          <a:bodyPr/>
          <a:lstStyle/>
          <a:p>
            <a:pPr eaLnBrk="1" hangingPunct="1">
              <a:buFont typeface="Wingdings" pitchFamily="2" charset="2"/>
              <a:buNone/>
              <a:defRPr/>
            </a:pPr>
            <a:r>
              <a:rPr lang="en-US" sz="2200" b="1" dirty="0" smtClean="0">
                <a:solidFill>
                  <a:srgbClr val="99FF33"/>
                </a:solidFill>
                <a:latin typeface="+mj-lt"/>
                <a:cs typeface="Times New Roman" pitchFamily="18" charset="0"/>
              </a:rPr>
              <a:t>The essential components of Laser are</a:t>
            </a:r>
          </a:p>
          <a:p>
            <a:pPr eaLnBrk="1" hangingPunct="1">
              <a:buClrTx/>
              <a:defRPr/>
            </a:pPr>
            <a:r>
              <a:rPr lang="en-US" sz="2200" b="1" dirty="0" smtClean="0">
                <a:solidFill>
                  <a:srgbClr val="99FF33"/>
                </a:solidFill>
                <a:latin typeface="+mj-lt"/>
                <a:cs typeface="Times New Roman" pitchFamily="18" charset="0"/>
              </a:rPr>
              <a:t>An active medium</a:t>
            </a:r>
          </a:p>
          <a:p>
            <a:pPr eaLnBrk="1" hangingPunct="1">
              <a:buClrTx/>
              <a:defRPr/>
            </a:pPr>
            <a:r>
              <a:rPr lang="en-US" sz="2200" b="1" dirty="0" smtClean="0">
                <a:solidFill>
                  <a:srgbClr val="99FF33"/>
                </a:solidFill>
                <a:latin typeface="+mj-lt"/>
                <a:cs typeface="Times New Roman" pitchFamily="18" charset="0"/>
              </a:rPr>
              <a:t>A pumping agent</a:t>
            </a:r>
          </a:p>
          <a:p>
            <a:pPr eaLnBrk="1" hangingPunct="1">
              <a:buClrTx/>
              <a:defRPr/>
            </a:pPr>
            <a:r>
              <a:rPr lang="en-US" sz="2200" b="1" dirty="0" smtClean="0">
                <a:solidFill>
                  <a:srgbClr val="99FF33"/>
                </a:solidFill>
                <a:latin typeface="+mj-lt"/>
                <a:cs typeface="Times New Roman" pitchFamily="18" charset="0"/>
              </a:rPr>
              <a:t>Optical Resonator</a:t>
            </a:r>
          </a:p>
          <a:p>
            <a:pPr eaLnBrk="1" hangingPunct="1">
              <a:buFont typeface="Wingdings 2" pitchFamily="18" charset="2"/>
              <a:buNone/>
              <a:defRPr/>
            </a:pPr>
            <a:r>
              <a:rPr lang="en-US" sz="3200" b="1" dirty="0" smtClean="0">
                <a:solidFill>
                  <a:srgbClr val="00FFCC"/>
                </a:solidFill>
                <a:latin typeface="Berlin Sans FB Demi" pitchFamily="34" charset="0"/>
                <a:cs typeface="Arial" pitchFamily="34" charset="0"/>
              </a:rPr>
              <a:t>An active medium</a:t>
            </a:r>
          </a:p>
          <a:p>
            <a:pPr algn="just" eaLnBrk="1" hangingPunct="1">
              <a:buClrTx/>
              <a:defRPr/>
            </a:pPr>
            <a:r>
              <a:rPr lang="en-US" sz="2200" b="1" dirty="0" smtClean="0">
                <a:solidFill>
                  <a:srgbClr val="99FF33"/>
                </a:solidFill>
                <a:latin typeface="+mj-lt"/>
                <a:cs typeface="Times New Roman" pitchFamily="18" charset="0"/>
              </a:rPr>
              <a:t>A medium in which light gets amplified is called an </a:t>
            </a:r>
            <a:r>
              <a:rPr lang="en-US" sz="2200" b="1" dirty="0" smtClean="0">
                <a:solidFill>
                  <a:srgbClr val="3D1A96"/>
                </a:solidFill>
                <a:latin typeface="+mj-lt"/>
                <a:cs typeface="Times New Roman" pitchFamily="18" charset="0"/>
              </a:rPr>
              <a:t>active medium</a:t>
            </a:r>
            <a:r>
              <a:rPr lang="en-US" sz="2200" b="1" dirty="0" smtClean="0">
                <a:solidFill>
                  <a:srgbClr val="99FF33"/>
                </a:solidFill>
                <a:latin typeface="+mj-lt"/>
                <a:cs typeface="Times New Roman" pitchFamily="18" charset="0"/>
              </a:rPr>
              <a:t>.</a:t>
            </a:r>
          </a:p>
          <a:p>
            <a:pPr algn="just" eaLnBrk="1" hangingPunct="1">
              <a:buClrTx/>
              <a:defRPr/>
            </a:pPr>
            <a:r>
              <a:rPr lang="en-US" sz="2200" b="1" dirty="0" smtClean="0">
                <a:solidFill>
                  <a:srgbClr val="99FF33"/>
                </a:solidFill>
                <a:latin typeface="+mj-lt"/>
                <a:cs typeface="Times New Roman" pitchFamily="18" charset="0"/>
              </a:rPr>
              <a:t>The medium may be solid , liquid or gas.</a:t>
            </a:r>
          </a:p>
          <a:p>
            <a:pPr algn="just" eaLnBrk="1" hangingPunct="1">
              <a:buClrTx/>
              <a:defRPr/>
            </a:pPr>
            <a:r>
              <a:rPr lang="en-US" sz="2200" b="1" dirty="0" smtClean="0">
                <a:solidFill>
                  <a:srgbClr val="99FF33"/>
                </a:solidFill>
                <a:latin typeface="+mj-lt"/>
                <a:cs typeface="Times New Roman" pitchFamily="18" charset="0"/>
              </a:rPr>
              <a:t>Out of different atoms in the medium, only a small fraction of a atoms of a particular species are responsible for stimulated emission they are called </a:t>
            </a:r>
            <a:r>
              <a:rPr lang="en-US" sz="2200" b="1" dirty="0" smtClean="0">
                <a:solidFill>
                  <a:srgbClr val="3D1A96"/>
                </a:solidFill>
                <a:latin typeface="+mj-lt"/>
                <a:cs typeface="Times New Roman" pitchFamily="18" charset="0"/>
              </a:rPr>
              <a:t>active centers</a:t>
            </a:r>
            <a:r>
              <a:rPr lang="en-US" sz="2200" b="1" dirty="0" smtClean="0">
                <a:solidFill>
                  <a:srgbClr val="FFFF00"/>
                </a:solidFill>
                <a:latin typeface="+mj-lt"/>
                <a:cs typeface="Times New Roman" pitchFamily="18" charset="0"/>
              </a:rPr>
              <a:t>.</a:t>
            </a:r>
          </a:p>
          <a:p>
            <a:pPr eaLnBrk="1" hangingPunct="1">
              <a:buClrTx/>
              <a:defRPr/>
            </a:pPr>
            <a:endParaRPr lang="en-US" sz="2200" b="1" dirty="0" smtClean="0">
              <a:solidFill>
                <a:srgbClr val="99FF33"/>
              </a:solidFill>
              <a:latin typeface="+mj-lt"/>
              <a:cs typeface="Times New Roman" pitchFamily="18" charset="0"/>
            </a:endParaRPr>
          </a:p>
          <a:p>
            <a:pPr eaLnBrk="1" hangingPunct="1">
              <a:defRPr/>
            </a:pPr>
            <a:endParaRPr lang="en-US" sz="2400" dirty="0" smtClean="0">
              <a:solidFill>
                <a:srgbClr val="FFFF00"/>
              </a:solidFill>
            </a:endParaRPr>
          </a:p>
          <a:p>
            <a:pPr eaLnBrk="1" hangingPunct="1">
              <a:buFont typeface="Wingdings 2" pitchFamily="18" charset="2"/>
              <a:buNone/>
              <a:defRPr/>
            </a:pPr>
            <a:r>
              <a:rPr lang="en-US" sz="2800" b="1" dirty="0" smtClean="0">
                <a:solidFill>
                  <a:srgbClr val="FFFF00"/>
                </a:solidFill>
              </a:rPr>
              <a:t>    </a:t>
            </a:r>
            <a:endParaRPr lang="en-US" sz="2200" b="1" dirty="0" smtClean="0">
              <a:solidFill>
                <a:srgbClr val="99FF33"/>
              </a:solidFill>
              <a:latin typeface="+mj-lt"/>
              <a:cs typeface="Times New Roman" pitchFamily="18" charset="0"/>
            </a:endParaRPr>
          </a:p>
        </p:txBody>
      </p:sp>
      <p:pic>
        <p:nvPicPr>
          <p:cNvPr id="47108" name="Picture 10"/>
          <p:cNvPicPr>
            <a:picLocks noChangeAspect="1" noChangeArrowheads="1"/>
          </p:cNvPicPr>
          <p:nvPr/>
        </p:nvPicPr>
        <p:blipFill>
          <a:blip r:embed="rId2" cstate="print"/>
          <a:srcRect/>
          <a:stretch>
            <a:fillRect/>
          </a:stretch>
        </p:blipFill>
        <p:spPr bwMode="auto">
          <a:xfrm>
            <a:off x="1050925" y="4602163"/>
            <a:ext cx="7575550" cy="2255837"/>
          </a:xfrm>
          <a:prstGeom prst="rect">
            <a:avLst/>
          </a:prstGeom>
          <a:noFill/>
          <a:ln w="9525">
            <a:solidFill>
              <a:srgbClr val="99FF33"/>
            </a:solidFill>
            <a:miter lim="800000"/>
            <a:headEnd/>
            <a:tailEnd/>
          </a:ln>
        </p:spPr>
      </p:pic>
      <p:sp>
        <p:nvSpPr>
          <p:cNvPr id="47109" name="Rectangle 5"/>
          <p:cNvSpPr>
            <a:spLocks noChangeArrowheads="1"/>
          </p:cNvSpPr>
          <p:nvPr/>
        </p:nvSpPr>
        <p:spPr bwMode="auto">
          <a:xfrm>
            <a:off x="6151563" y="6248400"/>
            <a:ext cx="2474912" cy="646113"/>
          </a:xfrm>
          <a:prstGeom prst="rect">
            <a:avLst/>
          </a:prstGeom>
          <a:solidFill>
            <a:srgbClr val="99FF33"/>
          </a:solidFill>
          <a:ln w="9525">
            <a:noFill/>
            <a:miter lim="800000"/>
            <a:headEnd/>
            <a:tailEnd/>
          </a:ln>
        </p:spPr>
        <p:txBody>
          <a:bodyPr>
            <a:spAutoFit/>
          </a:bodyPr>
          <a:lstStyle/>
          <a:p>
            <a:pPr>
              <a:spcBef>
                <a:spcPct val="50000"/>
              </a:spcBef>
            </a:pPr>
            <a:r>
              <a:rPr lang="en-US" b="1">
                <a:solidFill>
                  <a:srgbClr val="3D1A96"/>
                </a:solidFill>
                <a:latin typeface="Aharoni" pitchFamily="2" charset="-79"/>
                <a:cs typeface="Aharoni" pitchFamily="2" charset="-79"/>
              </a:rPr>
              <a:t>Components of  Laser </a:t>
            </a:r>
          </a:p>
        </p:txBody>
      </p:sp>
      <p:sp>
        <p:nvSpPr>
          <p:cNvPr id="47110" name="Rectangle 6"/>
          <p:cNvSpPr>
            <a:spLocks noChangeArrowheads="1"/>
          </p:cNvSpPr>
          <p:nvPr/>
        </p:nvSpPr>
        <p:spPr bwMode="auto">
          <a:xfrm>
            <a:off x="7319963" y="4648200"/>
            <a:ext cx="1200150" cy="738188"/>
          </a:xfrm>
          <a:prstGeom prst="rect">
            <a:avLst/>
          </a:prstGeom>
          <a:noFill/>
          <a:ln w="9525">
            <a:noFill/>
            <a:miter lim="800000"/>
            <a:headEnd/>
            <a:tailEnd/>
          </a:ln>
        </p:spPr>
        <p:txBody>
          <a:bodyPr>
            <a:spAutoFit/>
          </a:bodyPr>
          <a:lstStyle/>
          <a:p>
            <a:r>
              <a:rPr lang="en-US" sz="1400" b="1"/>
              <a:t>Where R is Coefficient </a:t>
            </a:r>
          </a:p>
          <a:p>
            <a:r>
              <a:rPr lang="en-US" sz="1400" b="1"/>
              <a:t>of reflection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225425" y="0"/>
            <a:ext cx="7726363" cy="533400"/>
          </a:xfrm>
        </p:spPr>
        <p:txBody>
          <a:bodyPr/>
          <a:lstStyle/>
          <a:p>
            <a:pPr eaLnBrk="1" hangingPunct="1">
              <a:lnSpc>
                <a:spcPct val="80000"/>
              </a:lnSpc>
              <a:spcBef>
                <a:spcPct val="50000"/>
              </a:spcBef>
              <a:defRPr/>
            </a:pP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
            </a:r>
            <a:br>
              <a:rPr lang="en-US" sz="3200" b="1" dirty="0" smtClean="0">
                <a:solidFill>
                  <a:srgbClr val="FFFF00"/>
                </a:solidFill>
              </a:rPr>
            </a:br>
            <a:r>
              <a:rPr lang="en-US" sz="2800" b="1" dirty="0" smtClean="0">
                <a:solidFill>
                  <a:srgbClr val="FFFF00"/>
                </a:solidFill>
                <a:latin typeface="Times New Roman" pitchFamily="18" charset="0"/>
              </a:rPr>
              <a:t/>
            </a:r>
            <a:br>
              <a:rPr lang="en-US" sz="2800" b="1" dirty="0" smtClean="0">
                <a:solidFill>
                  <a:srgbClr val="FFFF00"/>
                </a:solidFill>
                <a:latin typeface="Times New Roman" pitchFamily="18" charset="0"/>
              </a:rPr>
            </a:br>
            <a:r>
              <a:rPr lang="en-US" sz="2800" b="1" dirty="0" smtClean="0">
                <a:solidFill>
                  <a:srgbClr val="FFFF00"/>
                </a:solidFill>
                <a:latin typeface="Times New Roman" pitchFamily="18" charset="0"/>
              </a:rPr>
              <a:t> </a:t>
            </a:r>
            <a:r>
              <a:rPr lang="en-US" sz="3200" b="1" dirty="0" smtClean="0">
                <a:solidFill>
                  <a:srgbClr val="00FFCC"/>
                </a:solidFill>
                <a:latin typeface="Berlin Sans FB Demi" pitchFamily="34" charset="0"/>
                <a:ea typeface="+mn-ea"/>
                <a:cs typeface="Arial" pitchFamily="34" charset="0"/>
              </a:rPr>
              <a:t>Pumping</a:t>
            </a:r>
          </a:p>
        </p:txBody>
      </p:sp>
      <p:sp>
        <p:nvSpPr>
          <p:cNvPr id="46083" name="Content Placeholder 5"/>
          <p:cNvSpPr>
            <a:spLocks noGrp="1"/>
          </p:cNvSpPr>
          <p:nvPr>
            <p:ph idx="1"/>
          </p:nvPr>
        </p:nvSpPr>
        <p:spPr>
          <a:xfrm>
            <a:off x="0" y="457200"/>
            <a:ext cx="9001125" cy="2743200"/>
          </a:xfrm>
        </p:spPr>
        <p:txBody>
          <a:bodyPr/>
          <a:lstStyle/>
          <a:p>
            <a:pPr algn="just"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The process of supplying energy to the medium with a view to transfer it into the state of population inversion is known as pumping</a:t>
            </a:r>
          </a:p>
          <a:p>
            <a:pPr algn="just" eaLnBrk="1" hangingPunct="1">
              <a:spcBef>
                <a:spcPts val="0"/>
              </a:spcBef>
              <a:buClr>
                <a:srgbClr val="00FFCC"/>
              </a:buClr>
              <a:buFont typeface="Wingdings" pitchFamily="2" charset="2"/>
              <a:buChar char="§"/>
              <a:defRPr/>
            </a:pPr>
            <a:r>
              <a:rPr lang="en-US" sz="2200" b="1" dirty="0" smtClean="0">
                <a:solidFill>
                  <a:srgbClr val="99FF33"/>
                </a:solidFill>
                <a:latin typeface="+mj-lt"/>
                <a:cs typeface="Times New Roman" pitchFamily="18" charset="0"/>
              </a:rPr>
              <a:t>There are number of techniques for collection of atoms to an inverted state</a:t>
            </a:r>
          </a:p>
          <a:p>
            <a:pPr algn="just" eaLnBrk="1" hangingPunct="1">
              <a:spcBef>
                <a:spcPts val="0"/>
              </a:spcBef>
              <a:buClr>
                <a:srgbClr val="00FFCC"/>
              </a:buClr>
              <a:buFont typeface="Wingdings 2" pitchFamily="18" charset="2"/>
              <a:buNone/>
              <a:defRPr/>
            </a:pPr>
            <a:r>
              <a:rPr lang="en-US" sz="2200" b="1" dirty="0" smtClean="0">
                <a:solidFill>
                  <a:srgbClr val="99FF33"/>
                </a:solidFill>
                <a:latin typeface="+mj-lt"/>
                <a:cs typeface="Times New Roman" pitchFamily="18" charset="0"/>
              </a:rPr>
              <a:t>	       	 </a:t>
            </a:r>
            <a:r>
              <a:rPr lang="en-US" sz="2200" b="1" dirty="0" smtClean="0">
                <a:solidFill>
                  <a:srgbClr val="FFFF00"/>
                </a:solidFill>
                <a:latin typeface="+mj-lt"/>
                <a:cs typeface="Times New Roman" pitchFamily="18" charset="0"/>
              </a:rPr>
              <a:t>Optical pumping   (used in Ruby Laser)- SOLID STATE LASER</a:t>
            </a:r>
          </a:p>
          <a:p>
            <a:pPr algn="just" eaLnBrk="1" hangingPunct="1">
              <a:spcBef>
                <a:spcPts val="0"/>
              </a:spcBef>
              <a:buClr>
                <a:schemeClr val="tx1"/>
              </a:buClr>
              <a:buFont typeface="Wingdings 2" pitchFamily="18" charset="2"/>
              <a:buNone/>
              <a:defRPr/>
            </a:pPr>
            <a:r>
              <a:rPr lang="en-US" sz="2200" b="1" dirty="0" smtClean="0">
                <a:solidFill>
                  <a:srgbClr val="FFFF00"/>
                </a:solidFill>
                <a:latin typeface="+mj-lt"/>
                <a:cs typeface="Times New Roman" pitchFamily="18" charset="0"/>
              </a:rPr>
              <a:t>       	 Electric discharge  (used in He-Ne Laser )- GAS LASER</a:t>
            </a:r>
          </a:p>
          <a:p>
            <a:pPr algn="just" eaLnBrk="1" hangingPunct="1">
              <a:spcBef>
                <a:spcPts val="0"/>
              </a:spcBef>
              <a:buClr>
                <a:schemeClr val="tx1"/>
              </a:buClr>
              <a:buFont typeface="Wingdings 2" pitchFamily="18" charset="2"/>
              <a:buNone/>
              <a:defRPr/>
            </a:pPr>
            <a:r>
              <a:rPr lang="en-US" sz="2200" b="1" dirty="0" smtClean="0">
                <a:solidFill>
                  <a:srgbClr val="FFFF00"/>
                </a:solidFill>
                <a:latin typeface="+mj-lt"/>
                <a:cs typeface="Times New Roman" pitchFamily="18" charset="0"/>
              </a:rPr>
              <a:t>		 Direct Conversion (used in Semiconductor Laser)</a:t>
            </a:r>
          </a:p>
          <a:p>
            <a:pPr algn="just">
              <a:spcBef>
                <a:spcPts val="0"/>
              </a:spcBef>
              <a:buFont typeface="Wingdings 2" pitchFamily="18" charset="2"/>
              <a:buNone/>
              <a:defRPr/>
            </a:pPr>
            <a:endParaRPr lang="en-US" sz="2400" b="1" baseline="-25000" dirty="0" smtClean="0">
              <a:solidFill>
                <a:srgbClr val="FFFF00"/>
              </a:solidFill>
              <a:latin typeface="Times New Roman" pitchFamily="18" charset="0"/>
            </a:endParaRPr>
          </a:p>
        </p:txBody>
      </p:sp>
      <p:sp>
        <p:nvSpPr>
          <p:cNvPr id="5" name="Rectangle 3"/>
          <p:cNvSpPr txBox="1">
            <a:spLocks noChangeArrowheads="1"/>
          </p:cNvSpPr>
          <p:nvPr/>
        </p:nvSpPr>
        <p:spPr bwMode="auto">
          <a:xfrm>
            <a:off x="0" y="2743200"/>
            <a:ext cx="9151938" cy="3429000"/>
          </a:xfrm>
          <a:prstGeom prst="rect">
            <a:avLst/>
          </a:prstGeom>
          <a:noFill/>
          <a:ln w="9525">
            <a:noFill/>
            <a:miter lim="800000"/>
            <a:headEnd/>
            <a:tailEnd/>
          </a:ln>
        </p:spPr>
        <p:txBody>
          <a:bodyPr/>
          <a:lstStyle/>
          <a:p>
            <a:pPr marL="273050" indent="-273050">
              <a:spcBef>
                <a:spcPct val="20000"/>
              </a:spcBef>
              <a:buSzPct val="95000"/>
              <a:buFont typeface="Wingdings 2" pitchFamily="18" charset="2"/>
              <a:buChar char=""/>
              <a:defRPr/>
            </a:pPr>
            <a:endParaRPr lang="en-US" sz="2000" dirty="0">
              <a:solidFill>
                <a:srgbClr val="FFFF00"/>
              </a:solidFill>
              <a:latin typeface="Times New Roman" pitchFamily="18" charset="0"/>
            </a:endParaRPr>
          </a:p>
          <a:p>
            <a:pPr marL="273050" indent="-273050">
              <a:spcBef>
                <a:spcPts val="0"/>
              </a:spcBef>
              <a:buSzPct val="95000"/>
              <a:defRPr/>
            </a:pPr>
            <a:r>
              <a:rPr lang="en-US" sz="3200" b="1" dirty="0" err="1">
                <a:solidFill>
                  <a:srgbClr val="00FFCC"/>
                </a:solidFill>
                <a:latin typeface="Berlin Sans FB Demi" pitchFamily="34" charset="0"/>
                <a:cs typeface="Arial" pitchFamily="34" charset="0"/>
              </a:rPr>
              <a:t>Fabry</a:t>
            </a:r>
            <a:r>
              <a:rPr lang="en-US" sz="3200" b="1" dirty="0">
                <a:solidFill>
                  <a:srgbClr val="00FFCC"/>
                </a:solidFill>
                <a:latin typeface="Berlin Sans FB Demi" pitchFamily="34" charset="0"/>
                <a:cs typeface="Arial" pitchFamily="34" charset="0"/>
              </a:rPr>
              <a:t> - Perot optical resonator (Resonant cavity)</a:t>
            </a:r>
          </a:p>
          <a:p>
            <a:pPr marL="730250" lvl="1" indent="-273050">
              <a:spcBef>
                <a:spcPts val="0"/>
              </a:spcBef>
              <a:buClr>
                <a:srgbClr val="00FFCC"/>
              </a:buClr>
              <a:buSzPct val="95000"/>
              <a:buFont typeface="Wingdings" pitchFamily="2" charset="2"/>
              <a:buChar char="§"/>
              <a:defRPr/>
            </a:pPr>
            <a:r>
              <a:rPr lang="en-US" sz="2200" b="1" dirty="0">
                <a:solidFill>
                  <a:srgbClr val="FFFF00"/>
                </a:solidFill>
                <a:latin typeface="+mj-lt"/>
                <a:cs typeface="Times New Roman" pitchFamily="18" charset="0"/>
              </a:rPr>
              <a:t>Optical resonator   consist of two opposing plane parallel mirrors, </a:t>
            </a:r>
          </a:p>
          <a:p>
            <a:pPr marL="730250" lvl="1" indent="-273050">
              <a:spcBef>
                <a:spcPts val="0"/>
              </a:spcBef>
              <a:buClr>
                <a:srgbClr val="00FFCC"/>
              </a:buClr>
              <a:buSzPct val="95000"/>
              <a:defRPr/>
            </a:pPr>
            <a:r>
              <a:rPr lang="en-US" sz="2200" b="1" dirty="0">
                <a:solidFill>
                  <a:srgbClr val="FFFF00"/>
                </a:solidFill>
                <a:latin typeface="+mj-lt"/>
                <a:cs typeface="Times New Roman" pitchFamily="18" charset="0"/>
              </a:rPr>
              <a:t>    with an active material placed in between them.</a:t>
            </a:r>
          </a:p>
          <a:p>
            <a:pPr marL="730250" lvl="1" indent="-273050">
              <a:spcBef>
                <a:spcPts val="0"/>
              </a:spcBef>
              <a:buClr>
                <a:srgbClr val="00FFCC"/>
              </a:buClr>
              <a:buSzPct val="95000"/>
              <a:buFont typeface="Wingdings" pitchFamily="2" charset="2"/>
              <a:buChar char="§"/>
              <a:defRPr/>
            </a:pPr>
            <a:r>
              <a:rPr lang="en-US" sz="2200" b="1" dirty="0">
                <a:solidFill>
                  <a:srgbClr val="FFFF00"/>
                </a:solidFill>
                <a:latin typeface="+mj-lt"/>
                <a:cs typeface="Times New Roman" pitchFamily="18" charset="0"/>
              </a:rPr>
              <a:t>One of the mirror is semitransparent  while the other is 100 % reflecting.</a:t>
            </a:r>
          </a:p>
          <a:p>
            <a:pPr marL="730250" lvl="1" indent="-273050">
              <a:spcBef>
                <a:spcPts val="0"/>
              </a:spcBef>
              <a:buClr>
                <a:srgbClr val="00FFCC"/>
              </a:buClr>
              <a:buSzPct val="95000"/>
              <a:buFont typeface="Wingdings" pitchFamily="2" charset="2"/>
              <a:buChar char="§"/>
              <a:defRPr/>
            </a:pPr>
            <a:r>
              <a:rPr lang="en-US" sz="2200" b="1" dirty="0">
                <a:solidFill>
                  <a:srgbClr val="FFFF00"/>
                </a:solidFill>
                <a:latin typeface="+mj-lt"/>
                <a:cs typeface="Times New Roman" pitchFamily="18" charset="0"/>
              </a:rPr>
              <a:t>The mirrors are set normal to optic axis of the material.</a:t>
            </a:r>
          </a:p>
        </p:txBody>
      </p:sp>
      <p:grpSp>
        <p:nvGrpSpPr>
          <p:cNvPr id="48133" name="Group 5"/>
          <p:cNvGrpSpPr>
            <a:grpSpLocks/>
          </p:cNvGrpSpPr>
          <p:nvPr/>
        </p:nvGrpSpPr>
        <p:grpSpPr bwMode="auto">
          <a:xfrm>
            <a:off x="1125538" y="5257800"/>
            <a:ext cx="6750050" cy="1600200"/>
            <a:chOff x="381000" y="2743200"/>
            <a:chExt cx="7391400" cy="1524000"/>
          </a:xfrm>
        </p:grpSpPr>
        <p:sp>
          <p:nvSpPr>
            <p:cNvPr id="48134" name="Line 11"/>
            <p:cNvSpPr>
              <a:spLocks noChangeShapeType="1"/>
            </p:cNvSpPr>
            <p:nvPr/>
          </p:nvSpPr>
          <p:spPr bwMode="auto">
            <a:xfrm>
              <a:off x="381000" y="3581400"/>
              <a:ext cx="6324600" cy="0"/>
            </a:xfrm>
            <a:prstGeom prst="line">
              <a:avLst/>
            </a:prstGeom>
            <a:noFill/>
            <a:ln w="9525">
              <a:solidFill>
                <a:schemeClr val="tx1"/>
              </a:solidFill>
              <a:prstDash val="dash"/>
              <a:round/>
              <a:headEnd/>
              <a:tailEnd/>
            </a:ln>
          </p:spPr>
          <p:txBody>
            <a:bodyPr/>
            <a:lstStyle/>
            <a:p>
              <a:endParaRPr lang="en-US"/>
            </a:p>
          </p:txBody>
        </p:sp>
        <p:grpSp>
          <p:nvGrpSpPr>
            <p:cNvPr id="48135" name="Group 13"/>
            <p:cNvGrpSpPr>
              <a:grpSpLocks/>
            </p:cNvGrpSpPr>
            <p:nvPr/>
          </p:nvGrpSpPr>
          <p:grpSpPr bwMode="auto">
            <a:xfrm>
              <a:off x="609601" y="2743200"/>
              <a:ext cx="7162810" cy="1524000"/>
              <a:chOff x="533400" y="2743200"/>
              <a:chExt cx="7239000" cy="1524000"/>
            </a:xfrm>
          </p:grpSpPr>
          <p:sp>
            <p:nvSpPr>
              <p:cNvPr id="48136" name="Rectangle 4"/>
              <p:cNvSpPr>
                <a:spLocks noChangeArrowheads="1"/>
              </p:cNvSpPr>
              <p:nvPr/>
            </p:nvSpPr>
            <p:spPr bwMode="auto">
              <a:xfrm>
                <a:off x="1600200" y="2819400"/>
                <a:ext cx="228600" cy="1447800"/>
              </a:xfrm>
              <a:prstGeom prst="rect">
                <a:avLst/>
              </a:prstGeom>
              <a:solidFill>
                <a:schemeClr val="accent1"/>
              </a:solidFill>
              <a:ln w="9525">
                <a:solidFill>
                  <a:schemeClr val="tx1"/>
                </a:solidFill>
                <a:miter lim="800000"/>
                <a:headEnd/>
                <a:tailEnd/>
              </a:ln>
            </p:spPr>
            <p:txBody>
              <a:bodyPr wrap="none" anchor="ctr"/>
              <a:lstStyle/>
              <a:p>
                <a:pPr algn="ctr"/>
                <a:endParaRPr lang="en-US" sz="2000">
                  <a:solidFill>
                    <a:srgbClr val="FFFF00"/>
                  </a:solidFill>
                </a:endParaRPr>
              </a:p>
            </p:txBody>
          </p:sp>
          <p:sp>
            <p:nvSpPr>
              <p:cNvPr id="48137" name="Rectangle 5"/>
              <p:cNvSpPr>
                <a:spLocks noChangeArrowheads="1"/>
              </p:cNvSpPr>
              <p:nvPr/>
            </p:nvSpPr>
            <p:spPr bwMode="auto">
              <a:xfrm>
                <a:off x="2159000" y="2882900"/>
                <a:ext cx="1981200" cy="1295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00"/>
                  </a:solidFill>
                </a:endParaRPr>
              </a:p>
            </p:txBody>
          </p:sp>
          <p:sp>
            <p:nvSpPr>
              <p:cNvPr id="48138" name="Rectangle 6"/>
              <p:cNvSpPr>
                <a:spLocks noChangeArrowheads="1"/>
              </p:cNvSpPr>
              <p:nvPr/>
            </p:nvSpPr>
            <p:spPr bwMode="auto">
              <a:xfrm>
                <a:off x="4495800" y="2819400"/>
                <a:ext cx="228600" cy="1447800"/>
              </a:xfrm>
              <a:prstGeom prst="rect">
                <a:avLst/>
              </a:prstGeom>
              <a:solidFill>
                <a:schemeClr val="accent1"/>
              </a:solidFill>
              <a:ln w="9525">
                <a:solidFill>
                  <a:srgbClr val="00FFFF"/>
                </a:solidFill>
                <a:miter lim="800000"/>
                <a:headEnd/>
                <a:tailEnd/>
              </a:ln>
            </p:spPr>
            <p:txBody>
              <a:bodyPr wrap="none" anchor="ctr"/>
              <a:lstStyle/>
              <a:p>
                <a:pPr algn="ctr"/>
                <a:endParaRPr lang="en-US" sz="2000">
                  <a:solidFill>
                    <a:srgbClr val="FFFF00"/>
                  </a:solidFill>
                </a:endParaRPr>
              </a:p>
            </p:txBody>
          </p:sp>
          <p:sp>
            <p:nvSpPr>
              <p:cNvPr id="48139" name="Text Box 7"/>
              <p:cNvSpPr txBox="1">
                <a:spLocks noChangeArrowheads="1"/>
              </p:cNvSpPr>
              <p:nvPr/>
            </p:nvSpPr>
            <p:spPr bwMode="auto">
              <a:xfrm>
                <a:off x="533400" y="2743200"/>
                <a:ext cx="762000" cy="615553"/>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rPr>
                  <a:t>100 % reflecting mirror</a:t>
                </a:r>
              </a:p>
            </p:txBody>
          </p:sp>
          <p:sp>
            <p:nvSpPr>
              <p:cNvPr id="48140" name="Text Box 8"/>
              <p:cNvSpPr txBox="1">
                <a:spLocks noChangeArrowheads="1"/>
              </p:cNvSpPr>
              <p:nvPr/>
            </p:nvSpPr>
            <p:spPr bwMode="auto">
              <a:xfrm>
                <a:off x="5029200" y="2743200"/>
                <a:ext cx="1371600" cy="703490"/>
              </a:xfrm>
              <a:prstGeom prst="rect">
                <a:avLst/>
              </a:prstGeom>
              <a:noFill/>
              <a:ln w="9525">
                <a:noFill/>
                <a:miter lim="800000"/>
                <a:headEnd/>
                <a:tailEnd/>
              </a:ln>
            </p:spPr>
            <p:txBody>
              <a:bodyPr>
                <a:spAutoFit/>
              </a:bodyPr>
              <a:lstStyle/>
              <a:p>
                <a:pPr>
                  <a:spcBef>
                    <a:spcPct val="50000"/>
                  </a:spcBef>
                </a:pPr>
                <a:r>
                  <a:rPr lang="en-US" sz="1400" b="1">
                    <a:solidFill>
                      <a:srgbClr val="FFFF00"/>
                    </a:solidFill>
                  </a:rPr>
                  <a:t>Semi-transparent mirror</a:t>
                </a:r>
              </a:p>
            </p:txBody>
          </p:sp>
          <p:sp>
            <p:nvSpPr>
              <p:cNvPr id="48141" name="Text Box 9"/>
              <p:cNvSpPr txBox="1">
                <a:spLocks noChangeArrowheads="1"/>
              </p:cNvSpPr>
              <p:nvPr/>
            </p:nvSpPr>
            <p:spPr bwMode="auto">
              <a:xfrm>
                <a:off x="2667000" y="3200400"/>
                <a:ext cx="1219199" cy="498305"/>
              </a:xfrm>
              <a:prstGeom prst="rect">
                <a:avLst/>
              </a:prstGeom>
              <a:noFill/>
              <a:ln w="9525">
                <a:noFill/>
                <a:miter lim="800000"/>
                <a:headEnd/>
                <a:tailEnd/>
              </a:ln>
            </p:spPr>
            <p:txBody>
              <a:bodyPr>
                <a:spAutoFit/>
              </a:bodyPr>
              <a:lstStyle/>
              <a:p>
                <a:pPr>
                  <a:spcBef>
                    <a:spcPct val="50000"/>
                  </a:spcBef>
                </a:pPr>
                <a:r>
                  <a:rPr lang="en-US" sz="1400" b="1">
                    <a:solidFill>
                      <a:srgbClr val="FFFF00"/>
                    </a:solidFill>
                  </a:rPr>
                  <a:t>Active medium</a:t>
                </a:r>
              </a:p>
            </p:txBody>
          </p:sp>
          <p:sp>
            <p:nvSpPr>
              <p:cNvPr id="48142" name="Line 12"/>
              <p:cNvSpPr>
                <a:spLocks noChangeShapeType="1"/>
              </p:cNvSpPr>
              <p:nvPr/>
            </p:nvSpPr>
            <p:spPr bwMode="auto">
              <a:xfrm flipV="1">
                <a:off x="4724400" y="3048000"/>
                <a:ext cx="381000" cy="76200"/>
              </a:xfrm>
              <a:prstGeom prst="line">
                <a:avLst/>
              </a:prstGeom>
              <a:noFill/>
              <a:ln w="9525">
                <a:solidFill>
                  <a:schemeClr val="tx1"/>
                </a:solidFill>
                <a:round/>
                <a:headEnd/>
                <a:tailEnd type="triangle" w="med" len="med"/>
              </a:ln>
            </p:spPr>
            <p:txBody>
              <a:bodyPr/>
              <a:lstStyle/>
              <a:p>
                <a:endParaRPr lang="en-US"/>
              </a:p>
            </p:txBody>
          </p:sp>
          <p:sp>
            <p:nvSpPr>
              <p:cNvPr id="48143" name="Line 13"/>
              <p:cNvSpPr>
                <a:spLocks noChangeShapeType="1"/>
              </p:cNvSpPr>
              <p:nvPr/>
            </p:nvSpPr>
            <p:spPr bwMode="auto">
              <a:xfrm>
                <a:off x="1219200" y="2971800"/>
                <a:ext cx="304800" cy="152400"/>
              </a:xfrm>
              <a:prstGeom prst="line">
                <a:avLst/>
              </a:prstGeom>
              <a:noFill/>
              <a:ln w="9525">
                <a:solidFill>
                  <a:schemeClr val="tx1"/>
                </a:solidFill>
                <a:round/>
                <a:headEnd/>
                <a:tailEnd type="triangle" w="med" len="med"/>
              </a:ln>
            </p:spPr>
            <p:txBody>
              <a:bodyPr/>
              <a:lstStyle/>
              <a:p>
                <a:endParaRPr lang="en-US"/>
              </a:p>
            </p:txBody>
          </p:sp>
          <p:sp>
            <p:nvSpPr>
              <p:cNvPr id="48144" name="Text Box 14"/>
              <p:cNvSpPr txBox="1">
                <a:spLocks noChangeArrowheads="1"/>
              </p:cNvSpPr>
              <p:nvPr/>
            </p:nvSpPr>
            <p:spPr bwMode="auto">
              <a:xfrm>
                <a:off x="6553200" y="3200400"/>
                <a:ext cx="1219200" cy="615553"/>
              </a:xfrm>
              <a:prstGeom prst="rect">
                <a:avLst/>
              </a:prstGeom>
              <a:noFill/>
              <a:ln w="9525">
                <a:noFill/>
                <a:miter lim="800000"/>
                <a:headEnd/>
                <a:tailEnd/>
              </a:ln>
            </p:spPr>
            <p:txBody>
              <a:bodyPr>
                <a:spAutoFit/>
              </a:bodyPr>
              <a:lstStyle/>
              <a:p>
                <a:pPr>
                  <a:spcBef>
                    <a:spcPct val="50000"/>
                  </a:spcBef>
                </a:pPr>
                <a:r>
                  <a:rPr lang="en-US">
                    <a:solidFill>
                      <a:srgbClr val="FFFF00"/>
                    </a:solidFill>
                  </a:rPr>
                  <a:t>Optic axis</a:t>
                </a: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4" descr="laser medium"/>
          <p:cNvPicPr>
            <a:picLocks noChangeAspect="1" noChangeArrowheads="1"/>
          </p:cNvPicPr>
          <p:nvPr/>
        </p:nvPicPr>
        <p:blipFill>
          <a:blip r:embed="rId2" cstate="print">
            <a:lum contrast="18000"/>
          </a:blip>
          <a:srcRect/>
          <a:stretch>
            <a:fillRect/>
          </a:stretch>
        </p:blipFill>
        <p:spPr bwMode="auto">
          <a:xfrm>
            <a:off x="150813" y="457200"/>
            <a:ext cx="8701087" cy="6172200"/>
          </a:xfrm>
          <a:prstGeom prst="rect">
            <a:avLst/>
          </a:prstGeom>
          <a:noFill/>
          <a:ln w="9525">
            <a:noFill/>
            <a:miter lim="800000"/>
            <a:headEnd/>
            <a:tailEnd/>
          </a:ln>
        </p:spPr>
      </p:pic>
      <p:sp>
        <p:nvSpPr>
          <p:cNvPr id="3" name="Title 2"/>
          <p:cNvSpPr>
            <a:spLocks noGrp="1"/>
          </p:cNvSpPr>
          <p:nvPr>
            <p:ph type="title"/>
          </p:nvPr>
        </p:nvSpPr>
        <p:spPr>
          <a:xfrm>
            <a:off x="225030" y="0"/>
            <a:ext cx="8176022" cy="1143000"/>
          </a:xfrm>
        </p:spPr>
        <p:txBody>
          <a:bodyPr>
            <a:normAutofit fontScale="90000"/>
          </a:bodyPr>
          <a:lstStyle/>
          <a:p>
            <a:pPr algn="ctr">
              <a:defRPr/>
            </a:pPr>
            <a:r>
              <a:rPr lang="en-US" sz="3600" dirty="0" smtClean="0">
                <a:solidFill>
                  <a:srgbClr val="00FFCC"/>
                </a:solidFill>
                <a:latin typeface="Berlin Sans FB Demi" pitchFamily="34" charset="0"/>
                <a:ea typeface="+mn-ea"/>
                <a:cs typeface="Arial" pitchFamily="34" charset="0"/>
              </a:rPr>
              <a:t>Action</a:t>
            </a:r>
            <a:r>
              <a:rPr lang="en-US" sz="3600" b="1" dirty="0" smtClean="0">
                <a:solidFill>
                  <a:srgbClr val="00FFCC"/>
                </a:solidFill>
                <a:latin typeface="Berlin Sans FB Demi" pitchFamily="34" charset="0"/>
                <a:ea typeface="+mn-ea"/>
                <a:cs typeface="Arial" pitchFamily="34" charset="0"/>
              </a:rPr>
              <a:t> of Optical Resonator</a:t>
            </a:r>
            <a:r>
              <a:rPr lang="en-US" sz="5400" b="1" dirty="0" smtClean="0"/>
              <a:t/>
            </a:r>
            <a:br>
              <a:rPr lang="en-US" sz="5400" b="1" dirty="0" smtClean="0"/>
            </a:b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2"/>
          <p:cNvSpPr>
            <a:spLocks noGrp="1"/>
          </p:cNvSpPr>
          <p:nvPr>
            <p:ph type="title"/>
          </p:nvPr>
        </p:nvSpPr>
        <p:spPr>
          <a:xfrm>
            <a:off x="300038" y="152400"/>
            <a:ext cx="8101012" cy="381000"/>
          </a:xfrm>
        </p:spPr>
        <p:txBody>
          <a:bodyPr/>
          <a:lstStyle/>
          <a:p>
            <a:pPr>
              <a:defRPr/>
            </a:pPr>
            <a:r>
              <a:rPr lang="en-US" sz="3200" dirty="0" smtClean="0">
                <a:solidFill>
                  <a:srgbClr val="00FFCC"/>
                </a:solidFill>
                <a:latin typeface="Berlin Sans FB Demi" pitchFamily="34" charset="0"/>
                <a:ea typeface="+mn-ea"/>
                <a:cs typeface="Arial" pitchFamily="34" charset="0"/>
              </a:rPr>
              <a:t>Condition for Steady State Oscillation</a:t>
            </a:r>
          </a:p>
        </p:txBody>
      </p:sp>
      <p:sp>
        <p:nvSpPr>
          <p:cNvPr id="4100" name="Text Box 3"/>
          <p:cNvSpPr>
            <a:spLocks noGrp="1" noChangeArrowheads="1"/>
          </p:cNvSpPr>
          <p:nvPr>
            <p:ph type="body" sz="half" idx="1"/>
          </p:nvPr>
        </p:nvSpPr>
        <p:spPr>
          <a:xfrm>
            <a:off x="300038" y="609600"/>
            <a:ext cx="8101012" cy="2590800"/>
          </a:xfrm>
        </p:spPr>
        <p:txBody>
          <a:bodyPr/>
          <a:lstStyle/>
          <a:p>
            <a:pPr>
              <a:lnSpc>
                <a:spcPct val="8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For waves making a complete round trip inside the resonator, phase delay must be some multiple of 2</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a:t>
            </a:r>
          </a:p>
          <a:p>
            <a:pPr>
              <a:lnSpc>
                <a:spcPct val="80000"/>
              </a:lnSpc>
              <a:buClrTx/>
              <a:defRPr/>
            </a:pPr>
            <a:endParaRPr lang="en-US" sz="2200" b="1" dirty="0" smtClean="0">
              <a:solidFill>
                <a:srgbClr val="99FF33"/>
              </a:solidFill>
              <a:latin typeface="+mj-lt"/>
              <a:cs typeface="Times New Roman" pitchFamily="18" charset="0"/>
            </a:endParaRPr>
          </a:p>
          <a:p>
            <a:pPr>
              <a:lnSpc>
                <a:spcPct val="8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2</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L = m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   ;    ( m = 1,2,3,…)</a:t>
            </a:r>
          </a:p>
          <a:p>
            <a:pPr>
              <a:lnSpc>
                <a:spcPct val="80000"/>
              </a:lnSpc>
              <a:buClrTx/>
              <a:buFont typeface="Wingdings 2" pitchFamily="18" charset="2"/>
              <a:buNone/>
              <a:defRPr/>
            </a:pPr>
            <a:r>
              <a:rPr lang="en-US" sz="2200" b="1" dirty="0" smtClean="0">
                <a:solidFill>
                  <a:srgbClr val="99FF33"/>
                </a:solidFill>
                <a:latin typeface="+mj-lt"/>
                <a:cs typeface="Times New Roman" pitchFamily="18" charset="0"/>
              </a:rPr>
              <a:t>       where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 refractive index of active medium</a:t>
            </a:r>
          </a:p>
          <a:p>
            <a:pPr>
              <a:lnSpc>
                <a:spcPct val="80000"/>
              </a:lnSpc>
              <a:buClrTx/>
              <a:buFont typeface="Wingdings 2" pitchFamily="18" charset="2"/>
              <a:buNone/>
              <a:defRPr/>
            </a:pPr>
            <a:r>
              <a:rPr lang="en-US" sz="2200" b="1" dirty="0" smtClean="0">
                <a:solidFill>
                  <a:srgbClr val="99FF33"/>
                </a:solidFill>
                <a:latin typeface="+mj-lt"/>
                <a:cs typeface="Times New Roman" pitchFamily="18" charset="0"/>
              </a:rPr>
              <a:t>           m modes of propagation  , 2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L – optical path.</a:t>
            </a:r>
          </a:p>
          <a:p>
            <a:pPr>
              <a:lnSpc>
                <a:spcPct val="80000"/>
              </a:lnSpc>
              <a:buClrTx/>
              <a:buFont typeface="Wingdings 2" pitchFamily="18" charset="2"/>
              <a:buNone/>
              <a:defRPr/>
            </a:pPr>
            <a:endParaRPr lang="en-US" sz="2200" b="1" dirty="0" smtClean="0">
              <a:solidFill>
                <a:srgbClr val="99FF33"/>
              </a:solidFill>
              <a:latin typeface="+mj-lt"/>
              <a:cs typeface="Times New Roman" pitchFamily="18" charset="0"/>
            </a:endParaRPr>
          </a:p>
          <a:p>
            <a:pPr>
              <a:lnSpc>
                <a:spcPct val="8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Length L of the resonator should accommodate an </a:t>
            </a:r>
          </a:p>
          <a:p>
            <a:pPr>
              <a:lnSpc>
                <a:spcPct val="80000"/>
              </a:lnSpc>
              <a:buClr>
                <a:srgbClr val="00FFCC"/>
              </a:buClr>
              <a:buFont typeface="Wingdings 2" pitchFamily="18" charset="2"/>
              <a:buNone/>
              <a:defRPr/>
            </a:pPr>
            <a:r>
              <a:rPr lang="en-US" sz="2200" b="1" dirty="0" smtClean="0">
                <a:solidFill>
                  <a:srgbClr val="99FF33"/>
                </a:solidFill>
                <a:latin typeface="+mj-lt"/>
                <a:cs typeface="Times New Roman" pitchFamily="18" charset="0"/>
              </a:rPr>
              <a:t>	 integral number of standing half waves </a:t>
            </a:r>
          </a:p>
          <a:p>
            <a:pPr>
              <a:lnSpc>
                <a:spcPct val="80000"/>
              </a:lnSpc>
              <a:buClrTx/>
              <a:buFont typeface="Wingdings 2" pitchFamily="18" charset="2"/>
              <a:buNone/>
              <a:defRPr/>
            </a:pPr>
            <a:endParaRPr lang="en-US" sz="2200" b="1" dirty="0" smtClean="0">
              <a:solidFill>
                <a:srgbClr val="99FF33"/>
              </a:solidFill>
              <a:latin typeface="+mj-lt"/>
              <a:cs typeface="Times New Roman" pitchFamily="18" charset="0"/>
            </a:endParaRPr>
          </a:p>
          <a:p>
            <a:pPr>
              <a:lnSpc>
                <a:spcPct val="80000"/>
              </a:lnSpc>
              <a:buClrTx/>
              <a:buFont typeface="Wingdings 2" pitchFamily="18" charset="2"/>
              <a:buNone/>
              <a:defRPr/>
            </a:pPr>
            <a:endParaRPr lang="en-US" sz="2200" b="1" dirty="0" smtClean="0">
              <a:solidFill>
                <a:srgbClr val="99FF33"/>
              </a:solidFill>
              <a:latin typeface="+mj-lt"/>
              <a:cs typeface="Times New Roman" pitchFamily="18" charset="0"/>
            </a:endParaRPr>
          </a:p>
          <a:p>
            <a:pPr eaLnBrk="1" hangingPunct="1">
              <a:lnSpc>
                <a:spcPct val="80000"/>
              </a:lnSpc>
              <a:spcBef>
                <a:spcPct val="50000"/>
              </a:spcBef>
              <a:buClrTx/>
              <a:buSzTx/>
              <a:buFontTx/>
              <a:buNone/>
              <a:defRPr/>
            </a:pPr>
            <a:endParaRPr lang="en-US" sz="2200" b="1" dirty="0" smtClean="0">
              <a:solidFill>
                <a:srgbClr val="99FF33"/>
              </a:solidFill>
              <a:latin typeface="+mj-lt"/>
              <a:cs typeface="Times New Roman" pitchFamily="18" charset="0"/>
            </a:endParaRPr>
          </a:p>
        </p:txBody>
      </p:sp>
      <p:graphicFrame>
        <p:nvGraphicFramePr>
          <p:cNvPr id="52227" name="Object 3"/>
          <p:cNvGraphicFramePr>
            <a:graphicFrameLocks noChangeAspect="1"/>
          </p:cNvGraphicFramePr>
          <p:nvPr>
            <p:ph sz="half" idx="2"/>
          </p:nvPr>
        </p:nvGraphicFramePr>
        <p:xfrm>
          <a:off x="6675438" y="2819400"/>
          <a:ext cx="1050925" cy="858838"/>
        </p:xfrm>
        <a:graphic>
          <a:graphicData uri="http://schemas.openxmlformats.org/presentationml/2006/ole">
            <p:oleObj spid="_x0000_s4098" name="Equation" r:id="rId3" imgW="520560" imgH="419040" progId="Equation.3">
              <p:embed/>
            </p:oleObj>
          </a:graphicData>
        </a:graphic>
      </p:graphicFrame>
      <p:pic>
        <p:nvPicPr>
          <p:cNvPr id="4101" name="Picture 11"/>
          <p:cNvPicPr>
            <a:picLocks noChangeAspect="1" noChangeArrowheads="1"/>
          </p:cNvPicPr>
          <p:nvPr/>
        </p:nvPicPr>
        <p:blipFill>
          <a:blip r:embed="rId4" cstate="print"/>
          <a:srcRect/>
          <a:stretch>
            <a:fillRect/>
          </a:stretch>
        </p:blipFill>
        <p:spPr bwMode="auto">
          <a:xfrm>
            <a:off x="1200150" y="3733801"/>
            <a:ext cx="6525816" cy="3048000"/>
          </a:xfrm>
          <a:prstGeom prst="roundRect">
            <a:avLst/>
          </a:prstGeom>
          <a:noFill/>
          <a:ln w="9525">
            <a:solidFill>
              <a:srgbClr val="99FF33"/>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oduction of Laser.mp4">
            <a:hlinkClick r:id="" action="ppaction://media"/>
          </p:cNvPr>
          <p:cNvPicPr>
            <a:picLocks noRot="1" noChangeAspect="1"/>
          </p:cNvPicPr>
          <p:nvPr>
            <a:videoFile r:link="rId1"/>
          </p:nvPr>
        </p:nvPicPr>
        <p:blipFill>
          <a:blip r:embed="rId3" cstate="print"/>
          <a:srcRect/>
          <a:stretch>
            <a:fillRect/>
          </a:stretch>
        </p:blipFill>
        <p:spPr bwMode="auto">
          <a:xfrm>
            <a:off x="0" y="0"/>
            <a:ext cx="9072563" cy="6858000"/>
          </a:xfrm>
          <a:prstGeom prst="rect">
            <a:avLst/>
          </a:prstGeom>
          <a:noFill/>
          <a:ln w="9525">
            <a:noFill/>
            <a:miter lim="800000"/>
            <a:headEnd/>
            <a:tailEnd/>
          </a:ln>
        </p:spPr>
      </p:pic>
      <p:sp>
        <p:nvSpPr>
          <p:cNvPr id="50179" name="TextBox 2"/>
          <p:cNvSpPr txBox="1">
            <a:spLocks noChangeArrowheads="1"/>
          </p:cNvSpPr>
          <p:nvPr/>
        </p:nvSpPr>
        <p:spPr bwMode="auto">
          <a:xfrm>
            <a:off x="0" y="6135688"/>
            <a:ext cx="5948363" cy="646112"/>
          </a:xfrm>
          <a:prstGeom prst="rect">
            <a:avLst/>
          </a:prstGeom>
          <a:solidFill>
            <a:schemeClr val="bg1"/>
          </a:solidFill>
          <a:ln w="9525">
            <a:noFill/>
            <a:miter lim="800000"/>
            <a:headEnd/>
            <a:tailEnd/>
          </a:ln>
        </p:spPr>
        <p:txBody>
          <a:bodyPr>
            <a:spAutoFit/>
          </a:bodyPr>
          <a:lstStyle/>
          <a:p>
            <a:r>
              <a:rPr lang="en-US" sz="3600" b="1">
                <a:solidFill>
                  <a:srgbClr val="FF0000"/>
                </a:solidFill>
              </a:rPr>
              <a:t>PRODUCTION OF LASER</a:t>
            </a:r>
            <a:endParaRPr lang="en-IN" sz="3600" b="1">
              <a:solidFill>
                <a:srgbClr val="FF0000"/>
              </a:solidFill>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46"/>
          <p:cNvSpPr>
            <a:spLocks noGrp="1"/>
          </p:cNvSpPr>
          <p:nvPr>
            <p:ph sz="half" idx="1"/>
          </p:nvPr>
        </p:nvSpPr>
        <p:spPr>
          <a:xfrm>
            <a:off x="0" y="0"/>
            <a:ext cx="9001125" cy="6858000"/>
          </a:xfrm>
        </p:spPr>
        <p:txBody>
          <a:bodyPr/>
          <a:lstStyle/>
          <a:p>
            <a:pPr marL="0" lvl="1" algn="just">
              <a:buClr>
                <a:srgbClr val="00FFCC"/>
              </a:buClr>
              <a:buSzPct val="100000"/>
              <a:buFont typeface="Arial" pitchFamily="34" charset="0"/>
              <a:buChar char="•"/>
              <a:defRPr/>
            </a:pPr>
            <a:r>
              <a:rPr lang="en-US" sz="4000" b="1" dirty="0" smtClean="0">
                <a:solidFill>
                  <a:srgbClr val="00FFCC"/>
                </a:solidFill>
                <a:latin typeface="Berlin Sans FB Demi" pitchFamily="34" charset="0"/>
                <a:cs typeface="Times New Roman" pitchFamily="18" charset="0"/>
              </a:rPr>
              <a:t> Absorption</a:t>
            </a:r>
            <a:endParaRPr lang="en-US" sz="4000" dirty="0" smtClean="0">
              <a:solidFill>
                <a:srgbClr val="00FFCC"/>
              </a:solidFill>
              <a:latin typeface="Times New Roman" pitchFamily="18" charset="0"/>
              <a:cs typeface="Times New Roman" pitchFamily="18" charset="0"/>
            </a:endParaRPr>
          </a:p>
          <a:p>
            <a:pPr marL="547687" lvl="3" algn="just">
              <a:buClr>
                <a:schemeClr val="tx1"/>
              </a:buClr>
              <a:defRPr/>
            </a:pPr>
            <a:endParaRPr lang="en-US" b="1" dirty="0" smtClean="0">
              <a:solidFill>
                <a:srgbClr val="FFFF00"/>
              </a:solidFill>
              <a:latin typeface="+mj-lt"/>
              <a:cs typeface="Times New Roman" pitchFamily="18" charset="0"/>
            </a:endParaRPr>
          </a:p>
          <a:p>
            <a:pPr marL="547687" lvl="3" algn="just">
              <a:buClr>
                <a:schemeClr val="tx1"/>
              </a:buClr>
              <a:defRPr/>
            </a:pPr>
            <a:endParaRPr lang="en-US" b="1" dirty="0" smtClean="0">
              <a:solidFill>
                <a:srgbClr val="FFFF00"/>
              </a:solidFill>
              <a:latin typeface="+mj-lt"/>
              <a:cs typeface="Times New Roman" pitchFamily="18" charset="0"/>
            </a:endParaRPr>
          </a:p>
          <a:p>
            <a:pPr marL="547687" lvl="3" algn="just">
              <a:buClr>
                <a:schemeClr val="tx1"/>
              </a:buClr>
              <a:defRPr/>
            </a:pPr>
            <a:endParaRPr lang="en-US" b="1" dirty="0" smtClean="0">
              <a:solidFill>
                <a:srgbClr val="FFFF00"/>
              </a:solidFill>
              <a:latin typeface="+mj-lt"/>
              <a:cs typeface="Times New Roman" pitchFamily="18" charset="0"/>
            </a:endParaRPr>
          </a:p>
          <a:p>
            <a:pPr marL="547687" lvl="3" algn="just">
              <a:buClr>
                <a:schemeClr val="tx1"/>
              </a:buClr>
              <a:defRPr/>
            </a:pPr>
            <a:endParaRPr lang="en-US" b="1" dirty="0" smtClean="0">
              <a:solidFill>
                <a:srgbClr val="FFFF00"/>
              </a:solidFill>
              <a:latin typeface="+mj-lt"/>
              <a:cs typeface="Times New Roman" pitchFamily="18" charset="0"/>
            </a:endParaRPr>
          </a:p>
          <a:p>
            <a:pPr marL="547687" lvl="3" algn="just">
              <a:buClr>
                <a:schemeClr val="tx1"/>
              </a:buClr>
              <a:defRPr/>
            </a:pPr>
            <a:endParaRPr lang="en-US" b="1" dirty="0" smtClean="0">
              <a:solidFill>
                <a:srgbClr val="FFFF00"/>
              </a:solidFill>
              <a:latin typeface="+mj-lt"/>
              <a:cs typeface="Times New Roman" pitchFamily="18" charset="0"/>
            </a:endParaRPr>
          </a:p>
          <a:p>
            <a:pPr marL="547687" lvl="3" algn="just">
              <a:buClr>
                <a:schemeClr val="tx1"/>
              </a:buClr>
              <a:defRPr/>
            </a:pPr>
            <a:endParaRPr lang="en-US" b="1" dirty="0" smtClean="0">
              <a:solidFill>
                <a:srgbClr val="FFFF00"/>
              </a:solidFill>
              <a:latin typeface="+mj-lt"/>
              <a:cs typeface="Times New Roman" pitchFamily="18" charset="0"/>
            </a:endParaRPr>
          </a:p>
          <a:p>
            <a:pPr marL="547687" lvl="3">
              <a:buClr>
                <a:srgbClr val="00FFCC"/>
              </a:buClr>
              <a:buSzPct val="100000"/>
              <a:defRPr/>
            </a:pPr>
            <a:r>
              <a:rPr lang="en-US" sz="2400" b="1" dirty="0" smtClean="0">
                <a:solidFill>
                  <a:srgbClr val="99FF33"/>
                </a:solidFill>
                <a:latin typeface="+mj-lt"/>
                <a:cs typeface="Times New Roman" pitchFamily="18" charset="0"/>
              </a:rPr>
              <a:t>In the  process of absorption,  energy of photon h</a:t>
            </a: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2</a:t>
            </a: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1</a:t>
            </a:r>
            <a:r>
              <a:rPr lang="en-US" sz="2400" b="1" dirty="0" smtClean="0">
                <a:solidFill>
                  <a:srgbClr val="99FF33"/>
                </a:solidFill>
                <a:latin typeface="+mj-lt"/>
                <a:cs typeface="Times New Roman" pitchFamily="18" charset="0"/>
                <a:sym typeface="Symbol" pitchFamily="18" charset="2"/>
              </a:rPr>
              <a:t> ‘ </a:t>
            </a:r>
            <a:r>
              <a:rPr lang="en-US" sz="2400" b="1" dirty="0" smtClean="0">
                <a:solidFill>
                  <a:srgbClr val="99FF33"/>
                </a:solidFill>
                <a:latin typeface="+mj-lt"/>
                <a:cs typeface="Times New Roman" pitchFamily="18" charset="0"/>
              </a:rPr>
              <a:t>absorb by atoms in the lower energy states  and atom excites  to higher energy states.</a:t>
            </a:r>
          </a:p>
          <a:p>
            <a:pPr marL="547687" lvl="3">
              <a:buClr>
                <a:srgbClr val="00FFCC"/>
              </a:buClr>
              <a:buSzPct val="100000"/>
              <a:defRPr/>
            </a:pPr>
            <a:r>
              <a:rPr lang="en-US" sz="2400" b="1" dirty="0" smtClean="0">
                <a:solidFill>
                  <a:srgbClr val="99FF33"/>
                </a:solidFill>
                <a:latin typeface="+mj-lt"/>
                <a:cs typeface="Times New Roman" pitchFamily="18" charset="0"/>
              </a:rPr>
              <a:t>Einstein Equation for absorption</a:t>
            </a:r>
          </a:p>
          <a:p>
            <a:pPr marL="0" lvl="1">
              <a:buClr>
                <a:schemeClr val="tx1"/>
              </a:buClr>
              <a:buFont typeface="Wingdings 2" pitchFamily="18" charset="2"/>
              <a:buNone/>
              <a:defRPr/>
            </a:pPr>
            <a:r>
              <a:rPr lang="en-US" b="1" dirty="0" smtClean="0">
                <a:solidFill>
                  <a:srgbClr val="99FF33"/>
                </a:solidFill>
                <a:latin typeface="+mj-lt"/>
                <a:cs typeface="Times New Roman" pitchFamily="18" charset="0"/>
              </a:rPr>
              <a:t>	    	 A + h</a:t>
            </a:r>
            <a:r>
              <a:rPr lang="en-US" b="1" dirty="0" smtClean="0">
                <a:solidFill>
                  <a:srgbClr val="99FF33"/>
                </a:solidFill>
                <a:latin typeface="+mj-lt"/>
                <a:cs typeface="Times New Roman" pitchFamily="18" charset="0"/>
                <a:sym typeface="Symbol" pitchFamily="18" charset="2"/>
              </a:rPr>
              <a:t></a:t>
            </a:r>
            <a:r>
              <a:rPr lang="en-US" b="1" dirty="0" smtClean="0">
                <a:solidFill>
                  <a:srgbClr val="99FF33"/>
                </a:solidFill>
                <a:latin typeface="+mj-lt"/>
                <a:cs typeface="Times New Roman" pitchFamily="18" charset="0"/>
              </a:rPr>
              <a:t>  </a:t>
            </a:r>
            <a:r>
              <a:rPr lang="en-US" b="1" dirty="0" smtClean="0">
                <a:solidFill>
                  <a:srgbClr val="99FF33"/>
                </a:solidFill>
                <a:latin typeface="+mj-lt"/>
                <a:cs typeface="Times New Roman" pitchFamily="18" charset="0"/>
                <a:sym typeface="Symbol" pitchFamily="18" charset="2"/>
              </a:rPr>
              <a:t></a:t>
            </a:r>
            <a:r>
              <a:rPr lang="en-US" b="1" dirty="0" smtClean="0">
                <a:solidFill>
                  <a:srgbClr val="99FF33"/>
                </a:solidFill>
                <a:latin typeface="+mj-lt"/>
                <a:cs typeface="Times New Roman" pitchFamily="18" charset="0"/>
              </a:rPr>
              <a:t> A*</a:t>
            </a:r>
          </a:p>
          <a:p>
            <a:pPr marL="0" lvl="1">
              <a:buClr>
                <a:schemeClr val="tx1"/>
              </a:buClr>
              <a:buFont typeface="Wingdings 2" pitchFamily="18" charset="2"/>
              <a:buNone/>
              <a:defRPr/>
            </a:pPr>
            <a:r>
              <a:rPr lang="en-US" b="1" dirty="0" smtClean="0">
                <a:solidFill>
                  <a:srgbClr val="99FF33"/>
                </a:solidFill>
                <a:latin typeface="+mj-lt"/>
                <a:cs typeface="Times New Roman" pitchFamily="18" charset="0"/>
              </a:rPr>
              <a:t>   Where A : Atom in ground state, A*: Atom in excited state</a:t>
            </a:r>
          </a:p>
          <a:p>
            <a:pPr marL="0" lvl="1">
              <a:buClr>
                <a:schemeClr val="tx1"/>
              </a:buClr>
              <a:buFont typeface="Wingdings 2" pitchFamily="18" charset="2"/>
              <a:buNone/>
              <a:defRPr/>
            </a:pPr>
            <a:r>
              <a:rPr lang="en-US" b="1" dirty="0" err="1" smtClean="0">
                <a:solidFill>
                  <a:srgbClr val="99FF33"/>
                </a:solidFill>
                <a:latin typeface="+mj-lt"/>
                <a:cs typeface="Times New Roman" pitchFamily="18" charset="0"/>
              </a:rPr>
              <a:t>dNab</a:t>
            </a:r>
            <a:r>
              <a:rPr lang="en-US" b="1" dirty="0" smtClean="0">
                <a:solidFill>
                  <a:srgbClr val="99FF33"/>
                </a:solidFill>
                <a:latin typeface="+mj-lt"/>
                <a:cs typeface="Times New Roman" pitchFamily="18" charset="0"/>
              </a:rPr>
              <a:t>/</a:t>
            </a:r>
            <a:r>
              <a:rPr lang="en-US" b="1" dirty="0" err="1" smtClean="0">
                <a:solidFill>
                  <a:srgbClr val="99FF33"/>
                </a:solidFill>
                <a:latin typeface="+mj-lt"/>
                <a:cs typeface="Times New Roman" pitchFamily="18" charset="0"/>
              </a:rPr>
              <a:t>dt</a:t>
            </a:r>
            <a:r>
              <a:rPr lang="en-US" b="1" dirty="0" smtClean="0">
                <a:solidFill>
                  <a:srgbClr val="99FF33"/>
                </a:solidFill>
                <a:latin typeface="+mj-lt"/>
                <a:cs typeface="Times New Roman" pitchFamily="18" charset="0"/>
              </a:rPr>
              <a:t> = B</a:t>
            </a:r>
            <a:r>
              <a:rPr lang="en-US" b="1" baseline="-25000" dirty="0" smtClean="0">
                <a:solidFill>
                  <a:srgbClr val="99FF33"/>
                </a:solidFill>
                <a:latin typeface="+mj-lt"/>
                <a:cs typeface="Times New Roman" pitchFamily="18" charset="0"/>
              </a:rPr>
              <a:t>12</a:t>
            </a:r>
            <a:r>
              <a:rPr lang="en-US" b="1" dirty="0" smtClean="0">
                <a:solidFill>
                  <a:srgbClr val="99FF33"/>
                </a:solidFill>
                <a:latin typeface="+mj-lt"/>
                <a:cs typeface="Times New Roman" pitchFamily="18" charset="0"/>
              </a:rPr>
              <a:t>N</a:t>
            </a:r>
            <a:r>
              <a:rPr lang="en-US" b="1" baseline="-25000" dirty="0" smtClean="0">
                <a:solidFill>
                  <a:srgbClr val="99FF33"/>
                </a:solidFill>
                <a:latin typeface="+mj-lt"/>
                <a:cs typeface="Times New Roman" pitchFamily="18" charset="0"/>
              </a:rPr>
              <a:t>1</a:t>
            </a:r>
            <a:r>
              <a:rPr lang="el-GR" b="1" dirty="0" smtClean="0">
                <a:solidFill>
                  <a:srgbClr val="99FF33"/>
                </a:solidFill>
                <a:latin typeface="+mj-lt"/>
                <a:cs typeface="Times New Roman" pitchFamily="18" charset="0"/>
              </a:rPr>
              <a:t>ρ</a:t>
            </a:r>
            <a:r>
              <a:rPr lang="en-US" b="1" dirty="0" smtClean="0">
                <a:solidFill>
                  <a:srgbClr val="99FF33"/>
                </a:solidFill>
                <a:latin typeface="+mj-lt"/>
                <a:cs typeface="Times New Roman" pitchFamily="18" charset="0"/>
              </a:rPr>
              <a:t>(</a:t>
            </a:r>
            <a:r>
              <a:rPr lang="el-GR" b="1" dirty="0" smtClean="0">
                <a:solidFill>
                  <a:srgbClr val="99FF33"/>
                </a:solidFill>
                <a:latin typeface="+mj-lt"/>
                <a:cs typeface="Times New Roman" pitchFamily="18" charset="0"/>
              </a:rPr>
              <a:t>υ</a:t>
            </a:r>
            <a:r>
              <a:rPr lang="en-US" b="1" dirty="0" smtClean="0">
                <a:solidFill>
                  <a:srgbClr val="99FF33"/>
                </a:solidFill>
                <a:latin typeface="+mj-lt"/>
                <a:cs typeface="Times New Roman" pitchFamily="18" charset="0"/>
              </a:rPr>
              <a:t>)	,</a:t>
            </a:r>
            <a:r>
              <a:rPr lang="en-US" sz="2000" b="1" dirty="0" smtClean="0">
                <a:solidFill>
                  <a:srgbClr val="99FF33"/>
                </a:solidFill>
                <a:cs typeface="Times New Roman" pitchFamily="18" charset="0"/>
              </a:rPr>
              <a:t> N1= No. of atom at the ground  state (E1) </a:t>
            </a:r>
            <a:r>
              <a:rPr lang="en-US" b="1" dirty="0" smtClean="0">
                <a:solidFill>
                  <a:srgbClr val="99FF33"/>
                </a:solidFill>
                <a:latin typeface="+mj-lt"/>
                <a:cs typeface="Times New Roman" pitchFamily="18" charset="0"/>
              </a:rPr>
              <a:t>	              	B12 : Einstein’s coefficient of absorption</a:t>
            </a:r>
          </a:p>
          <a:p>
            <a:pPr marL="0" lvl="1">
              <a:buClr>
                <a:schemeClr val="tx1"/>
              </a:buClr>
              <a:buFont typeface="Wingdings 2" pitchFamily="18" charset="2"/>
              <a:buNone/>
              <a:defRPr/>
            </a:pPr>
            <a:r>
              <a:rPr lang="en-US" b="1" dirty="0" smtClean="0">
                <a:solidFill>
                  <a:srgbClr val="99FF33"/>
                </a:solidFill>
                <a:latin typeface="+mj-lt"/>
                <a:cs typeface="Times New Roman" pitchFamily="18" charset="0"/>
              </a:rPr>
              <a:t>           			 </a:t>
            </a:r>
            <a:r>
              <a:rPr lang="el-GR" b="1" dirty="0" smtClean="0">
                <a:solidFill>
                  <a:srgbClr val="99FF33"/>
                </a:solidFill>
                <a:latin typeface="+mj-lt"/>
                <a:cs typeface="Times New Roman" pitchFamily="18" charset="0"/>
              </a:rPr>
              <a:t>ρ</a:t>
            </a:r>
            <a:r>
              <a:rPr lang="en-US" b="1" dirty="0" smtClean="0">
                <a:solidFill>
                  <a:srgbClr val="99FF33"/>
                </a:solidFill>
                <a:latin typeface="+mj-lt"/>
                <a:cs typeface="Times New Roman" pitchFamily="18" charset="0"/>
              </a:rPr>
              <a:t>(</a:t>
            </a:r>
            <a:r>
              <a:rPr lang="el-GR" b="1" dirty="0" smtClean="0">
                <a:solidFill>
                  <a:srgbClr val="99FF33"/>
                </a:solidFill>
                <a:latin typeface="+mj-lt"/>
                <a:cs typeface="Times New Roman" pitchFamily="18" charset="0"/>
              </a:rPr>
              <a:t>υ</a:t>
            </a:r>
            <a:r>
              <a:rPr lang="en-US" b="1" dirty="0" smtClean="0">
                <a:solidFill>
                  <a:srgbClr val="99FF33"/>
                </a:solidFill>
                <a:latin typeface="+mj-lt"/>
                <a:cs typeface="Times New Roman" pitchFamily="18" charset="0"/>
              </a:rPr>
              <a:t>) : Photon flux density </a:t>
            </a:r>
          </a:p>
        </p:txBody>
      </p:sp>
      <p:pic>
        <p:nvPicPr>
          <p:cNvPr id="27651" name="Picture 7"/>
          <p:cNvPicPr>
            <a:picLocks noChangeAspect="1" noChangeArrowheads="1"/>
          </p:cNvPicPr>
          <p:nvPr/>
        </p:nvPicPr>
        <p:blipFill>
          <a:blip r:embed="rId2" cstate="print"/>
          <a:srcRect/>
          <a:stretch>
            <a:fillRect/>
          </a:stretch>
        </p:blipFill>
        <p:spPr bwMode="auto">
          <a:xfrm>
            <a:off x="1274763" y="685800"/>
            <a:ext cx="6383337" cy="1828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304800"/>
            <a:ext cx="4500563" cy="685800"/>
          </a:xfrm>
        </p:spPr>
        <p:txBody>
          <a:bodyPr lIns="91440" rIns="91440" bIns="45720" anchor="ctr"/>
          <a:lstStyle/>
          <a:p>
            <a:pPr eaLnBrk="1" hangingPunct="1"/>
            <a:r>
              <a:rPr lang="en-US" sz="2900" b="1" smtClean="0">
                <a:solidFill>
                  <a:srgbClr val="FF0000"/>
                </a:solidFill>
                <a:cs typeface="Times New Roman" pitchFamily="18" charset="0"/>
              </a:rPr>
              <a:t>Pumping Schemes</a:t>
            </a:r>
          </a:p>
        </p:txBody>
      </p:sp>
      <p:sp>
        <p:nvSpPr>
          <p:cNvPr id="48131" name="Rectangle 3"/>
          <p:cNvSpPr>
            <a:spLocks noGrp="1" noChangeArrowheads="1"/>
          </p:cNvSpPr>
          <p:nvPr>
            <p:ph type="body" idx="4294967295"/>
          </p:nvPr>
        </p:nvSpPr>
        <p:spPr>
          <a:xfrm>
            <a:off x="461963" y="762000"/>
            <a:ext cx="7800975" cy="5334000"/>
          </a:xfrm>
        </p:spPr>
        <p:txBody>
          <a:bodyPr/>
          <a:lstStyle/>
          <a:p>
            <a:pPr eaLnBrk="1" hangingPunct="1">
              <a:buFont typeface="Wingdings 2" pitchFamily="18" charset="2"/>
              <a:buNone/>
              <a:defRPr/>
            </a:pPr>
            <a:r>
              <a:rPr lang="en-US" sz="3200" b="1" dirty="0" smtClean="0">
                <a:solidFill>
                  <a:srgbClr val="00FFCC"/>
                </a:solidFill>
                <a:latin typeface="Berlin Sans FB Demi" pitchFamily="34" charset="0"/>
                <a:cs typeface="Arial" pitchFamily="34" charset="0"/>
              </a:rPr>
              <a:t>Pumping Schemes are Classified as: </a:t>
            </a:r>
          </a:p>
          <a:p>
            <a:pPr eaLnBrk="1" hangingPunct="1">
              <a:buClrTx/>
              <a:defRPr/>
            </a:pPr>
            <a:r>
              <a:rPr lang="en-US" sz="2800" b="1" dirty="0" smtClean="0">
                <a:solidFill>
                  <a:srgbClr val="99FF33"/>
                </a:solidFill>
                <a:latin typeface="+mj-lt"/>
                <a:cs typeface="Times New Roman" pitchFamily="18" charset="0"/>
              </a:rPr>
              <a:t>Two-level, </a:t>
            </a:r>
          </a:p>
          <a:p>
            <a:pPr lvl="1" eaLnBrk="1" hangingPunct="1">
              <a:buClrTx/>
              <a:defRPr/>
            </a:pPr>
            <a:r>
              <a:rPr lang="en-US" sz="2800" b="1" dirty="0" smtClean="0">
                <a:solidFill>
                  <a:srgbClr val="3D1A96"/>
                </a:solidFill>
                <a:latin typeface="+mj-lt"/>
                <a:cs typeface="Times New Roman" pitchFamily="18" charset="0"/>
              </a:rPr>
              <a:t>Three-level and </a:t>
            </a:r>
          </a:p>
          <a:p>
            <a:pPr lvl="2" eaLnBrk="1" hangingPunct="1">
              <a:buClrTx/>
              <a:defRPr/>
            </a:pPr>
            <a:r>
              <a:rPr lang="en-US" sz="2800" b="1" dirty="0" smtClean="0">
                <a:solidFill>
                  <a:srgbClr val="FFC000"/>
                </a:solidFill>
                <a:latin typeface="+mj-lt"/>
                <a:cs typeface="Times New Roman" pitchFamily="18" charset="0"/>
              </a:rPr>
              <a:t>Four –level schemes</a:t>
            </a:r>
            <a:r>
              <a:rPr lang="en-US" sz="2800" b="1" dirty="0" smtClean="0">
                <a:solidFill>
                  <a:srgbClr val="99FF33"/>
                </a:solidFill>
                <a:latin typeface="+mj-lt"/>
                <a:cs typeface="Times New Roman" pitchFamily="18" charset="0"/>
              </a:rPr>
              <a:t>. </a:t>
            </a:r>
          </a:p>
          <a:p>
            <a:pPr eaLnBrk="1" hangingPunct="1">
              <a:buClrTx/>
              <a:defRPr/>
            </a:pPr>
            <a:r>
              <a:rPr lang="en-US" sz="2200" b="1" dirty="0" smtClean="0">
                <a:solidFill>
                  <a:srgbClr val="99FF33"/>
                </a:solidFill>
                <a:latin typeface="+mj-lt"/>
                <a:cs typeface="Times New Roman" pitchFamily="18" charset="0"/>
              </a:rPr>
              <a:t>Two-level scheme will not lead to laser action.  </a:t>
            </a:r>
          </a:p>
          <a:p>
            <a:pPr eaLnBrk="1" hangingPunct="1">
              <a:buClrTx/>
              <a:defRPr/>
            </a:pPr>
            <a:r>
              <a:rPr lang="en-US" sz="2200" b="1" dirty="0" smtClean="0">
                <a:solidFill>
                  <a:srgbClr val="99FF33"/>
                </a:solidFill>
                <a:latin typeface="+mj-lt"/>
                <a:cs typeface="Times New Roman" pitchFamily="18" charset="0"/>
              </a:rPr>
              <a:t>Three-level and four-level schemes are important and widely employed.</a:t>
            </a:r>
          </a:p>
          <a:p>
            <a:pPr eaLnBrk="1" hangingPunct="1">
              <a:buClrTx/>
              <a:defRPr/>
            </a:pPr>
            <a:endParaRPr lang="en-US" sz="2500" dirty="0" smtClean="0">
              <a:solidFill>
                <a:srgbClr val="FFFF00"/>
              </a:solidFill>
            </a:endParaRPr>
          </a:p>
          <a:p>
            <a:pPr eaLnBrk="1" hangingPunct="1">
              <a:defRPr/>
            </a:pPr>
            <a:endParaRPr lang="en-US" sz="2500" dirty="0" smtClean="0">
              <a:solidFill>
                <a:srgbClr val="FFFF00"/>
              </a:solidFill>
            </a:endParaRPr>
          </a:p>
          <a:p>
            <a:pPr eaLnBrk="1" hangingPunct="1">
              <a:defRPr/>
            </a:pPr>
            <a:endParaRPr lang="en-US" sz="2500" b="1" dirty="0" smtClean="0">
              <a:solidFill>
                <a:srgbClr val="FFFF00"/>
              </a:solidFill>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body" idx="4294967295"/>
          </p:nvPr>
        </p:nvSpPr>
        <p:spPr>
          <a:xfrm>
            <a:off x="0" y="381000"/>
            <a:ext cx="8767763" cy="3810000"/>
          </a:xfrm>
        </p:spPr>
        <p:txBody>
          <a:bodyPr/>
          <a:lstStyle/>
          <a:p>
            <a:pPr algn="just" eaLnBrk="1" hangingPunct="1">
              <a:lnSpc>
                <a:spcPct val="9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Population inversion is achieved by applying intense radiation and pumping an excess of atoms into the higher energy state.  A two-level pumping scheme is not suitable for attaining population inversion </a:t>
            </a:r>
          </a:p>
          <a:p>
            <a:pPr algn="just" eaLnBrk="1" hangingPunct="1">
              <a:lnSpc>
                <a:spcPct val="90000"/>
              </a:lnSpc>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algn="just" eaLnBrk="1" hangingPunct="1">
              <a:lnSpc>
                <a:spcPct val="9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For such system, to excite atoms, pump source should be highly monochromatic. </a:t>
            </a:r>
          </a:p>
          <a:p>
            <a:pPr algn="just" eaLnBrk="1" hangingPunct="1">
              <a:lnSpc>
                <a:spcPct val="9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In practice, monochromatic source of required frequency may not exist.</a:t>
            </a:r>
          </a:p>
          <a:p>
            <a:pPr algn="just" eaLnBrk="1" hangingPunct="1">
              <a:lnSpc>
                <a:spcPct val="90000"/>
              </a:lnSpc>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algn="just" eaLnBrk="1" hangingPunct="1">
              <a:lnSpc>
                <a:spcPct val="9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Even if it exists, the pumping efficiency would be very low </a:t>
            </a:r>
            <a:r>
              <a:rPr lang="en-US" sz="2200" b="1" dirty="0" smtClean="0">
                <a:solidFill>
                  <a:srgbClr val="99FF33"/>
                </a:solidFill>
                <a:latin typeface="+mj-lt"/>
                <a:cs typeface="Times New Roman" pitchFamily="18" charset="0"/>
                <a:sym typeface="Symbol" pitchFamily="18" charset="2"/>
              </a:rPr>
              <a:t></a:t>
            </a:r>
            <a:r>
              <a:rPr lang="en-US" sz="2200" b="1" dirty="0" smtClean="0">
                <a:solidFill>
                  <a:srgbClr val="99FF33"/>
                </a:solidFill>
                <a:latin typeface="+mj-lt"/>
                <a:cs typeface="Times New Roman" pitchFamily="18" charset="0"/>
              </a:rPr>
              <a:t> enough population cannot be excited to level E</a:t>
            </a:r>
            <a:r>
              <a:rPr lang="en-US" sz="2200" b="1" baseline="-25000" dirty="0" smtClean="0">
                <a:solidFill>
                  <a:srgbClr val="99FF33"/>
                </a:solidFill>
                <a:latin typeface="+mj-lt"/>
                <a:cs typeface="Times New Roman" pitchFamily="18" charset="0"/>
              </a:rPr>
              <a:t>2</a:t>
            </a:r>
            <a:r>
              <a:rPr lang="en-US" sz="2200" b="1" dirty="0" smtClean="0">
                <a:solidFill>
                  <a:srgbClr val="99FF33"/>
                </a:solidFill>
                <a:latin typeface="+mj-lt"/>
                <a:cs typeface="Times New Roman" pitchFamily="18" charset="0"/>
              </a:rPr>
              <a:t>.</a:t>
            </a:r>
          </a:p>
          <a:p>
            <a:pPr algn="just" eaLnBrk="1" hangingPunct="1">
              <a:lnSpc>
                <a:spcPct val="9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Further, pumping radiation on one hand excites the ground state atoms and on the other hand induces transitions from the upper level to the lower level means that pumping operation simultaneously populates and depopulates the upper level.</a:t>
            </a:r>
          </a:p>
          <a:p>
            <a:pPr algn="just" eaLnBrk="1" hangingPunct="1">
              <a:lnSpc>
                <a:spcPct val="90000"/>
              </a:lnSpc>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algn="just" eaLnBrk="1" hangingPunct="1">
              <a:lnSpc>
                <a:spcPct val="90000"/>
              </a:lnSpc>
              <a:buClr>
                <a:srgbClr val="00FFCC"/>
              </a:buClr>
              <a:buFont typeface="Wingdings" pitchFamily="2" charset="2"/>
              <a:buChar char="§"/>
              <a:defRPr/>
            </a:pPr>
            <a:r>
              <a:rPr lang="en-US" sz="2200" b="1" dirty="0" smtClean="0">
                <a:solidFill>
                  <a:srgbClr val="99FF33"/>
                </a:solidFill>
                <a:latin typeface="+mj-lt"/>
                <a:cs typeface="Times New Roman" pitchFamily="18" charset="0"/>
              </a:rPr>
              <a:t>Hence, population inversion cannot be </a:t>
            </a:r>
          </a:p>
          <a:p>
            <a:pPr marL="114300" lvl="1" algn="just">
              <a:buFont typeface="Wingdings 2" pitchFamily="18" charset="2"/>
              <a:buNone/>
              <a:defRPr/>
            </a:pPr>
            <a:r>
              <a:rPr lang="en-US" sz="2200" b="1" dirty="0" smtClean="0">
                <a:solidFill>
                  <a:srgbClr val="99FF33"/>
                </a:solidFill>
                <a:latin typeface="+mj-lt"/>
                <a:cs typeface="Times New Roman" pitchFamily="18" charset="0"/>
              </a:rPr>
              <a:t>	attained in a two-level pumping scheme</a:t>
            </a:r>
          </a:p>
          <a:p>
            <a:pPr algn="just" eaLnBrk="1" hangingPunct="1">
              <a:lnSpc>
                <a:spcPct val="90000"/>
              </a:lnSpc>
              <a:buClrTx/>
              <a:buFont typeface="Wingdings 2" pitchFamily="18" charset="2"/>
              <a:buNone/>
              <a:defRPr/>
            </a:pPr>
            <a:r>
              <a:rPr lang="en-US" sz="2200" b="1" dirty="0" smtClean="0">
                <a:solidFill>
                  <a:srgbClr val="99FF33"/>
                </a:solidFill>
                <a:latin typeface="+mj-lt"/>
                <a:cs typeface="Times New Roman" pitchFamily="18" charset="0"/>
              </a:rPr>
              <a:t>                        </a:t>
            </a:r>
          </a:p>
        </p:txBody>
      </p:sp>
      <p:sp>
        <p:nvSpPr>
          <p:cNvPr id="52227" name="Rectangle 12"/>
          <p:cNvSpPr>
            <a:spLocks noChangeArrowheads="1"/>
          </p:cNvSpPr>
          <p:nvPr/>
        </p:nvSpPr>
        <p:spPr bwMode="auto">
          <a:xfrm>
            <a:off x="0" y="0"/>
            <a:ext cx="6451600" cy="485775"/>
          </a:xfrm>
          <a:prstGeom prst="rect">
            <a:avLst/>
          </a:prstGeom>
          <a:noFill/>
          <a:ln w="9525">
            <a:noFill/>
            <a:miter lim="800000"/>
            <a:headEnd/>
            <a:tailEnd/>
          </a:ln>
        </p:spPr>
        <p:txBody>
          <a:bodyPr>
            <a:spAutoFit/>
          </a:bodyPr>
          <a:lstStyle/>
          <a:p>
            <a:pPr>
              <a:lnSpc>
                <a:spcPct val="80000"/>
              </a:lnSpc>
              <a:spcBef>
                <a:spcPct val="20000"/>
              </a:spcBef>
              <a:buClr>
                <a:srgbClr val="0BD0D9"/>
              </a:buClr>
              <a:buSzPct val="95000"/>
            </a:pPr>
            <a:r>
              <a:rPr lang="en-US" sz="3200" b="1">
                <a:solidFill>
                  <a:srgbClr val="00FFCC"/>
                </a:solidFill>
                <a:latin typeface="Berlin Sans FB Demi" pitchFamily="34" charset="0"/>
                <a:cs typeface="Arial" pitchFamily="34" charset="0"/>
              </a:rPr>
              <a:t>Two Level Pumping Scheme</a:t>
            </a:r>
          </a:p>
        </p:txBody>
      </p:sp>
      <p:grpSp>
        <p:nvGrpSpPr>
          <p:cNvPr id="52228" name="Group 12"/>
          <p:cNvGrpSpPr>
            <a:grpSpLocks/>
          </p:cNvGrpSpPr>
          <p:nvPr/>
        </p:nvGrpSpPr>
        <p:grpSpPr bwMode="auto">
          <a:xfrm>
            <a:off x="5459413" y="4724400"/>
            <a:ext cx="2851150" cy="2057400"/>
            <a:chOff x="-43708" y="3733800"/>
            <a:chExt cx="3494140" cy="2362200"/>
          </a:xfrm>
        </p:grpSpPr>
        <p:sp>
          <p:nvSpPr>
            <p:cNvPr id="52229" name="Text Box 13"/>
            <p:cNvSpPr txBox="1">
              <a:spLocks noChangeArrowheads="1"/>
            </p:cNvSpPr>
            <p:nvPr/>
          </p:nvSpPr>
          <p:spPr bwMode="auto">
            <a:xfrm>
              <a:off x="2925366" y="4267210"/>
              <a:ext cx="525066" cy="366713"/>
            </a:xfrm>
            <a:prstGeom prst="rect">
              <a:avLst/>
            </a:prstGeom>
            <a:noFill/>
            <a:ln w="9525">
              <a:noFill/>
              <a:miter lim="800000"/>
              <a:headEnd/>
              <a:tailEnd/>
            </a:ln>
          </p:spPr>
          <p:txBody>
            <a:bodyPr>
              <a:spAutoFit/>
            </a:bodyPr>
            <a:lstStyle/>
            <a:p>
              <a:pPr>
                <a:spcBef>
                  <a:spcPct val="50000"/>
                </a:spcBef>
              </a:pPr>
              <a:r>
                <a:rPr lang="en-US" b="1">
                  <a:solidFill>
                    <a:srgbClr val="FFFF00"/>
                  </a:solidFill>
                </a:rPr>
                <a:t>E</a:t>
              </a:r>
              <a:r>
                <a:rPr lang="en-US" b="1" baseline="-25000">
                  <a:solidFill>
                    <a:srgbClr val="FFFF00"/>
                  </a:solidFill>
                </a:rPr>
                <a:t>2</a:t>
              </a:r>
            </a:p>
          </p:txBody>
        </p:sp>
        <p:sp>
          <p:nvSpPr>
            <p:cNvPr id="52230" name="Rectangle 14"/>
            <p:cNvSpPr>
              <a:spLocks noChangeArrowheads="1"/>
            </p:cNvSpPr>
            <p:nvPr/>
          </p:nvSpPr>
          <p:spPr bwMode="auto">
            <a:xfrm>
              <a:off x="2925366" y="5562601"/>
              <a:ext cx="423514" cy="369332"/>
            </a:xfrm>
            <a:prstGeom prst="rect">
              <a:avLst/>
            </a:prstGeom>
            <a:noFill/>
            <a:ln w="9525">
              <a:noFill/>
              <a:miter lim="800000"/>
              <a:headEnd/>
              <a:tailEnd/>
            </a:ln>
          </p:spPr>
          <p:txBody>
            <a:bodyPr wrap="none">
              <a:spAutoFit/>
            </a:bodyPr>
            <a:lstStyle/>
            <a:p>
              <a:pPr>
                <a:spcBef>
                  <a:spcPct val="50000"/>
                </a:spcBef>
              </a:pPr>
              <a:r>
                <a:rPr lang="en-US" b="1">
                  <a:solidFill>
                    <a:srgbClr val="FFFF00"/>
                  </a:solidFill>
                </a:rPr>
                <a:t>E</a:t>
              </a:r>
              <a:r>
                <a:rPr lang="en-US" b="1" baseline="-25000">
                  <a:solidFill>
                    <a:srgbClr val="FFFF00"/>
                  </a:solidFill>
                </a:rPr>
                <a:t>1</a:t>
              </a:r>
            </a:p>
          </p:txBody>
        </p:sp>
        <p:grpSp>
          <p:nvGrpSpPr>
            <p:cNvPr id="52231" name="Group 11"/>
            <p:cNvGrpSpPr>
              <a:grpSpLocks/>
            </p:cNvGrpSpPr>
            <p:nvPr/>
          </p:nvGrpSpPr>
          <p:grpSpPr bwMode="auto">
            <a:xfrm>
              <a:off x="-43708" y="3733800"/>
              <a:ext cx="2894067" cy="2362200"/>
              <a:chOff x="-43708" y="3733800"/>
              <a:chExt cx="2894067" cy="2362200"/>
            </a:xfrm>
          </p:grpSpPr>
          <p:grpSp>
            <p:nvGrpSpPr>
              <p:cNvPr id="52232" name="Group 7"/>
              <p:cNvGrpSpPr>
                <a:grpSpLocks/>
              </p:cNvGrpSpPr>
              <p:nvPr/>
            </p:nvGrpSpPr>
            <p:grpSpPr bwMode="auto">
              <a:xfrm>
                <a:off x="525067" y="3733800"/>
                <a:ext cx="2325292" cy="2362200"/>
                <a:chOff x="816" y="1392"/>
                <a:chExt cx="1488" cy="1488"/>
              </a:xfrm>
            </p:grpSpPr>
            <p:sp>
              <p:nvSpPr>
                <p:cNvPr id="52234" name="Line 4"/>
                <p:cNvSpPr>
                  <a:spLocks noChangeShapeType="1"/>
                </p:cNvSpPr>
                <p:nvPr/>
              </p:nvSpPr>
              <p:spPr bwMode="auto">
                <a:xfrm flipV="1">
                  <a:off x="816" y="1392"/>
                  <a:ext cx="0" cy="1488"/>
                </a:xfrm>
                <a:prstGeom prst="line">
                  <a:avLst/>
                </a:prstGeom>
                <a:noFill/>
                <a:ln w="9525">
                  <a:solidFill>
                    <a:srgbClr val="99FF33"/>
                  </a:solidFill>
                  <a:round/>
                  <a:headEnd/>
                  <a:tailEnd type="triangle" w="med" len="med"/>
                </a:ln>
              </p:spPr>
              <p:txBody>
                <a:bodyPr/>
                <a:lstStyle/>
                <a:p>
                  <a:endParaRPr lang="en-US"/>
                </a:p>
              </p:txBody>
            </p:sp>
            <p:sp>
              <p:nvSpPr>
                <p:cNvPr id="52235" name="Line 5"/>
                <p:cNvSpPr>
                  <a:spLocks noChangeShapeType="1"/>
                </p:cNvSpPr>
                <p:nvPr/>
              </p:nvSpPr>
              <p:spPr bwMode="auto">
                <a:xfrm>
                  <a:off x="1056" y="1824"/>
                  <a:ext cx="1248" cy="0"/>
                </a:xfrm>
                <a:prstGeom prst="line">
                  <a:avLst/>
                </a:prstGeom>
                <a:noFill/>
                <a:ln w="9525">
                  <a:solidFill>
                    <a:srgbClr val="99FF33"/>
                  </a:solidFill>
                  <a:round/>
                  <a:headEnd/>
                  <a:tailEnd/>
                </a:ln>
              </p:spPr>
              <p:txBody>
                <a:bodyPr/>
                <a:lstStyle/>
                <a:p>
                  <a:endParaRPr lang="en-US"/>
                </a:p>
              </p:txBody>
            </p:sp>
            <p:sp>
              <p:nvSpPr>
                <p:cNvPr id="52236" name="Line 6"/>
                <p:cNvSpPr>
                  <a:spLocks noChangeShapeType="1"/>
                </p:cNvSpPr>
                <p:nvPr/>
              </p:nvSpPr>
              <p:spPr bwMode="auto">
                <a:xfrm>
                  <a:off x="960" y="2640"/>
                  <a:ext cx="1344" cy="0"/>
                </a:xfrm>
                <a:prstGeom prst="line">
                  <a:avLst/>
                </a:prstGeom>
                <a:noFill/>
                <a:ln w="9525">
                  <a:solidFill>
                    <a:srgbClr val="99FF33"/>
                  </a:solidFill>
                  <a:round/>
                  <a:headEnd/>
                  <a:tailEnd/>
                </a:ln>
              </p:spPr>
              <p:txBody>
                <a:bodyPr/>
                <a:lstStyle/>
                <a:p>
                  <a:endParaRPr lang="en-US"/>
                </a:p>
              </p:txBody>
            </p:sp>
          </p:grpSp>
          <p:sp>
            <p:nvSpPr>
              <p:cNvPr id="52233" name="Text Box 15"/>
              <p:cNvSpPr txBox="1">
                <a:spLocks noChangeArrowheads="1"/>
              </p:cNvSpPr>
              <p:nvPr/>
            </p:nvSpPr>
            <p:spPr bwMode="auto">
              <a:xfrm rot="-5400000">
                <a:off x="-431273" y="4646298"/>
                <a:ext cx="1227671" cy="452542"/>
              </a:xfrm>
              <a:prstGeom prst="rect">
                <a:avLst/>
              </a:prstGeom>
              <a:noFill/>
              <a:ln w="9525">
                <a:noFill/>
                <a:miter lim="800000"/>
                <a:headEnd/>
                <a:tailEnd/>
              </a:ln>
            </p:spPr>
            <p:txBody>
              <a:bodyPr>
                <a:spAutoFit/>
              </a:bodyPr>
              <a:lstStyle/>
              <a:p>
                <a:pPr>
                  <a:spcBef>
                    <a:spcPct val="50000"/>
                  </a:spcBef>
                </a:pPr>
                <a:r>
                  <a:rPr lang="en-US">
                    <a:solidFill>
                      <a:srgbClr val="FFFF00"/>
                    </a:solidFill>
                  </a:rPr>
                  <a:t>Energy</a:t>
                </a:r>
              </a:p>
            </p:txBody>
          </p:sp>
        </p:gr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ext Box 84"/>
          <p:cNvSpPr txBox="1">
            <a:spLocks noChangeArrowheads="1"/>
          </p:cNvSpPr>
          <p:nvPr/>
        </p:nvSpPr>
        <p:spPr bwMode="auto">
          <a:xfrm>
            <a:off x="3662363" y="3276600"/>
            <a:ext cx="479425" cy="519113"/>
          </a:xfrm>
          <a:prstGeom prst="rect">
            <a:avLst/>
          </a:prstGeom>
          <a:noFill/>
          <a:ln w="9525" algn="ctr">
            <a:noFill/>
            <a:miter lim="800000"/>
            <a:headEnd/>
            <a:tailEnd/>
          </a:ln>
        </p:spPr>
        <p:txBody>
          <a:bodyPr>
            <a:spAutoFit/>
          </a:bodyPr>
          <a:lstStyle/>
          <a:p>
            <a:pPr marL="457200">
              <a:spcBef>
                <a:spcPct val="50000"/>
              </a:spcBef>
            </a:pPr>
            <a:r>
              <a:rPr lang="en-US" sz="2800" b="1">
                <a:solidFill>
                  <a:srgbClr val="FFFF00"/>
                </a:solidFill>
              </a:rPr>
              <a:t>E</a:t>
            </a:r>
          </a:p>
        </p:txBody>
      </p:sp>
      <p:sp>
        <p:nvSpPr>
          <p:cNvPr id="53251" name="TextBox 29"/>
          <p:cNvSpPr txBox="1">
            <a:spLocks noChangeArrowheads="1"/>
          </p:cNvSpPr>
          <p:nvPr/>
        </p:nvSpPr>
        <p:spPr bwMode="auto">
          <a:xfrm>
            <a:off x="0" y="0"/>
            <a:ext cx="5626100" cy="584200"/>
          </a:xfrm>
          <a:prstGeom prst="rect">
            <a:avLst/>
          </a:prstGeom>
          <a:noFill/>
          <a:ln w="9525">
            <a:noFill/>
            <a:miter lim="800000"/>
            <a:headEnd/>
            <a:tailEnd/>
          </a:ln>
        </p:spPr>
        <p:txBody>
          <a:bodyPr>
            <a:spAutoFit/>
          </a:bodyPr>
          <a:lstStyle/>
          <a:p>
            <a:pPr algn="just" eaLnBrk="0" hangingPunct="0"/>
            <a:r>
              <a:rPr lang="en-US" sz="3200" b="1">
                <a:solidFill>
                  <a:srgbClr val="00FFCC"/>
                </a:solidFill>
                <a:latin typeface="Berlin Sans FB Demi" pitchFamily="34" charset="0"/>
                <a:cs typeface="Arial" pitchFamily="34" charset="0"/>
              </a:rPr>
              <a:t>Three Level Pumping Scheme:</a:t>
            </a:r>
          </a:p>
        </p:txBody>
      </p:sp>
      <p:sp>
        <p:nvSpPr>
          <p:cNvPr id="50181" name="TextBox 31"/>
          <p:cNvSpPr txBox="1">
            <a:spLocks noChangeArrowheads="1"/>
          </p:cNvSpPr>
          <p:nvPr/>
        </p:nvSpPr>
        <p:spPr bwMode="auto">
          <a:xfrm>
            <a:off x="233363" y="409575"/>
            <a:ext cx="4191000" cy="6524625"/>
          </a:xfrm>
          <a:prstGeom prst="rect">
            <a:avLst/>
          </a:prstGeom>
          <a:noFill/>
          <a:ln w="9525">
            <a:noFill/>
            <a:miter lim="800000"/>
            <a:headEnd/>
            <a:tailEnd/>
          </a:ln>
        </p:spPr>
        <p:txBody>
          <a:bodyPr>
            <a:spAutoFit/>
          </a:bodyPr>
          <a:lstStyle/>
          <a:p>
            <a:pPr eaLnBrk="0" hangingPunct="0">
              <a:defRPr/>
            </a:pPr>
            <a:r>
              <a:rPr lang="en-US" sz="2200" b="1" dirty="0">
                <a:solidFill>
                  <a:srgbClr val="99FF33"/>
                </a:solidFill>
                <a:latin typeface="+mj-lt"/>
              </a:rPr>
              <a:t>Pumping energy raises atoms from E</a:t>
            </a:r>
            <a:r>
              <a:rPr lang="en-US" sz="2200" b="1" baseline="-25000" dirty="0">
                <a:solidFill>
                  <a:srgbClr val="99FF33"/>
                </a:solidFill>
                <a:latin typeface="+mj-lt"/>
              </a:rPr>
              <a:t>1</a:t>
            </a:r>
            <a:r>
              <a:rPr lang="en-US" sz="2200" b="1" dirty="0">
                <a:solidFill>
                  <a:srgbClr val="99FF33"/>
                </a:solidFill>
                <a:latin typeface="+mj-lt"/>
              </a:rPr>
              <a:t> to E</a:t>
            </a:r>
            <a:r>
              <a:rPr lang="en-US" sz="2200" b="1" baseline="-25000" dirty="0">
                <a:solidFill>
                  <a:srgbClr val="99FF33"/>
                </a:solidFill>
                <a:latin typeface="+mj-lt"/>
              </a:rPr>
              <a:t>3</a:t>
            </a:r>
            <a:r>
              <a:rPr lang="en-US" sz="2200" b="1" dirty="0">
                <a:solidFill>
                  <a:srgbClr val="99FF33"/>
                </a:solidFill>
                <a:latin typeface="+mj-lt"/>
              </a:rPr>
              <a:t> .</a:t>
            </a:r>
          </a:p>
          <a:p>
            <a:pPr eaLnBrk="0" hangingPunct="0">
              <a:defRPr/>
            </a:pPr>
            <a:endParaRPr lang="en-US" sz="2200" b="1" dirty="0">
              <a:solidFill>
                <a:srgbClr val="99FF33"/>
              </a:solidFill>
              <a:latin typeface="+mj-lt"/>
            </a:endParaRPr>
          </a:p>
          <a:p>
            <a:pPr eaLnBrk="0" hangingPunct="0">
              <a:defRPr/>
            </a:pPr>
            <a:r>
              <a:rPr lang="en-US" sz="2200" b="1" dirty="0">
                <a:solidFill>
                  <a:srgbClr val="99FF33"/>
                </a:solidFill>
                <a:latin typeface="+mj-lt"/>
              </a:rPr>
              <a:t>From E</a:t>
            </a:r>
            <a:r>
              <a:rPr lang="en-US" sz="2200" b="1" baseline="-25000" dirty="0">
                <a:solidFill>
                  <a:srgbClr val="99FF33"/>
                </a:solidFill>
                <a:latin typeface="+mj-lt"/>
              </a:rPr>
              <a:t>3</a:t>
            </a:r>
            <a:r>
              <a:rPr lang="en-US" sz="2200" b="1" dirty="0">
                <a:solidFill>
                  <a:srgbClr val="99FF33"/>
                </a:solidFill>
                <a:latin typeface="+mj-lt"/>
              </a:rPr>
              <a:t> atoms comes to E</a:t>
            </a:r>
            <a:r>
              <a:rPr lang="en-US" sz="2200" b="1" baseline="-25000" dirty="0">
                <a:solidFill>
                  <a:srgbClr val="99FF33"/>
                </a:solidFill>
                <a:latin typeface="+mj-lt"/>
              </a:rPr>
              <a:t>2</a:t>
            </a:r>
            <a:r>
              <a:rPr lang="en-US" sz="2200" b="1" dirty="0">
                <a:solidFill>
                  <a:srgbClr val="99FF33"/>
                </a:solidFill>
                <a:latin typeface="+mj-lt"/>
              </a:rPr>
              <a:t> by </a:t>
            </a:r>
          </a:p>
          <a:p>
            <a:pPr eaLnBrk="0" hangingPunct="0">
              <a:defRPr/>
            </a:pPr>
            <a:r>
              <a:rPr lang="en-US" sz="2200" b="1" dirty="0">
                <a:solidFill>
                  <a:srgbClr val="99FF33"/>
                </a:solidFill>
                <a:latin typeface="+mj-lt"/>
              </a:rPr>
              <a:t>non-</a:t>
            </a:r>
            <a:r>
              <a:rPr lang="en-US" sz="2200" b="1" dirty="0" err="1">
                <a:solidFill>
                  <a:srgbClr val="99FF33"/>
                </a:solidFill>
                <a:latin typeface="+mj-lt"/>
              </a:rPr>
              <a:t>radiative</a:t>
            </a:r>
            <a:r>
              <a:rPr lang="en-US" sz="2200" b="1" dirty="0">
                <a:solidFill>
                  <a:srgbClr val="99FF33"/>
                </a:solidFill>
                <a:latin typeface="+mj-lt"/>
              </a:rPr>
              <a:t> transition.</a:t>
            </a:r>
          </a:p>
          <a:p>
            <a:pPr eaLnBrk="0" hangingPunct="0">
              <a:defRPr/>
            </a:pPr>
            <a:endParaRPr lang="en-US" sz="2200" b="1" dirty="0">
              <a:solidFill>
                <a:srgbClr val="99FF33"/>
              </a:solidFill>
              <a:latin typeface="+mj-lt"/>
            </a:endParaRPr>
          </a:p>
          <a:p>
            <a:pPr eaLnBrk="0" hangingPunct="0">
              <a:defRPr/>
            </a:pPr>
            <a:r>
              <a:rPr lang="en-US" sz="2200" b="1" dirty="0">
                <a:solidFill>
                  <a:srgbClr val="99FF33"/>
                </a:solidFill>
                <a:latin typeface="+mj-lt"/>
              </a:rPr>
              <a:t>Atoms accumulate  at level E</a:t>
            </a:r>
            <a:r>
              <a:rPr lang="en-US" sz="2200" b="1" baseline="-25000" dirty="0">
                <a:solidFill>
                  <a:srgbClr val="99FF33"/>
                </a:solidFill>
                <a:latin typeface="+mj-lt"/>
              </a:rPr>
              <a:t>2</a:t>
            </a:r>
            <a:r>
              <a:rPr lang="en-US" sz="2200" b="1" dirty="0">
                <a:solidFill>
                  <a:srgbClr val="99FF33"/>
                </a:solidFill>
                <a:latin typeface="+mj-lt"/>
              </a:rPr>
              <a:t>.</a:t>
            </a:r>
          </a:p>
          <a:p>
            <a:pPr eaLnBrk="0" hangingPunct="0">
              <a:defRPr/>
            </a:pPr>
            <a:r>
              <a:rPr lang="en-US" sz="2200" b="1" dirty="0">
                <a:solidFill>
                  <a:srgbClr val="99FF33"/>
                </a:solidFill>
                <a:latin typeface="+mj-lt"/>
              </a:rPr>
              <a:t>Population N</a:t>
            </a:r>
            <a:r>
              <a:rPr lang="en-US" sz="2200" b="1" baseline="-25000" dirty="0">
                <a:solidFill>
                  <a:srgbClr val="99FF33"/>
                </a:solidFill>
                <a:latin typeface="+mj-lt"/>
              </a:rPr>
              <a:t>2</a:t>
            </a:r>
            <a:r>
              <a:rPr lang="en-US" sz="2200" b="1" dirty="0">
                <a:solidFill>
                  <a:srgbClr val="99FF33"/>
                </a:solidFill>
                <a:latin typeface="+mj-lt"/>
              </a:rPr>
              <a:t> at E</a:t>
            </a:r>
            <a:r>
              <a:rPr lang="en-US" sz="2200" b="1" baseline="-25000" dirty="0">
                <a:solidFill>
                  <a:srgbClr val="99FF33"/>
                </a:solidFill>
                <a:latin typeface="+mj-lt"/>
              </a:rPr>
              <a:t>2</a:t>
            </a:r>
            <a:r>
              <a:rPr lang="en-US" sz="2200" b="1" dirty="0">
                <a:solidFill>
                  <a:srgbClr val="99FF33"/>
                </a:solidFill>
                <a:latin typeface="+mj-lt"/>
              </a:rPr>
              <a:t>exceeds the  population N</a:t>
            </a:r>
            <a:r>
              <a:rPr lang="en-US" sz="2200" b="1" baseline="-25000" dirty="0">
                <a:solidFill>
                  <a:srgbClr val="99FF33"/>
                </a:solidFill>
                <a:latin typeface="+mj-lt"/>
              </a:rPr>
              <a:t>1</a:t>
            </a:r>
            <a:r>
              <a:rPr lang="en-US" sz="2200" b="1" dirty="0">
                <a:solidFill>
                  <a:srgbClr val="99FF33"/>
                </a:solidFill>
                <a:latin typeface="+mj-lt"/>
              </a:rPr>
              <a:t> at E</a:t>
            </a:r>
            <a:r>
              <a:rPr lang="en-US" sz="2200" b="1" baseline="-25000" dirty="0">
                <a:solidFill>
                  <a:srgbClr val="99FF33"/>
                </a:solidFill>
                <a:latin typeface="+mj-lt"/>
              </a:rPr>
              <a:t>1</a:t>
            </a:r>
            <a:r>
              <a:rPr lang="en-US" sz="2200" b="1" dirty="0">
                <a:solidFill>
                  <a:srgbClr val="99FF33"/>
                </a:solidFill>
                <a:latin typeface="+mj-lt"/>
              </a:rPr>
              <a:t> and Population Inversion is attained. </a:t>
            </a:r>
          </a:p>
          <a:p>
            <a:pPr eaLnBrk="0" hangingPunct="0">
              <a:defRPr/>
            </a:pPr>
            <a:endParaRPr lang="en-US" sz="2200" b="1" dirty="0">
              <a:solidFill>
                <a:srgbClr val="99FF33"/>
              </a:solidFill>
              <a:latin typeface="+mj-lt"/>
            </a:endParaRPr>
          </a:p>
          <a:p>
            <a:pPr eaLnBrk="0" hangingPunct="0">
              <a:defRPr/>
            </a:pPr>
            <a:r>
              <a:rPr lang="en-US" sz="2200" b="1" dirty="0">
                <a:solidFill>
                  <a:srgbClr val="99FF33"/>
                </a:solidFill>
                <a:latin typeface="+mj-lt"/>
              </a:rPr>
              <a:t>A photon of h</a:t>
            </a:r>
            <a:r>
              <a:rPr lang="en-US" sz="2200" b="1" dirty="0">
                <a:solidFill>
                  <a:srgbClr val="99FF33"/>
                </a:solidFill>
                <a:latin typeface="+mj-lt"/>
                <a:sym typeface="Symbol" pitchFamily="18" charset="2"/>
              </a:rPr>
              <a:t></a:t>
            </a:r>
            <a:r>
              <a:rPr lang="en-US" sz="2200" b="1" dirty="0">
                <a:solidFill>
                  <a:srgbClr val="99FF33"/>
                </a:solidFill>
                <a:latin typeface="+mj-lt"/>
              </a:rPr>
              <a:t>=(E</a:t>
            </a:r>
            <a:r>
              <a:rPr lang="en-US" sz="2200" b="1" baseline="-25000" dirty="0">
                <a:solidFill>
                  <a:srgbClr val="99FF33"/>
                </a:solidFill>
                <a:latin typeface="+mj-lt"/>
              </a:rPr>
              <a:t>2</a:t>
            </a:r>
            <a:r>
              <a:rPr lang="en-US" sz="2200" b="1" dirty="0">
                <a:solidFill>
                  <a:srgbClr val="99FF33"/>
                </a:solidFill>
                <a:latin typeface="+mj-lt"/>
              </a:rPr>
              <a:t>-E</a:t>
            </a:r>
            <a:r>
              <a:rPr lang="en-US" sz="2200" b="1" baseline="-25000" dirty="0">
                <a:solidFill>
                  <a:srgbClr val="99FF33"/>
                </a:solidFill>
                <a:latin typeface="+mj-lt"/>
              </a:rPr>
              <a:t>1</a:t>
            </a:r>
            <a:r>
              <a:rPr lang="en-US" sz="2200" b="1" dirty="0">
                <a:solidFill>
                  <a:srgbClr val="99FF33"/>
                </a:solidFill>
                <a:latin typeface="+mj-lt"/>
              </a:rPr>
              <a:t>) can induce stimulated emission and triggers laser action </a:t>
            </a:r>
          </a:p>
          <a:p>
            <a:pPr eaLnBrk="0" hangingPunct="0">
              <a:defRPr/>
            </a:pPr>
            <a:endParaRPr lang="en-US" sz="2200" b="1" dirty="0">
              <a:solidFill>
                <a:srgbClr val="99FF33"/>
              </a:solidFill>
              <a:latin typeface="+mj-lt"/>
            </a:endParaRPr>
          </a:p>
          <a:p>
            <a:pPr eaLnBrk="0" hangingPunct="0">
              <a:buFontTx/>
              <a:buChar char="•"/>
              <a:defRPr/>
            </a:pPr>
            <a:r>
              <a:rPr lang="en-US" sz="2200" b="1" dirty="0">
                <a:solidFill>
                  <a:srgbClr val="99FF33"/>
                </a:solidFill>
                <a:latin typeface="+mj-lt"/>
              </a:rPr>
              <a:t>Major disadvantage of a three level scheme </a:t>
            </a:r>
            <a:r>
              <a:rPr lang="en-US" sz="2200" b="1" dirty="0">
                <a:solidFill>
                  <a:srgbClr val="99FF33"/>
                </a:solidFill>
                <a:latin typeface="+mj-lt"/>
                <a:sym typeface="Symbol" pitchFamily="18" charset="2"/>
              </a:rPr>
              <a:t></a:t>
            </a:r>
            <a:r>
              <a:rPr lang="en-US" sz="2200" b="1" dirty="0">
                <a:solidFill>
                  <a:srgbClr val="99FF33"/>
                </a:solidFill>
                <a:latin typeface="+mj-lt"/>
              </a:rPr>
              <a:t> Efficiency is less</a:t>
            </a:r>
          </a:p>
          <a:p>
            <a:pPr eaLnBrk="0" hangingPunct="0">
              <a:defRPr/>
            </a:pPr>
            <a:endParaRPr lang="en-US" sz="2200" b="1" dirty="0">
              <a:solidFill>
                <a:srgbClr val="99FF33"/>
              </a:solidFill>
              <a:latin typeface="+mj-lt"/>
            </a:endParaRPr>
          </a:p>
          <a:p>
            <a:pPr eaLnBrk="0" hangingPunct="0">
              <a:buFontTx/>
              <a:buChar char="•"/>
              <a:defRPr/>
            </a:pPr>
            <a:r>
              <a:rPr lang="en-US" sz="2200" b="1" dirty="0">
                <a:solidFill>
                  <a:srgbClr val="99FF33"/>
                </a:solidFill>
                <a:latin typeface="+mj-lt"/>
              </a:rPr>
              <a:t>Output </a:t>
            </a:r>
            <a:r>
              <a:rPr lang="en-US" sz="2200" b="1" dirty="0">
                <a:solidFill>
                  <a:srgbClr val="99FF33"/>
                </a:solidFill>
                <a:latin typeface="+mj-lt"/>
                <a:sym typeface="Symbol" pitchFamily="18" charset="2"/>
              </a:rPr>
              <a:t></a:t>
            </a:r>
            <a:r>
              <a:rPr lang="en-US" sz="2200" b="1" dirty="0">
                <a:solidFill>
                  <a:srgbClr val="99FF33"/>
                </a:solidFill>
                <a:latin typeface="+mj-lt"/>
              </a:rPr>
              <a:t>  Pulsating beam </a:t>
            </a:r>
          </a:p>
        </p:txBody>
      </p:sp>
      <p:grpSp>
        <p:nvGrpSpPr>
          <p:cNvPr id="53253" name="Group 28"/>
          <p:cNvGrpSpPr>
            <a:grpSpLocks/>
          </p:cNvGrpSpPr>
          <p:nvPr/>
        </p:nvGrpSpPr>
        <p:grpSpPr bwMode="auto">
          <a:xfrm>
            <a:off x="4348163" y="457200"/>
            <a:ext cx="4953000" cy="4572000"/>
            <a:chOff x="4348162" y="457200"/>
            <a:chExt cx="4953000" cy="4572000"/>
          </a:xfrm>
        </p:grpSpPr>
        <p:grpSp>
          <p:nvGrpSpPr>
            <p:cNvPr id="53254" name="Group 26"/>
            <p:cNvGrpSpPr>
              <a:grpSpLocks/>
            </p:cNvGrpSpPr>
            <p:nvPr/>
          </p:nvGrpSpPr>
          <p:grpSpPr bwMode="auto">
            <a:xfrm>
              <a:off x="4348162" y="457200"/>
              <a:ext cx="4953000" cy="4572000"/>
              <a:chOff x="3581400" y="609600"/>
              <a:chExt cx="5410200" cy="4531359"/>
            </a:xfrm>
          </p:grpSpPr>
          <p:grpSp>
            <p:nvGrpSpPr>
              <p:cNvPr id="53256" name="Group 88"/>
              <p:cNvGrpSpPr>
                <a:grpSpLocks/>
              </p:cNvGrpSpPr>
              <p:nvPr/>
            </p:nvGrpSpPr>
            <p:grpSpPr bwMode="auto">
              <a:xfrm>
                <a:off x="3581400" y="609600"/>
                <a:ext cx="5410200" cy="4531359"/>
                <a:chOff x="2256" y="1430"/>
                <a:chExt cx="3648" cy="2577"/>
              </a:xfrm>
            </p:grpSpPr>
            <p:grpSp>
              <p:nvGrpSpPr>
                <p:cNvPr id="53258" name="Group 67"/>
                <p:cNvGrpSpPr>
                  <a:grpSpLocks/>
                </p:cNvGrpSpPr>
                <p:nvPr/>
              </p:nvGrpSpPr>
              <p:grpSpPr bwMode="auto">
                <a:xfrm>
                  <a:off x="2256" y="1430"/>
                  <a:ext cx="3648" cy="2577"/>
                  <a:chOff x="384" y="864"/>
                  <a:chExt cx="3648" cy="2577"/>
                </a:xfrm>
              </p:grpSpPr>
              <p:sp>
                <p:nvSpPr>
                  <p:cNvPr id="53262" name="Text Box 68"/>
                  <p:cNvSpPr txBox="1">
                    <a:spLocks noChangeArrowheads="1"/>
                  </p:cNvSpPr>
                  <p:nvPr/>
                </p:nvSpPr>
                <p:spPr bwMode="auto">
                  <a:xfrm>
                    <a:off x="384" y="1056"/>
                    <a:ext cx="287" cy="226"/>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E</a:t>
                    </a:r>
                  </a:p>
                </p:txBody>
              </p:sp>
              <p:grpSp>
                <p:nvGrpSpPr>
                  <p:cNvPr id="53263" name="Group 69"/>
                  <p:cNvGrpSpPr>
                    <a:grpSpLocks/>
                  </p:cNvGrpSpPr>
                  <p:nvPr/>
                </p:nvGrpSpPr>
                <p:grpSpPr bwMode="auto">
                  <a:xfrm>
                    <a:off x="612" y="864"/>
                    <a:ext cx="3420" cy="2577"/>
                    <a:chOff x="612" y="624"/>
                    <a:chExt cx="3516" cy="2633"/>
                  </a:xfrm>
                </p:grpSpPr>
                <p:sp>
                  <p:nvSpPr>
                    <p:cNvPr id="53264" name="Line 70"/>
                    <p:cNvSpPr>
                      <a:spLocks noChangeShapeType="1"/>
                    </p:cNvSpPr>
                    <p:nvPr/>
                  </p:nvSpPr>
                  <p:spPr bwMode="auto">
                    <a:xfrm>
                      <a:off x="1716" y="1440"/>
                      <a:ext cx="528" cy="528"/>
                    </a:xfrm>
                    <a:prstGeom prst="line">
                      <a:avLst/>
                    </a:prstGeom>
                    <a:noFill/>
                    <a:ln w="38100">
                      <a:solidFill>
                        <a:schemeClr val="tx1"/>
                      </a:solidFill>
                      <a:round/>
                      <a:headEnd/>
                      <a:tailEnd type="triangle" w="med" len="med"/>
                    </a:ln>
                  </p:spPr>
                  <p:txBody>
                    <a:bodyPr>
                      <a:spAutoFit/>
                    </a:bodyPr>
                    <a:lstStyle/>
                    <a:p>
                      <a:endParaRPr lang="en-US"/>
                    </a:p>
                  </p:txBody>
                </p:sp>
                <p:sp>
                  <p:nvSpPr>
                    <p:cNvPr id="53265" name="Text Box 71"/>
                    <p:cNvSpPr txBox="1">
                      <a:spLocks noChangeArrowheads="1"/>
                    </p:cNvSpPr>
                    <p:nvPr/>
                  </p:nvSpPr>
                  <p:spPr bwMode="auto">
                    <a:xfrm>
                      <a:off x="2400" y="2352"/>
                      <a:ext cx="1728" cy="213"/>
                    </a:xfrm>
                    <a:prstGeom prst="rect">
                      <a:avLst/>
                    </a:prstGeom>
                    <a:noFill/>
                    <a:ln w="9525" algn="ctr">
                      <a:noFill/>
                      <a:miter lim="800000"/>
                      <a:headEnd/>
                      <a:tailEnd/>
                    </a:ln>
                  </p:spPr>
                  <p:txBody>
                    <a:bodyPr>
                      <a:spAutoFit/>
                    </a:bodyPr>
                    <a:lstStyle/>
                    <a:p>
                      <a:pPr marL="457200">
                        <a:spcBef>
                          <a:spcPct val="50000"/>
                        </a:spcBef>
                      </a:pPr>
                      <a:r>
                        <a:rPr lang="en-US" b="1">
                          <a:solidFill>
                            <a:srgbClr val="FFFF00"/>
                          </a:solidFill>
                        </a:rPr>
                        <a:t>Laser transition</a:t>
                      </a:r>
                    </a:p>
                  </p:txBody>
                </p:sp>
                <p:sp>
                  <p:nvSpPr>
                    <p:cNvPr id="53266" name="Line 72"/>
                    <p:cNvSpPr>
                      <a:spLocks noChangeShapeType="1"/>
                    </p:cNvSpPr>
                    <p:nvPr/>
                  </p:nvSpPr>
                  <p:spPr bwMode="auto">
                    <a:xfrm flipV="1">
                      <a:off x="2196" y="2054"/>
                      <a:ext cx="0" cy="1056"/>
                    </a:xfrm>
                    <a:prstGeom prst="line">
                      <a:avLst/>
                    </a:prstGeom>
                    <a:noFill/>
                    <a:ln w="57150">
                      <a:solidFill>
                        <a:srgbClr val="FF0000"/>
                      </a:solidFill>
                      <a:round/>
                      <a:headEnd type="triangle" w="med" len="med"/>
                      <a:tailEnd/>
                    </a:ln>
                  </p:spPr>
                  <p:txBody>
                    <a:bodyPr>
                      <a:spAutoFit/>
                    </a:bodyPr>
                    <a:lstStyle/>
                    <a:p>
                      <a:endParaRPr lang="en-US"/>
                    </a:p>
                  </p:txBody>
                </p:sp>
                <p:sp>
                  <p:nvSpPr>
                    <p:cNvPr id="53267" name="Text Box 73"/>
                    <p:cNvSpPr txBox="1">
                      <a:spLocks noChangeArrowheads="1"/>
                    </p:cNvSpPr>
                    <p:nvPr/>
                  </p:nvSpPr>
                  <p:spPr bwMode="auto">
                    <a:xfrm>
                      <a:off x="1103" y="624"/>
                      <a:ext cx="1969" cy="213"/>
                    </a:xfrm>
                    <a:prstGeom prst="rect">
                      <a:avLst/>
                    </a:prstGeom>
                    <a:noFill/>
                    <a:ln w="9525" algn="ctr">
                      <a:noFill/>
                      <a:miter lim="800000"/>
                      <a:headEnd/>
                      <a:tailEnd/>
                    </a:ln>
                  </p:spPr>
                  <p:txBody>
                    <a:bodyPr>
                      <a:spAutoFit/>
                    </a:bodyPr>
                    <a:lstStyle/>
                    <a:p>
                      <a:pPr marL="457200">
                        <a:spcBef>
                          <a:spcPct val="50000"/>
                        </a:spcBef>
                      </a:pPr>
                      <a:r>
                        <a:rPr lang="en-US" b="1">
                          <a:solidFill>
                            <a:srgbClr val="FFFF00"/>
                          </a:solidFill>
                        </a:rPr>
                        <a:t>Absorption band</a:t>
                      </a:r>
                    </a:p>
                  </p:txBody>
                </p:sp>
                <p:sp>
                  <p:nvSpPr>
                    <p:cNvPr id="53268" name="Line 74"/>
                    <p:cNvSpPr>
                      <a:spLocks noChangeShapeType="1"/>
                    </p:cNvSpPr>
                    <p:nvPr/>
                  </p:nvSpPr>
                  <p:spPr bwMode="auto">
                    <a:xfrm flipV="1">
                      <a:off x="612" y="806"/>
                      <a:ext cx="0" cy="2352"/>
                    </a:xfrm>
                    <a:prstGeom prst="line">
                      <a:avLst/>
                    </a:prstGeom>
                    <a:noFill/>
                    <a:ln w="9525">
                      <a:solidFill>
                        <a:schemeClr val="tx1"/>
                      </a:solidFill>
                      <a:round/>
                      <a:headEnd/>
                      <a:tailEnd type="triangle" w="med" len="med"/>
                    </a:ln>
                  </p:spPr>
                  <p:txBody>
                    <a:bodyPr>
                      <a:spAutoFit/>
                    </a:bodyPr>
                    <a:lstStyle/>
                    <a:p>
                      <a:endParaRPr lang="en-US"/>
                    </a:p>
                  </p:txBody>
                </p:sp>
                <p:sp>
                  <p:nvSpPr>
                    <p:cNvPr id="53269" name="Line 75"/>
                    <p:cNvSpPr>
                      <a:spLocks noChangeShapeType="1"/>
                    </p:cNvSpPr>
                    <p:nvPr/>
                  </p:nvSpPr>
                  <p:spPr bwMode="auto">
                    <a:xfrm flipV="1">
                      <a:off x="1332" y="1478"/>
                      <a:ext cx="0" cy="1680"/>
                    </a:xfrm>
                    <a:prstGeom prst="line">
                      <a:avLst/>
                    </a:prstGeom>
                    <a:noFill/>
                    <a:ln w="57150">
                      <a:solidFill>
                        <a:schemeClr val="tx1"/>
                      </a:solidFill>
                      <a:round/>
                      <a:headEnd/>
                      <a:tailEnd type="triangle" w="med" len="med"/>
                    </a:ln>
                  </p:spPr>
                  <p:txBody>
                    <a:bodyPr>
                      <a:spAutoFit/>
                    </a:bodyPr>
                    <a:lstStyle/>
                    <a:p>
                      <a:endParaRPr lang="en-US"/>
                    </a:p>
                  </p:txBody>
                </p:sp>
                <p:sp>
                  <p:nvSpPr>
                    <p:cNvPr id="53270" name="Line 77"/>
                    <p:cNvSpPr>
                      <a:spLocks noChangeShapeType="1"/>
                    </p:cNvSpPr>
                    <p:nvPr/>
                  </p:nvSpPr>
                  <p:spPr bwMode="auto">
                    <a:xfrm flipV="1">
                      <a:off x="2004" y="1286"/>
                      <a:ext cx="432" cy="432"/>
                    </a:xfrm>
                    <a:prstGeom prst="line">
                      <a:avLst/>
                    </a:prstGeom>
                    <a:noFill/>
                    <a:ln w="9525">
                      <a:solidFill>
                        <a:schemeClr val="tx1"/>
                      </a:solidFill>
                      <a:prstDash val="lgDash"/>
                      <a:round/>
                      <a:headEnd/>
                      <a:tailEnd type="triangle" w="med" len="med"/>
                    </a:ln>
                  </p:spPr>
                  <p:txBody>
                    <a:bodyPr>
                      <a:spAutoFit/>
                    </a:bodyPr>
                    <a:lstStyle/>
                    <a:p>
                      <a:endParaRPr lang="en-US"/>
                    </a:p>
                  </p:txBody>
                </p:sp>
                <p:sp>
                  <p:nvSpPr>
                    <p:cNvPr id="53271" name="Text Box 78"/>
                    <p:cNvSpPr txBox="1">
                      <a:spLocks noChangeArrowheads="1"/>
                    </p:cNvSpPr>
                    <p:nvPr/>
                  </p:nvSpPr>
                  <p:spPr bwMode="auto">
                    <a:xfrm>
                      <a:off x="2244" y="1142"/>
                      <a:ext cx="1355" cy="322"/>
                    </a:xfrm>
                    <a:prstGeom prst="rect">
                      <a:avLst/>
                    </a:prstGeom>
                    <a:noFill/>
                    <a:ln w="9525" algn="ctr">
                      <a:noFill/>
                      <a:miter lim="800000"/>
                      <a:headEnd/>
                      <a:tailEnd/>
                    </a:ln>
                  </p:spPr>
                  <p:txBody>
                    <a:bodyPr lIns="0" tIns="0" rIns="0" bIns="0">
                      <a:spAutoFit/>
                    </a:bodyPr>
                    <a:lstStyle/>
                    <a:p>
                      <a:pPr marL="457200">
                        <a:spcBef>
                          <a:spcPct val="50000"/>
                        </a:spcBef>
                      </a:pPr>
                      <a:r>
                        <a:rPr lang="en-US" b="1">
                          <a:solidFill>
                            <a:srgbClr val="FFFF00"/>
                          </a:solidFill>
                        </a:rPr>
                        <a:t>Non-radiative transition</a:t>
                      </a:r>
                    </a:p>
                  </p:txBody>
                </p:sp>
                <p:sp>
                  <p:nvSpPr>
                    <p:cNvPr id="53272" name="Line 79"/>
                    <p:cNvSpPr>
                      <a:spLocks noChangeShapeType="1"/>
                    </p:cNvSpPr>
                    <p:nvPr/>
                  </p:nvSpPr>
                  <p:spPr bwMode="auto">
                    <a:xfrm flipV="1">
                      <a:off x="1140" y="902"/>
                      <a:ext cx="432" cy="336"/>
                    </a:xfrm>
                    <a:prstGeom prst="line">
                      <a:avLst/>
                    </a:prstGeom>
                    <a:noFill/>
                    <a:ln w="9525">
                      <a:solidFill>
                        <a:schemeClr val="tx1"/>
                      </a:solidFill>
                      <a:round/>
                      <a:headEnd/>
                      <a:tailEnd type="triangle" w="med" len="med"/>
                    </a:ln>
                  </p:spPr>
                  <p:txBody>
                    <a:bodyPr>
                      <a:spAutoFit/>
                    </a:bodyPr>
                    <a:lstStyle/>
                    <a:p>
                      <a:endParaRPr lang="en-US"/>
                    </a:p>
                  </p:txBody>
                </p:sp>
                <p:sp>
                  <p:nvSpPr>
                    <p:cNvPr id="53273" name="Text Box 80"/>
                    <p:cNvSpPr txBox="1">
                      <a:spLocks noChangeArrowheads="1"/>
                    </p:cNvSpPr>
                    <p:nvPr/>
                  </p:nvSpPr>
                  <p:spPr bwMode="auto">
                    <a:xfrm>
                      <a:off x="2496" y="1920"/>
                      <a:ext cx="1526" cy="376"/>
                    </a:xfrm>
                    <a:prstGeom prst="rect">
                      <a:avLst/>
                    </a:prstGeom>
                    <a:noFill/>
                    <a:ln w="9525" algn="ctr">
                      <a:noFill/>
                      <a:miter lim="800000"/>
                      <a:headEnd/>
                      <a:tailEnd/>
                    </a:ln>
                  </p:spPr>
                  <p:txBody>
                    <a:bodyPr>
                      <a:spAutoFit/>
                    </a:bodyPr>
                    <a:lstStyle/>
                    <a:p>
                      <a:pPr marL="457200">
                        <a:spcBef>
                          <a:spcPct val="50000"/>
                        </a:spcBef>
                      </a:pPr>
                      <a:r>
                        <a:rPr lang="en-US" b="1">
                          <a:solidFill>
                            <a:srgbClr val="FFFF00"/>
                          </a:solidFill>
                        </a:rPr>
                        <a:t>Metastable state</a:t>
                      </a:r>
                    </a:p>
                  </p:txBody>
                </p:sp>
                <p:sp>
                  <p:nvSpPr>
                    <p:cNvPr id="53274" name="Text Box 81"/>
                    <p:cNvSpPr txBox="1">
                      <a:spLocks noChangeArrowheads="1"/>
                    </p:cNvSpPr>
                    <p:nvPr/>
                  </p:nvSpPr>
                  <p:spPr bwMode="auto">
                    <a:xfrm>
                      <a:off x="2736" y="2881"/>
                      <a:ext cx="1165" cy="376"/>
                    </a:xfrm>
                    <a:prstGeom prst="rect">
                      <a:avLst/>
                    </a:prstGeom>
                    <a:noFill/>
                    <a:ln w="9525" algn="ctr">
                      <a:noFill/>
                      <a:miter lim="800000"/>
                      <a:headEnd/>
                      <a:tailEnd/>
                    </a:ln>
                  </p:spPr>
                  <p:txBody>
                    <a:bodyPr>
                      <a:spAutoFit/>
                    </a:bodyPr>
                    <a:lstStyle/>
                    <a:p>
                      <a:pPr marL="457200">
                        <a:spcBef>
                          <a:spcPct val="50000"/>
                        </a:spcBef>
                      </a:pPr>
                      <a:r>
                        <a:rPr lang="en-US" b="1">
                          <a:solidFill>
                            <a:srgbClr val="FFFF00"/>
                          </a:solidFill>
                        </a:rPr>
                        <a:t>Ground state</a:t>
                      </a:r>
                    </a:p>
                  </p:txBody>
                </p:sp>
                <p:sp>
                  <p:nvSpPr>
                    <p:cNvPr id="53275" name="Rectangle 82"/>
                    <p:cNvSpPr>
                      <a:spLocks noChangeArrowheads="1"/>
                    </p:cNvSpPr>
                    <p:nvPr/>
                  </p:nvSpPr>
                  <p:spPr bwMode="auto">
                    <a:xfrm>
                      <a:off x="912" y="1249"/>
                      <a:ext cx="1008" cy="218"/>
                    </a:xfrm>
                    <a:prstGeom prst="rect">
                      <a:avLst/>
                    </a:prstGeom>
                    <a:solidFill>
                      <a:schemeClr val="accent1"/>
                    </a:solidFill>
                    <a:ln w="9525" algn="ctr">
                      <a:solidFill>
                        <a:schemeClr val="tx1"/>
                      </a:solidFill>
                      <a:miter lim="800000"/>
                      <a:headEnd/>
                      <a:tailEnd/>
                    </a:ln>
                  </p:spPr>
                  <p:txBody>
                    <a:bodyPr anchor="ctr">
                      <a:spAutoFit/>
                    </a:bodyPr>
                    <a:lstStyle/>
                    <a:p>
                      <a:endParaRPr lang="en-US">
                        <a:solidFill>
                          <a:srgbClr val="FFFF00"/>
                        </a:solidFill>
                      </a:endParaRPr>
                    </a:p>
                  </p:txBody>
                </p:sp>
                <p:sp>
                  <p:nvSpPr>
                    <p:cNvPr id="53276" name="Line 83"/>
                    <p:cNvSpPr>
                      <a:spLocks noChangeShapeType="1"/>
                    </p:cNvSpPr>
                    <p:nvPr/>
                  </p:nvSpPr>
                  <p:spPr bwMode="auto">
                    <a:xfrm>
                      <a:off x="624" y="3120"/>
                      <a:ext cx="2304" cy="12"/>
                    </a:xfrm>
                    <a:prstGeom prst="line">
                      <a:avLst/>
                    </a:prstGeom>
                    <a:noFill/>
                    <a:ln w="9525">
                      <a:solidFill>
                        <a:schemeClr val="tx1"/>
                      </a:solidFill>
                      <a:round/>
                      <a:headEnd/>
                      <a:tailEnd type="triangle" w="med" len="med"/>
                    </a:ln>
                  </p:spPr>
                  <p:txBody>
                    <a:bodyPr>
                      <a:spAutoFit/>
                    </a:bodyPr>
                    <a:lstStyle/>
                    <a:p>
                      <a:endParaRPr lang="en-US"/>
                    </a:p>
                  </p:txBody>
                </p:sp>
              </p:grpSp>
            </p:grpSp>
            <p:sp>
              <p:nvSpPr>
                <p:cNvPr id="53259" name="Text Box 85"/>
                <p:cNvSpPr txBox="1">
                  <a:spLocks noChangeArrowheads="1"/>
                </p:cNvSpPr>
                <p:nvPr/>
              </p:nvSpPr>
              <p:spPr bwMode="auto">
                <a:xfrm>
                  <a:off x="2448" y="2016"/>
                  <a:ext cx="384" cy="210"/>
                </a:xfrm>
                <a:prstGeom prst="rect">
                  <a:avLst/>
                </a:prstGeom>
                <a:noFill/>
                <a:ln w="9525" algn="ctr">
                  <a:noFill/>
                  <a:miter lim="800000"/>
                  <a:headEnd/>
                  <a:tailEnd/>
                </a:ln>
              </p:spPr>
              <p:txBody>
                <a:bodyPr>
                  <a:spAutoFit/>
                </a:bodyPr>
                <a:lstStyle/>
                <a:p>
                  <a:pPr>
                    <a:spcBef>
                      <a:spcPct val="50000"/>
                    </a:spcBef>
                  </a:pPr>
                  <a:r>
                    <a:rPr lang="en-US" b="1">
                      <a:solidFill>
                        <a:srgbClr val="FFFF00"/>
                      </a:solidFill>
                    </a:rPr>
                    <a:t>E</a:t>
                  </a:r>
                  <a:r>
                    <a:rPr lang="en-US" b="1" baseline="-25000">
                      <a:solidFill>
                        <a:srgbClr val="FFFF00"/>
                      </a:solidFill>
                    </a:rPr>
                    <a:t>3</a:t>
                  </a:r>
                </a:p>
              </p:txBody>
            </p:sp>
            <p:sp>
              <p:nvSpPr>
                <p:cNvPr id="53260" name="Text Box 86"/>
                <p:cNvSpPr txBox="1">
                  <a:spLocks noChangeArrowheads="1"/>
                </p:cNvSpPr>
                <p:nvPr/>
              </p:nvSpPr>
              <p:spPr bwMode="auto">
                <a:xfrm>
                  <a:off x="4159" y="2513"/>
                  <a:ext cx="384" cy="210"/>
                </a:xfrm>
                <a:prstGeom prst="rect">
                  <a:avLst/>
                </a:prstGeom>
                <a:noFill/>
                <a:ln w="9525" algn="ctr">
                  <a:noFill/>
                  <a:miter lim="800000"/>
                  <a:headEnd/>
                  <a:tailEnd/>
                </a:ln>
              </p:spPr>
              <p:txBody>
                <a:bodyPr>
                  <a:spAutoFit/>
                </a:bodyPr>
                <a:lstStyle/>
                <a:p>
                  <a:pPr>
                    <a:spcBef>
                      <a:spcPct val="50000"/>
                    </a:spcBef>
                  </a:pPr>
                  <a:r>
                    <a:rPr lang="en-US" b="1">
                      <a:solidFill>
                        <a:srgbClr val="FFFF00"/>
                      </a:solidFill>
                    </a:rPr>
                    <a:t>E</a:t>
                  </a:r>
                  <a:r>
                    <a:rPr lang="en-US" b="1" baseline="-25000">
                      <a:solidFill>
                        <a:srgbClr val="FFFF00"/>
                      </a:solidFill>
                    </a:rPr>
                    <a:t>2</a:t>
                  </a:r>
                </a:p>
              </p:txBody>
            </p:sp>
            <p:sp>
              <p:nvSpPr>
                <p:cNvPr id="53261" name="Text Box 87"/>
                <p:cNvSpPr txBox="1">
                  <a:spLocks noChangeArrowheads="1"/>
                </p:cNvSpPr>
                <p:nvPr/>
              </p:nvSpPr>
              <p:spPr bwMode="auto">
                <a:xfrm>
                  <a:off x="4416" y="3696"/>
                  <a:ext cx="384" cy="209"/>
                </a:xfrm>
                <a:prstGeom prst="rect">
                  <a:avLst/>
                </a:prstGeom>
                <a:noFill/>
                <a:ln w="9525" algn="ctr">
                  <a:noFill/>
                  <a:miter lim="800000"/>
                  <a:headEnd/>
                  <a:tailEnd/>
                </a:ln>
              </p:spPr>
              <p:txBody>
                <a:bodyPr>
                  <a:spAutoFit/>
                </a:bodyPr>
                <a:lstStyle/>
                <a:p>
                  <a:pPr>
                    <a:spcBef>
                      <a:spcPct val="50000"/>
                    </a:spcBef>
                  </a:pPr>
                  <a:r>
                    <a:rPr lang="en-US" b="1">
                      <a:solidFill>
                        <a:srgbClr val="FFFF00"/>
                      </a:solidFill>
                    </a:rPr>
                    <a:t>E</a:t>
                  </a:r>
                  <a:r>
                    <a:rPr lang="en-US" b="1" baseline="-25000">
                      <a:solidFill>
                        <a:srgbClr val="FFFF00"/>
                      </a:solidFill>
                    </a:rPr>
                    <a:t>1</a:t>
                  </a:r>
                </a:p>
              </p:txBody>
            </p:sp>
          </p:grpSp>
          <p:cxnSp>
            <p:nvCxnSpPr>
              <p:cNvPr id="53257" name="Straight Arrow Connector 25"/>
              <p:cNvCxnSpPr>
                <a:cxnSpLocks noChangeShapeType="1"/>
              </p:cNvCxnSpPr>
              <p:nvPr/>
            </p:nvCxnSpPr>
            <p:spPr bwMode="auto">
              <a:xfrm>
                <a:off x="6248400" y="3886200"/>
                <a:ext cx="762000" cy="1588"/>
              </a:xfrm>
              <a:prstGeom prst="straightConnector1">
                <a:avLst/>
              </a:prstGeom>
              <a:noFill/>
              <a:ln w="9525" algn="ctr">
                <a:solidFill>
                  <a:schemeClr val="tx1"/>
                </a:solidFill>
                <a:round/>
                <a:headEnd/>
                <a:tailEnd type="arrow" w="med" len="med"/>
              </a:ln>
            </p:spPr>
          </p:cxnSp>
        </p:grpSp>
        <p:sp>
          <p:nvSpPr>
            <p:cNvPr id="28" name="Rectangle 27"/>
            <p:cNvSpPr/>
            <p:nvPr/>
          </p:nvSpPr>
          <p:spPr>
            <a:xfrm>
              <a:off x="6405562" y="2895600"/>
              <a:ext cx="1049337"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ext Box 37"/>
          <p:cNvSpPr txBox="1">
            <a:spLocks noChangeArrowheads="1"/>
          </p:cNvSpPr>
          <p:nvPr/>
        </p:nvSpPr>
        <p:spPr bwMode="auto">
          <a:xfrm>
            <a:off x="3675063" y="3048000"/>
            <a:ext cx="450850" cy="519113"/>
          </a:xfrm>
          <a:prstGeom prst="rect">
            <a:avLst/>
          </a:prstGeom>
          <a:noFill/>
          <a:ln w="9525" algn="ctr">
            <a:noFill/>
            <a:miter lim="800000"/>
            <a:headEnd/>
            <a:tailEnd/>
          </a:ln>
        </p:spPr>
        <p:txBody>
          <a:bodyPr>
            <a:spAutoFit/>
          </a:bodyPr>
          <a:lstStyle/>
          <a:p>
            <a:pPr>
              <a:spcBef>
                <a:spcPct val="50000"/>
              </a:spcBef>
            </a:pPr>
            <a:endParaRPr lang="en-US" sz="2800" b="1">
              <a:solidFill>
                <a:srgbClr val="FFFF00"/>
              </a:solidFill>
            </a:endParaRPr>
          </a:p>
        </p:txBody>
      </p:sp>
      <p:grpSp>
        <p:nvGrpSpPr>
          <p:cNvPr id="54275" name="Group 31"/>
          <p:cNvGrpSpPr>
            <a:grpSpLocks/>
          </p:cNvGrpSpPr>
          <p:nvPr/>
        </p:nvGrpSpPr>
        <p:grpSpPr bwMode="auto">
          <a:xfrm>
            <a:off x="4195763" y="1066800"/>
            <a:ext cx="5105400" cy="4781550"/>
            <a:chOff x="4028632" y="1052513"/>
            <a:chExt cx="5202212" cy="4781550"/>
          </a:xfrm>
        </p:grpSpPr>
        <p:grpSp>
          <p:nvGrpSpPr>
            <p:cNvPr id="54278" name="Group 10"/>
            <p:cNvGrpSpPr>
              <a:grpSpLocks/>
            </p:cNvGrpSpPr>
            <p:nvPr/>
          </p:nvGrpSpPr>
          <p:grpSpPr bwMode="auto">
            <a:xfrm>
              <a:off x="7254034" y="2392373"/>
              <a:ext cx="1976810" cy="960437"/>
              <a:chOff x="3360" y="2400"/>
              <a:chExt cx="3024" cy="1141"/>
            </a:xfrm>
          </p:grpSpPr>
          <p:grpSp>
            <p:nvGrpSpPr>
              <p:cNvPr id="54300" name="Group 11"/>
              <p:cNvGrpSpPr>
                <a:grpSpLocks/>
              </p:cNvGrpSpPr>
              <p:nvPr/>
            </p:nvGrpSpPr>
            <p:grpSpPr bwMode="auto">
              <a:xfrm>
                <a:off x="3360" y="2400"/>
                <a:ext cx="1008" cy="1039"/>
                <a:chOff x="1776" y="2496"/>
                <a:chExt cx="1008" cy="1039"/>
              </a:xfrm>
            </p:grpSpPr>
            <p:pic>
              <p:nvPicPr>
                <p:cNvPr id="54302" name="Picture 12"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76" y="3072"/>
                  <a:ext cx="1008" cy="463"/>
                </a:xfrm>
                <a:prstGeom prst="rect">
                  <a:avLst/>
                </a:prstGeom>
                <a:noFill/>
                <a:ln w="9525">
                  <a:noFill/>
                  <a:miter lim="800000"/>
                  <a:headEnd/>
                  <a:tailEnd/>
                </a:ln>
              </p:spPr>
            </p:pic>
            <p:pic>
              <p:nvPicPr>
                <p:cNvPr id="54303" name="Picture 13"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76" y="2784"/>
                  <a:ext cx="1008" cy="463"/>
                </a:xfrm>
                <a:prstGeom prst="rect">
                  <a:avLst/>
                </a:prstGeom>
                <a:noFill/>
                <a:ln w="9525">
                  <a:noFill/>
                  <a:miter lim="800000"/>
                  <a:headEnd/>
                  <a:tailEnd/>
                </a:ln>
              </p:spPr>
            </p:pic>
            <p:pic>
              <p:nvPicPr>
                <p:cNvPr id="54304" name="Picture 14"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76" y="2496"/>
                  <a:ext cx="1008" cy="463"/>
                </a:xfrm>
                <a:prstGeom prst="rect">
                  <a:avLst/>
                </a:prstGeom>
                <a:noFill/>
                <a:ln w="9525">
                  <a:noFill/>
                  <a:miter lim="800000"/>
                  <a:headEnd/>
                  <a:tailEnd/>
                </a:ln>
              </p:spPr>
            </p:pic>
          </p:grpSp>
          <p:sp>
            <p:nvSpPr>
              <p:cNvPr id="54301" name="Text Box 15"/>
              <p:cNvSpPr txBox="1">
                <a:spLocks noChangeArrowheads="1"/>
              </p:cNvSpPr>
              <p:nvPr/>
            </p:nvSpPr>
            <p:spPr bwMode="auto">
              <a:xfrm>
                <a:off x="4245" y="2553"/>
                <a:ext cx="2139" cy="988"/>
              </a:xfrm>
              <a:prstGeom prst="rect">
                <a:avLst/>
              </a:prstGeom>
              <a:noFill/>
              <a:ln w="9525">
                <a:noFill/>
                <a:miter lim="800000"/>
                <a:headEnd/>
                <a:tailEnd/>
              </a:ln>
            </p:spPr>
            <p:txBody>
              <a:bodyPr>
                <a:spAutoFit/>
              </a:bodyPr>
              <a:lstStyle/>
              <a:p>
                <a:pPr>
                  <a:spcBef>
                    <a:spcPct val="50000"/>
                  </a:spcBef>
                </a:pPr>
                <a:r>
                  <a:rPr lang="en-US" sz="1600">
                    <a:solidFill>
                      <a:srgbClr val="FFFF00"/>
                    </a:solidFill>
                    <a:latin typeface="Tahoma" pitchFamily="34" charset="0"/>
                  </a:rPr>
                  <a:t>Stimulated Emission of Radiation</a:t>
                </a:r>
              </a:p>
            </p:txBody>
          </p:sp>
        </p:grpSp>
        <p:grpSp>
          <p:nvGrpSpPr>
            <p:cNvPr id="54279" name="Group 35"/>
            <p:cNvGrpSpPr>
              <a:grpSpLocks/>
            </p:cNvGrpSpPr>
            <p:nvPr/>
          </p:nvGrpSpPr>
          <p:grpSpPr bwMode="auto">
            <a:xfrm>
              <a:off x="4028632" y="1052513"/>
              <a:ext cx="4941243" cy="4781550"/>
              <a:chOff x="4107540" y="1052286"/>
              <a:chExt cx="5019581" cy="4781035"/>
            </a:xfrm>
          </p:grpSpPr>
          <p:sp>
            <p:nvSpPr>
              <p:cNvPr id="54280" name="Line 9"/>
              <p:cNvSpPr>
                <a:spLocks noChangeShapeType="1"/>
              </p:cNvSpPr>
              <p:nvPr/>
            </p:nvSpPr>
            <p:spPr bwMode="auto">
              <a:xfrm flipV="1">
                <a:off x="4802683" y="1256291"/>
                <a:ext cx="0" cy="3978105"/>
              </a:xfrm>
              <a:prstGeom prst="line">
                <a:avLst/>
              </a:prstGeom>
              <a:noFill/>
              <a:ln w="28575">
                <a:solidFill>
                  <a:schemeClr val="tx1"/>
                </a:solidFill>
                <a:round/>
                <a:headEnd/>
                <a:tailEnd type="triangle" w="med" len="med"/>
              </a:ln>
            </p:spPr>
            <p:txBody>
              <a:bodyPr/>
              <a:lstStyle/>
              <a:p>
                <a:endParaRPr lang="en-US"/>
              </a:p>
            </p:txBody>
          </p:sp>
          <p:sp>
            <p:nvSpPr>
              <p:cNvPr id="54281" name="Line 10"/>
              <p:cNvSpPr>
                <a:spLocks noChangeShapeType="1"/>
              </p:cNvSpPr>
              <p:nvPr/>
            </p:nvSpPr>
            <p:spPr bwMode="auto">
              <a:xfrm>
                <a:off x="5830272" y="1256291"/>
                <a:ext cx="919422" cy="1020027"/>
              </a:xfrm>
              <a:prstGeom prst="line">
                <a:avLst/>
              </a:prstGeom>
              <a:noFill/>
              <a:ln w="28575">
                <a:solidFill>
                  <a:schemeClr val="tx1"/>
                </a:solidFill>
                <a:round/>
                <a:headEnd/>
                <a:tailEnd type="triangle" w="med" len="med"/>
              </a:ln>
            </p:spPr>
            <p:txBody>
              <a:bodyPr/>
              <a:lstStyle/>
              <a:p>
                <a:endParaRPr lang="en-US"/>
              </a:p>
            </p:txBody>
          </p:sp>
          <p:sp>
            <p:nvSpPr>
              <p:cNvPr id="54282" name="Line 11"/>
              <p:cNvSpPr>
                <a:spLocks noChangeShapeType="1"/>
              </p:cNvSpPr>
              <p:nvPr/>
            </p:nvSpPr>
            <p:spPr bwMode="auto">
              <a:xfrm>
                <a:off x="6749694" y="2276318"/>
                <a:ext cx="0" cy="1122030"/>
              </a:xfrm>
              <a:prstGeom prst="line">
                <a:avLst/>
              </a:prstGeom>
              <a:noFill/>
              <a:ln w="28575">
                <a:solidFill>
                  <a:schemeClr val="tx1"/>
                </a:solidFill>
                <a:round/>
                <a:headEnd/>
                <a:tailEnd type="triangle" w="med" len="med"/>
              </a:ln>
            </p:spPr>
            <p:txBody>
              <a:bodyPr/>
              <a:lstStyle/>
              <a:p>
                <a:endParaRPr lang="en-US"/>
              </a:p>
            </p:txBody>
          </p:sp>
          <p:sp>
            <p:nvSpPr>
              <p:cNvPr id="54283" name="Line 12"/>
              <p:cNvSpPr>
                <a:spLocks noChangeShapeType="1"/>
              </p:cNvSpPr>
              <p:nvPr/>
            </p:nvSpPr>
            <p:spPr bwMode="auto">
              <a:xfrm flipH="1">
                <a:off x="6100690" y="3398348"/>
                <a:ext cx="649004" cy="1836048"/>
              </a:xfrm>
              <a:prstGeom prst="line">
                <a:avLst/>
              </a:prstGeom>
              <a:noFill/>
              <a:ln w="28575">
                <a:solidFill>
                  <a:schemeClr val="tx1"/>
                </a:solidFill>
                <a:round/>
                <a:headEnd/>
                <a:tailEnd type="triangle" w="med" len="med"/>
              </a:ln>
            </p:spPr>
            <p:txBody>
              <a:bodyPr/>
              <a:lstStyle/>
              <a:p>
                <a:endParaRPr lang="en-US"/>
              </a:p>
            </p:txBody>
          </p:sp>
          <p:sp>
            <p:nvSpPr>
              <p:cNvPr id="54284" name="Text Box 13"/>
              <p:cNvSpPr txBox="1">
                <a:spLocks noChangeArrowheads="1"/>
              </p:cNvSpPr>
              <p:nvPr/>
            </p:nvSpPr>
            <p:spPr bwMode="auto">
              <a:xfrm>
                <a:off x="4143828" y="1052286"/>
                <a:ext cx="533400" cy="369332"/>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4</a:t>
                </a:r>
              </a:p>
            </p:txBody>
          </p:sp>
          <p:sp>
            <p:nvSpPr>
              <p:cNvPr id="54285" name="Text Box 14"/>
              <p:cNvSpPr txBox="1">
                <a:spLocks noChangeArrowheads="1"/>
              </p:cNvSpPr>
              <p:nvPr/>
            </p:nvSpPr>
            <p:spPr bwMode="auto">
              <a:xfrm>
                <a:off x="7833964" y="2145288"/>
                <a:ext cx="569810" cy="369332"/>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3</a:t>
                </a:r>
              </a:p>
            </p:txBody>
          </p:sp>
          <p:sp>
            <p:nvSpPr>
              <p:cNvPr id="54286" name="Text Box 15"/>
              <p:cNvSpPr txBox="1">
                <a:spLocks noChangeArrowheads="1"/>
              </p:cNvSpPr>
              <p:nvPr/>
            </p:nvSpPr>
            <p:spPr bwMode="auto">
              <a:xfrm>
                <a:off x="7881258" y="3294744"/>
                <a:ext cx="439526" cy="369292"/>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2</a:t>
                </a:r>
              </a:p>
            </p:txBody>
          </p:sp>
          <p:sp>
            <p:nvSpPr>
              <p:cNvPr id="54287" name="Text Box 16"/>
              <p:cNvSpPr txBox="1">
                <a:spLocks noChangeArrowheads="1"/>
              </p:cNvSpPr>
              <p:nvPr/>
            </p:nvSpPr>
            <p:spPr bwMode="auto">
              <a:xfrm>
                <a:off x="4107540" y="5116666"/>
                <a:ext cx="685800" cy="369332"/>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1</a:t>
                </a:r>
              </a:p>
            </p:txBody>
          </p:sp>
          <p:sp>
            <p:nvSpPr>
              <p:cNvPr id="54288" name="Text Box 17"/>
              <p:cNvSpPr txBox="1">
                <a:spLocks noChangeArrowheads="1"/>
              </p:cNvSpPr>
              <p:nvPr/>
            </p:nvSpPr>
            <p:spPr bwMode="auto">
              <a:xfrm>
                <a:off x="4962242" y="5463989"/>
                <a:ext cx="2004604" cy="369332"/>
              </a:xfrm>
              <a:prstGeom prst="rect">
                <a:avLst/>
              </a:prstGeom>
              <a:noFill/>
              <a:ln w="9525">
                <a:noFill/>
                <a:miter lim="800000"/>
                <a:headEnd/>
                <a:tailEnd/>
              </a:ln>
            </p:spPr>
            <p:txBody>
              <a:bodyPr>
                <a:spAutoFit/>
              </a:bodyPr>
              <a:lstStyle/>
              <a:p>
                <a:pPr>
                  <a:spcBef>
                    <a:spcPct val="50000"/>
                  </a:spcBef>
                </a:pPr>
                <a:r>
                  <a:rPr lang="en-US">
                    <a:solidFill>
                      <a:srgbClr val="FFFF00"/>
                    </a:solidFill>
                  </a:rPr>
                  <a:t>Ground State</a:t>
                </a:r>
              </a:p>
            </p:txBody>
          </p:sp>
          <p:sp>
            <p:nvSpPr>
              <p:cNvPr id="54289" name="Text Box 18"/>
              <p:cNvSpPr txBox="1">
                <a:spLocks noChangeArrowheads="1"/>
              </p:cNvSpPr>
              <p:nvPr/>
            </p:nvSpPr>
            <p:spPr bwMode="auto">
              <a:xfrm>
                <a:off x="6446524" y="1460297"/>
                <a:ext cx="2058559" cy="646261"/>
              </a:xfrm>
              <a:prstGeom prst="rect">
                <a:avLst/>
              </a:prstGeom>
              <a:noFill/>
              <a:ln w="9525">
                <a:noFill/>
                <a:miter lim="800000"/>
                <a:headEnd/>
                <a:tailEnd/>
              </a:ln>
            </p:spPr>
            <p:txBody>
              <a:bodyPr>
                <a:spAutoFit/>
              </a:bodyPr>
              <a:lstStyle/>
              <a:p>
                <a:pPr>
                  <a:spcBef>
                    <a:spcPct val="50000"/>
                  </a:spcBef>
                </a:pPr>
                <a:r>
                  <a:rPr lang="en-US">
                    <a:solidFill>
                      <a:srgbClr val="FFFF00"/>
                    </a:solidFill>
                    <a:latin typeface="Tahoma" pitchFamily="34" charset="0"/>
                  </a:rPr>
                  <a:t>Non radiative transition</a:t>
                </a:r>
                <a:r>
                  <a:rPr lang="en-US">
                    <a:solidFill>
                      <a:srgbClr val="FFFF00"/>
                    </a:solidFill>
                  </a:rPr>
                  <a:t> </a:t>
                </a:r>
              </a:p>
            </p:txBody>
          </p:sp>
          <p:sp>
            <p:nvSpPr>
              <p:cNvPr id="54290" name="Text Box 19"/>
              <p:cNvSpPr txBox="1">
                <a:spLocks noChangeArrowheads="1"/>
              </p:cNvSpPr>
              <p:nvPr/>
            </p:nvSpPr>
            <p:spPr bwMode="auto">
              <a:xfrm>
                <a:off x="7182363" y="4824261"/>
                <a:ext cx="1944758" cy="367635"/>
              </a:xfrm>
              <a:prstGeom prst="rect">
                <a:avLst/>
              </a:prstGeom>
              <a:noFill/>
              <a:ln w="9525">
                <a:noFill/>
                <a:miter lim="800000"/>
                <a:headEnd/>
                <a:tailEnd/>
              </a:ln>
            </p:spPr>
            <p:txBody>
              <a:bodyPr>
                <a:spAutoFit/>
              </a:bodyPr>
              <a:lstStyle/>
              <a:p>
                <a:pPr>
                  <a:spcBef>
                    <a:spcPct val="50000"/>
                  </a:spcBef>
                </a:pPr>
                <a:r>
                  <a:rPr lang="en-US">
                    <a:solidFill>
                      <a:srgbClr val="FFFF00"/>
                    </a:solidFill>
                  </a:rPr>
                  <a:t> </a:t>
                </a:r>
              </a:p>
            </p:txBody>
          </p:sp>
          <p:sp>
            <p:nvSpPr>
              <p:cNvPr id="54291" name="Text Box 20"/>
              <p:cNvSpPr txBox="1">
                <a:spLocks noChangeArrowheads="1"/>
              </p:cNvSpPr>
              <p:nvPr/>
            </p:nvSpPr>
            <p:spPr bwMode="auto">
              <a:xfrm>
                <a:off x="6423663" y="4112367"/>
                <a:ext cx="1623636" cy="646261"/>
              </a:xfrm>
              <a:prstGeom prst="rect">
                <a:avLst/>
              </a:prstGeom>
              <a:noFill/>
              <a:ln w="9525">
                <a:noFill/>
                <a:miter lim="800000"/>
                <a:headEnd/>
                <a:tailEnd/>
              </a:ln>
            </p:spPr>
            <p:txBody>
              <a:bodyPr>
                <a:spAutoFit/>
              </a:bodyPr>
              <a:lstStyle/>
              <a:p>
                <a:pPr>
                  <a:spcBef>
                    <a:spcPct val="50000"/>
                  </a:spcBef>
                </a:pPr>
                <a:r>
                  <a:rPr lang="en-US">
                    <a:solidFill>
                      <a:srgbClr val="FFFF00"/>
                    </a:solidFill>
                  </a:rPr>
                  <a:t>Natural depletion </a:t>
                </a:r>
              </a:p>
            </p:txBody>
          </p:sp>
          <p:sp>
            <p:nvSpPr>
              <p:cNvPr id="54292" name="Text Box 21"/>
              <p:cNvSpPr txBox="1">
                <a:spLocks noChangeArrowheads="1"/>
              </p:cNvSpPr>
              <p:nvPr/>
            </p:nvSpPr>
            <p:spPr bwMode="auto">
              <a:xfrm>
                <a:off x="4751196" y="2786332"/>
                <a:ext cx="1137978" cy="369292"/>
              </a:xfrm>
              <a:prstGeom prst="rect">
                <a:avLst/>
              </a:prstGeom>
              <a:noFill/>
              <a:ln w="9525">
                <a:noFill/>
                <a:miter lim="800000"/>
                <a:headEnd/>
                <a:tailEnd/>
              </a:ln>
            </p:spPr>
            <p:txBody>
              <a:bodyPr>
                <a:spAutoFit/>
              </a:bodyPr>
              <a:lstStyle/>
              <a:p>
                <a:pPr>
                  <a:spcBef>
                    <a:spcPct val="50000"/>
                  </a:spcBef>
                </a:pPr>
                <a:r>
                  <a:rPr lang="en-US">
                    <a:solidFill>
                      <a:srgbClr val="FFFF00"/>
                    </a:solidFill>
                  </a:rPr>
                  <a:t>Pumping </a:t>
                </a:r>
              </a:p>
            </p:txBody>
          </p:sp>
          <p:sp>
            <p:nvSpPr>
              <p:cNvPr id="54293" name="Rectangle 24"/>
              <p:cNvSpPr>
                <a:spLocks noChangeArrowheads="1"/>
              </p:cNvSpPr>
              <p:nvPr/>
            </p:nvSpPr>
            <p:spPr bwMode="auto">
              <a:xfrm>
                <a:off x="4478181" y="5234396"/>
                <a:ext cx="4110357" cy="204005"/>
              </a:xfrm>
              <a:prstGeom prst="rect">
                <a:avLst/>
              </a:prstGeom>
              <a:gradFill rotWithShape="1">
                <a:gsLst>
                  <a:gs pos="0">
                    <a:srgbClr val="FD95EE"/>
                  </a:gs>
                  <a:gs pos="50000">
                    <a:srgbClr val="75456E"/>
                  </a:gs>
                  <a:gs pos="100000">
                    <a:srgbClr val="FD95EE"/>
                  </a:gs>
                </a:gsLst>
                <a:lin ang="5400000" scaled="1"/>
              </a:gradFill>
              <a:ln w="9525">
                <a:solidFill>
                  <a:schemeClr val="tx1"/>
                </a:solidFill>
                <a:miter lim="800000"/>
                <a:headEnd/>
                <a:tailEnd/>
              </a:ln>
            </p:spPr>
            <p:txBody>
              <a:bodyPr wrap="none" anchor="ctr"/>
              <a:lstStyle/>
              <a:p>
                <a:endParaRPr lang="en-US">
                  <a:solidFill>
                    <a:srgbClr val="FFFF00"/>
                  </a:solidFill>
                </a:endParaRPr>
              </a:p>
            </p:txBody>
          </p:sp>
          <p:sp>
            <p:nvSpPr>
              <p:cNvPr id="54294" name="Rectangle 25"/>
              <p:cNvSpPr>
                <a:spLocks noChangeArrowheads="1"/>
              </p:cNvSpPr>
              <p:nvPr/>
            </p:nvSpPr>
            <p:spPr bwMode="auto">
              <a:xfrm>
                <a:off x="4532265" y="1154289"/>
                <a:ext cx="1784760" cy="102003"/>
              </a:xfrm>
              <a:prstGeom prst="rect">
                <a:avLst/>
              </a:prstGeom>
              <a:gradFill rotWithShape="1">
                <a:gsLst>
                  <a:gs pos="0">
                    <a:srgbClr val="FD95EE"/>
                  </a:gs>
                  <a:gs pos="50000">
                    <a:srgbClr val="75456E"/>
                  </a:gs>
                  <a:gs pos="100000">
                    <a:srgbClr val="FD95EE"/>
                  </a:gs>
                </a:gsLst>
                <a:lin ang="5400000" scaled="1"/>
              </a:gradFill>
              <a:ln w="9525">
                <a:solidFill>
                  <a:schemeClr val="tx1"/>
                </a:solidFill>
                <a:miter lim="800000"/>
                <a:headEnd/>
                <a:tailEnd/>
              </a:ln>
            </p:spPr>
            <p:txBody>
              <a:bodyPr wrap="none" anchor="ctr"/>
              <a:lstStyle/>
              <a:p>
                <a:endParaRPr lang="en-US">
                  <a:solidFill>
                    <a:srgbClr val="FFFF00"/>
                  </a:solidFill>
                </a:endParaRPr>
              </a:p>
            </p:txBody>
          </p:sp>
          <p:sp>
            <p:nvSpPr>
              <p:cNvPr id="54295" name="Rectangle 26"/>
              <p:cNvSpPr>
                <a:spLocks noChangeArrowheads="1"/>
              </p:cNvSpPr>
              <p:nvPr/>
            </p:nvSpPr>
            <p:spPr bwMode="auto">
              <a:xfrm>
                <a:off x="5992523" y="2276318"/>
                <a:ext cx="1892928" cy="102003"/>
              </a:xfrm>
              <a:prstGeom prst="rect">
                <a:avLst/>
              </a:prstGeom>
              <a:gradFill rotWithShape="1">
                <a:gsLst>
                  <a:gs pos="0">
                    <a:srgbClr val="FD95EE"/>
                  </a:gs>
                  <a:gs pos="50000">
                    <a:srgbClr val="75456E"/>
                  </a:gs>
                  <a:gs pos="100000">
                    <a:srgbClr val="FD95EE"/>
                  </a:gs>
                </a:gsLst>
                <a:lin ang="5400000" scaled="1"/>
              </a:gradFill>
              <a:ln w="9525">
                <a:solidFill>
                  <a:schemeClr val="tx1"/>
                </a:solidFill>
                <a:miter lim="800000"/>
                <a:headEnd/>
                <a:tailEnd/>
              </a:ln>
            </p:spPr>
            <p:txBody>
              <a:bodyPr wrap="none" anchor="ctr"/>
              <a:lstStyle/>
              <a:p>
                <a:endParaRPr lang="en-US">
                  <a:solidFill>
                    <a:srgbClr val="FFFF00"/>
                  </a:solidFill>
                </a:endParaRPr>
              </a:p>
            </p:txBody>
          </p:sp>
          <p:sp>
            <p:nvSpPr>
              <p:cNvPr id="54296" name="Rectangle 29"/>
              <p:cNvSpPr>
                <a:spLocks noChangeArrowheads="1"/>
              </p:cNvSpPr>
              <p:nvPr/>
            </p:nvSpPr>
            <p:spPr bwMode="auto">
              <a:xfrm>
                <a:off x="6046607" y="3398348"/>
                <a:ext cx="1892928" cy="102003"/>
              </a:xfrm>
              <a:prstGeom prst="rect">
                <a:avLst/>
              </a:prstGeom>
              <a:gradFill rotWithShape="1">
                <a:gsLst>
                  <a:gs pos="0">
                    <a:srgbClr val="FD95EE"/>
                  </a:gs>
                  <a:gs pos="50000">
                    <a:srgbClr val="75456E"/>
                  </a:gs>
                  <a:gs pos="100000">
                    <a:srgbClr val="FD95EE"/>
                  </a:gs>
                </a:gsLst>
                <a:lin ang="5400000" scaled="1"/>
              </a:gradFill>
              <a:ln w="9525">
                <a:solidFill>
                  <a:schemeClr val="tx1"/>
                </a:solidFill>
                <a:miter lim="800000"/>
                <a:headEnd/>
                <a:tailEnd/>
              </a:ln>
            </p:spPr>
            <p:txBody>
              <a:bodyPr wrap="none" anchor="ctr"/>
              <a:lstStyle/>
              <a:p>
                <a:endParaRPr lang="en-US">
                  <a:solidFill>
                    <a:srgbClr val="FFFF00"/>
                  </a:solidFill>
                </a:endParaRPr>
              </a:p>
            </p:txBody>
          </p:sp>
          <p:grpSp>
            <p:nvGrpSpPr>
              <p:cNvPr id="54297" name="Group 11"/>
              <p:cNvGrpSpPr>
                <a:grpSpLocks/>
              </p:cNvGrpSpPr>
              <p:nvPr/>
            </p:nvGrpSpPr>
            <p:grpSpPr bwMode="auto">
              <a:xfrm>
                <a:off x="7369482" y="2626729"/>
                <a:ext cx="676588" cy="824642"/>
                <a:chOff x="1732" y="2513"/>
                <a:chExt cx="1019" cy="981"/>
              </a:xfrm>
            </p:grpSpPr>
            <p:pic>
              <p:nvPicPr>
                <p:cNvPr id="54298" name="Picture 12"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43" y="3031"/>
                  <a:ext cx="1008" cy="463"/>
                </a:xfrm>
                <a:prstGeom prst="rect">
                  <a:avLst/>
                </a:prstGeom>
                <a:noFill/>
                <a:ln w="9525">
                  <a:noFill/>
                  <a:miter lim="800000"/>
                  <a:headEnd/>
                  <a:tailEnd/>
                </a:ln>
              </p:spPr>
            </p:pic>
            <p:pic>
              <p:nvPicPr>
                <p:cNvPr id="54299" name="Picture 14"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32" y="2513"/>
                  <a:ext cx="1008" cy="463"/>
                </a:xfrm>
                <a:prstGeom prst="rect">
                  <a:avLst/>
                </a:prstGeom>
                <a:noFill/>
                <a:ln w="9525">
                  <a:noFill/>
                  <a:miter lim="800000"/>
                  <a:headEnd/>
                  <a:tailEnd/>
                </a:ln>
              </p:spPr>
            </p:pic>
          </p:grpSp>
        </p:grpSp>
      </p:grpSp>
      <p:sp>
        <p:nvSpPr>
          <p:cNvPr id="54276" name="TextBox 31"/>
          <p:cNvSpPr txBox="1">
            <a:spLocks noChangeArrowheads="1"/>
          </p:cNvSpPr>
          <p:nvPr/>
        </p:nvSpPr>
        <p:spPr bwMode="auto">
          <a:xfrm>
            <a:off x="0" y="0"/>
            <a:ext cx="6107113" cy="584200"/>
          </a:xfrm>
          <a:prstGeom prst="rect">
            <a:avLst/>
          </a:prstGeom>
          <a:noFill/>
          <a:ln w="9525">
            <a:noFill/>
            <a:miter lim="800000"/>
            <a:headEnd/>
            <a:tailEnd/>
          </a:ln>
        </p:spPr>
        <p:txBody>
          <a:bodyPr>
            <a:spAutoFit/>
          </a:bodyPr>
          <a:lstStyle/>
          <a:p>
            <a:pPr marL="57150" indent="-57150" eaLnBrk="0" hangingPunct="0"/>
            <a:r>
              <a:rPr lang="en-US" sz="3200" b="1">
                <a:solidFill>
                  <a:srgbClr val="00FFCC"/>
                </a:solidFill>
                <a:latin typeface="Berlin Sans FB Demi" pitchFamily="34" charset="0"/>
                <a:cs typeface="Arial" pitchFamily="34" charset="0"/>
              </a:rPr>
              <a:t>Four Level Pumping Scheme:</a:t>
            </a:r>
          </a:p>
        </p:txBody>
      </p:sp>
      <p:sp>
        <p:nvSpPr>
          <p:cNvPr id="51206" name="TextBox 32"/>
          <p:cNvSpPr txBox="1">
            <a:spLocks noChangeArrowheads="1"/>
          </p:cNvSpPr>
          <p:nvPr/>
        </p:nvSpPr>
        <p:spPr bwMode="auto">
          <a:xfrm>
            <a:off x="227013" y="587375"/>
            <a:ext cx="4578350" cy="4899025"/>
          </a:xfrm>
          <a:prstGeom prst="rect">
            <a:avLst/>
          </a:prstGeom>
          <a:noFill/>
          <a:ln w="9525">
            <a:noFill/>
            <a:miter lim="800000"/>
            <a:headEnd/>
            <a:tailEnd/>
          </a:ln>
        </p:spPr>
        <p:txBody>
          <a:bodyPr>
            <a:spAutoFit/>
          </a:bodyPr>
          <a:lstStyle/>
          <a:p>
            <a:pPr marL="57150" indent="-57150" eaLnBrk="0" hangingPunct="0">
              <a:defRPr/>
            </a:pPr>
            <a:r>
              <a:rPr lang="en-US" sz="2200" b="1" dirty="0">
                <a:solidFill>
                  <a:srgbClr val="99FF33"/>
                </a:solidFill>
                <a:latin typeface="+mj-lt"/>
                <a:cs typeface="Times New Roman" pitchFamily="18" charset="0"/>
              </a:rPr>
              <a:t>Pumping raises the atoms from E</a:t>
            </a:r>
            <a:r>
              <a:rPr lang="en-US" sz="2200" b="1" baseline="-25000" dirty="0">
                <a:solidFill>
                  <a:srgbClr val="99FF33"/>
                </a:solidFill>
                <a:latin typeface="+mj-lt"/>
                <a:cs typeface="Times New Roman" pitchFamily="18" charset="0"/>
              </a:rPr>
              <a:t>1</a:t>
            </a:r>
            <a:r>
              <a:rPr lang="en-US" sz="2200" b="1" dirty="0">
                <a:solidFill>
                  <a:srgbClr val="99FF33"/>
                </a:solidFill>
                <a:latin typeface="+mj-lt"/>
                <a:cs typeface="Times New Roman" pitchFamily="18" charset="0"/>
              </a:rPr>
              <a:t> to E</a:t>
            </a:r>
            <a:r>
              <a:rPr lang="en-US" sz="2200" b="1" baseline="-25000" dirty="0">
                <a:solidFill>
                  <a:srgbClr val="99FF33"/>
                </a:solidFill>
                <a:latin typeface="+mj-lt"/>
                <a:cs typeface="Times New Roman" pitchFamily="18" charset="0"/>
              </a:rPr>
              <a:t>4</a:t>
            </a:r>
            <a:r>
              <a:rPr lang="en-US" sz="2200" b="1" dirty="0">
                <a:solidFill>
                  <a:srgbClr val="99FF33"/>
                </a:solidFill>
                <a:latin typeface="+mj-lt"/>
                <a:cs typeface="Times New Roman" pitchFamily="18" charset="0"/>
              </a:rPr>
              <a:t>. From E</a:t>
            </a:r>
            <a:r>
              <a:rPr lang="en-US" sz="2200" b="1" baseline="-25000" dirty="0">
                <a:solidFill>
                  <a:srgbClr val="99FF33"/>
                </a:solidFill>
                <a:latin typeface="+mj-lt"/>
                <a:cs typeface="Times New Roman" pitchFamily="18" charset="0"/>
              </a:rPr>
              <a:t>4</a:t>
            </a:r>
            <a:r>
              <a:rPr lang="en-US" sz="2200" b="1" dirty="0">
                <a:solidFill>
                  <a:srgbClr val="99FF33"/>
                </a:solidFill>
                <a:latin typeface="+mj-lt"/>
                <a:cs typeface="Times New Roman" pitchFamily="18" charset="0"/>
              </a:rPr>
              <a:t> atoms comes to E</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a:t>
            </a:r>
          </a:p>
          <a:p>
            <a:pPr marL="57150" indent="-57150" eaLnBrk="0" hangingPunct="0">
              <a:defRPr/>
            </a:pPr>
            <a:r>
              <a:rPr lang="en-US" sz="2200" b="1" dirty="0">
                <a:solidFill>
                  <a:srgbClr val="99FF33"/>
                </a:solidFill>
                <a:latin typeface="+mj-lt"/>
                <a:cs typeface="Times New Roman" pitchFamily="18" charset="0"/>
              </a:rPr>
              <a:t>Population at E</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exceeds the population at E</a:t>
            </a:r>
            <a:r>
              <a:rPr lang="en-US" sz="2200" b="1" baseline="-25000" dirty="0">
                <a:solidFill>
                  <a:srgbClr val="99FF33"/>
                </a:solidFill>
                <a:latin typeface="+mj-lt"/>
                <a:cs typeface="Times New Roman" pitchFamily="18" charset="0"/>
              </a:rPr>
              <a:t>2</a:t>
            </a:r>
            <a:r>
              <a:rPr lang="en-US" sz="2200" b="1" dirty="0">
                <a:solidFill>
                  <a:srgbClr val="99FF33"/>
                </a:solidFill>
                <a:latin typeface="+mj-lt"/>
                <a:cs typeface="Times New Roman" pitchFamily="18" charset="0"/>
              </a:rPr>
              <a:t> and  population inversion is attained. </a:t>
            </a:r>
          </a:p>
          <a:p>
            <a:pPr marL="57150" indent="-57150" eaLnBrk="0" hangingPunct="0">
              <a:defRPr/>
            </a:pPr>
            <a:endParaRPr lang="en-US" sz="2200" b="1" dirty="0">
              <a:solidFill>
                <a:srgbClr val="99FF33"/>
              </a:solidFill>
              <a:latin typeface="+mj-lt"/>
              <a:cs typeface="Times New Roman" pitchFamily="18" charset="0"/>
            </a:endParaRPr>
          </a:p>
          <a:p>
            <a:pPr marL="57150" indent="-57150" eaLnBrk="0" hangingPunct="0">
              <a:defRPr/>
            </a:pPr>
            <a:r>
              <a:rPr lang="en-US" sz="2200" b="1" dirty="0">
                <a:solidFill>
                  <a:srgbClr val="99FF33"/>
                </a:solidFill>
                <a:latin typeface="+mj-lt"/>
                <a:cs typeface="Times New Roman" pitchFamily="18" charset="0"/>
              </a:rPr>
              <a:t>Laser transition takes the atoms </a:t>
            </a:r>
          </a:p>
          <a:p>
            <a:pPr marL="57150" indent="-57150" eaLnBrk="0" hangingPunct="0">
              <a:defRPr/>
            </a:pPr>
            <a:r>
              <a:rPr lang="en-US" sz="2200" b="1" dirty="0">
                <a:solidFill>
                  <a:srgbClr val="99FF33"/>
                </a:solidFill>
                <a:latin typeface="+mj-lt"/>
                <a:cs typeface="Times New Roman" pitchFamily="18" charset="0"/>
              </a:rPr>
              <a:t>from level E</a:t>
            </a:r>
            <a:r>
              <a:rPr lang="en-US" sz="2200" b="1" baseline="-25000" dirty="0">
                <a:solidFill>
                  <a:srgbClr val="99FF33"/>
                </a:solidFill>
                <a:latin typeface="+mj-lt"/>
                <a:cs typeface="Times New Roman" pitchFamily="18" charset="0"/>
              </a:rPr>
              <a:t>3 </a:t>
            </a:r>
            <a:r>
              <a:rPr lang="en-US" sz="2200" b="1" dirty="0">
                <a:solidFill>
                  <a:srgbClr val="99FF33"/>
                </a:solidFill>
                <a:latin typeface="+mj-lt"/>
                <a:cs typeface="Times New Roman" pitchFamily="18" charset="0"/>
              </a:rPr>
              <a:t>to the level E</a:t>
            </a:r>
            <a:r>
              <a:rPr lang="en-US" sz="2200" b="1" baseline="-25000" dirty="0">
                <a:solidFill>
                  <a:srgbClr val="99FF33"/>
                </a:solidFill>
                <a:latin typeface="+mj-lt"/>
                <a:cs typeface="Times New Roman" pitchFamily="18" charset="0"/>
              </a:rPr>
              <a:t>2</a:t>
            </a:r>
            <a:r>
              <a:rPr lang="en-US" sz="2200" b="1" dirty="0">
                <a:solidFill>
                  <a:srgbClr val="99FF33"/>
                </a:solidFill>
                <a:latin typeface="+mj-lt"/>
                <a:cs typeface="Times New Roman" pitchFamily="18" charset="0"/>
              </a:rPr>
              <a:t>. </a:t>
            </a:r>
          </a:p>
          <a:p>
            <a:pPr marL="57150" indent="-57150">
              <a:defRPr/>
            </a:pPr>
            <a:r>
              <a:rPr lang="en-US" sz="2200" b="1" dirty="0">
                <a:solidFill>
                  <a:srgbClr val="99FF33"/>
                </a:solidFill>
                <a:latin typeface="+mj-lt"/>
                <a:cs typeface="Times New Roman" pitchFamily="18" charset="0"/>
              </a:rPr>
              <a:t>finally reach the ground state E</a:t>
            </a:r>
            <a:r>
              <a:rPr lang="en-US" sz="2200" b="1" baseline="-25000" dirty="0">
                <a:solidFill>
                  <a:srgbClr val="99FF33"/>
                </a:solidFill>
                <a:latin typeface="+mj-lt"/>
                <a:cs typeface="Times New Roman" pitchFamily="18" charset="0"/>
              </a:rPr>
              <a:t>1</a:t>
            </a:r>
          </a:p>
          <a:p>
            <a:pPr marL="57150" indent="-57150">
              <a:defRPr/>
            </a:pPr>
            <a:endParaRPr lang="en-US" sz="2200" b="1" dirty="0">
              <a:solidFill>
                <a:srgbClr val="99FF33"/>
              </a:solidFill>
              <a:latin typeface="+mj-lt"/>
              <a:cs typeface="Times New Roman" pitchFamily="18" charset="0"/>
            </a:endParaRPr>
          </a:p>
          <a:p>
            <a:pPr marL="57150" indent="-57150">
              <a:buFontTx/>
              <a:buChar char="•"/>
              <a:defRPr/>
            </a:pPr>
            <a:r>
              <a:rPr lang="en-US" sz="2200" b="1" dirty="0">
                <a:solidFill>
                  <a:srgbClr val="99FF33"/>
                </a:solidFill>
                <a:latin typeface="+mj-lt"/>
                <a:cs typeface="Times New Roman" pitchFamily="18" charset="0"/>
              </a:rPr>
              <a:t>Four level lasers  are   more</a:t>
            </a:r>
          </a:p>
          <a:p>
            <a:pPr marL="57150" indent="-57150">
              <a:defRPr/>
            </a:pPr>
            <a:r>
              <a:rPr lang="en-US" sz="2200" b="1" dirty="0">
                <a:solidFill>
                  <a:srgbClr val="99FF33"/>
                </a:solidFill>
                <a:latin typeface="+mj-lt"/>
                <a:cs typeface="Times New Roman" pitchFamily="18" charset="0"/>
              </a:rPr>
              <a:t>efficient.</a:t>
            </a:r>
          </a:p>
          <a:p>
            <a:pPr marL="57150" indent="-57150">
              <a:spcBef>
                <a:spcPct val="20000"/>
              </a:spcBef>
              <a:buFontTx/>
              <a:buChar char="•"/>
              <a:defRPr/>
            </a:pPr>
            <a:r>
              <a:rPr lang="en-US" sz="2200" b="1" dirty="0">
                <a:solidFill>
                  <a:srgbClr val="99FF33"/>
                </a:solidFill>
                <a:latin typeface="+mj-lt"/>
                <a:cs typeface="Times New Roman" pitchFamily="18" charset="0"/>
              </a:rPr>
              <a:t>Four  level lasers can operate in a </a:t>
            </a:r>
            <a:r>
              <a:rPr lang="en-US" sz="2200" b="1" dirty="0">
                <a:solidFill>
                  <a:srgbClr val="FFFF00"/>
                </a:solidFill>
                <a:latin typeface="+mj-lt"/>
                <a:cs typeface="Times New Roman" pitchFamily="18" charset="0"/>
              </a:rPr>
              <a:t>Continuous Wave mode.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Rectangle 3"/>
          <p:cNvSpPr>
            <a:spLocks noGrp="1" noChangeArrowheads="1"/>
          </p:cNvSpPr>
          <p:nvPr>
            <p:ph type="body" idx="4294967295"/>
          </p:nvPr>
        </p:nvSpPr>
        <p:spPr>
          <a:xfrm>
            <a:off x="0" y="0"/>
            <a:ext cx="9001125" cy="6705600"/>
          </a:xfrm>
        </p:spPr>
        <p:txBody>
          <a:bodyPr/>
          <a:lstStyle/>
          <a:p>
            <a:pPr eaLnBrk="1" hangingPunct="1">
              <a:buClrTx/>
              <a:buFont typeface="Wingdings 2" pitchFamily="18" charset="2"/>
              <a:buNone/>
              <a:defRPr/>
            </a:pPr>
            <a:r>
              <a:rPr lang="en-US" sz="3200" b="1" dirty="0" smtClean="0">
                <a:solidFill>
                  <a:srgbClr val="00FFCC"/>
                </a:solidFill>
                <a:latin typeface="Berlin Sans FB Demi" pitchFamily="34" charset="0"/>
                <a:cs typeface="Arial" pitchFamily="34" charset="0"/>
              </a:rPr>
              <a:t>Types of LASER</a:t>
            </a:r>
          </a:p>
          <a:p>
            <a:pPr lvl="1" eaLnBrk="1" hangingPunct="1">
              <a:buClr>
                <a:srgbClr val="00FFCC"/>
              </a:buClr>
              <a:buFont typeface="Wingdings" pitchFamily="2" charset="2"/>
              <a:buChar char="§"/>
              <a:defRPr/>
            </a:pPr>
            <a:r>
              <a:rPr lang="en-US" sz="2200" b="1" dirty="0" smtClean="0">
                <a:solidFill>
                  <a:srgbClr val="3D1A96"/>
                </a:solidFill>
                <a:latin typeface="+mj-lt"/>
                <a:cs typeface="Times New Roman" pitchFamily="18" charset="0"/>
              </a:rPr>
              <a:t>Solid-state lasers-      </a:t>
            </a:r>
            <a:r>
              <a:rPr lang="en-US" sz="2200" b="1" dirty="0" smtClean="0">
                <a:solidFill>
                  <a:srgbClr val="99FF33"/>
                </a:solidFill>
                <a:latin typeface="+mj-lt"/>
                <a:cs typeface="Times New Roman" pitchFamily="18" charset="0"/>
              </a:rPr>
              <a:t>have lasing material distributed in a solid matrix .  </a:t>
            </a:r>
            <a:r>
              <a:rPr lang="en-US" sz="2200" b="1" dirty="0" smtClean="0">
                <a:solidFill>
                  <a:srgbClr val="00B0F0"/>
                </a:solidFill>
                <a:latin typeface="+mj-lt"/>
                <a:cs typeface="Times New Roman" pitchFamily="18" charset="0"/>
              </a:rPr>
              <a:t>Ruby</a:t>
            </a:r>
            <a:r>
              <a:rPr lang="en-US" sz="2200" b="1" dirty="0" smtClean="0">
                <a:solidFill>
                  <a:srgbClr val="99FF33"/>
                </a:solidFill>
                <a:latin typeface="+mj-lt"/>
                <a:cs typeface="Times New Roman" pitchFamily="18" charset="0"/>
              </a:rPr>
              <a:t>, Neodymium: Yttrium-aluminum garnet “</a:t>
            </a:r>
            <a:r>
              <a:rPr lang="en-US" sz="2200" b="1" dirty="0" err="1" smtClean="0">
                <a:solidFill>
                  <a:srgbClr val="99FF33"/>
                </a:solidFill>
                <a:latin typeface="+mj-lt"/>
                <a:cs typeface="Times New Roman" pitchFamily="18" charset="0"/>
              </a:rPr>
              <a:t>Nd:YAG</a:t>
            </a:r>
            <a:r>
              <a:rPr lang="en-US" sz="2200" b="1" dirty="0" smtClean="0">
                <a:solidFill>
                  <a:srgbClr val="99FF33"/>
                </a:solidFill>
                <a:latin typeface="+mj-lt"/>
                <a:cs typeface="Times New Roman" pitchFamily="18" charset="0"/>
              </a:rPr>
              <a:t>“, </a:t>
            </a:r>
            <a:r>
              <a:rPr lang="en-US" sz="2200" b="1" dirty="0" err="1" smtClean="0">
                <a:solidFill>
                  <a:srgbClr val="99FF33"/>
                </a:solidFill>
                <a:latin typeface="+mj-lt"/>
                <a:cs typeface="Times New Roman" pitchFamily="18" charset="0"/>
              </a:rPr>
              <a:t>Nd:Glass</a:t>
            </a:r>
            <a:r>
              <a:rPr lang="en-US" sz="2200" b="1" dirty="0" smtClean="0">
                <a:solidFill>
                  <a:srgbClr val="99FF33"/>
                </a:solidFill>
                <a:latin typeface="+mj-lt"/>
                <a:cs typeface="Times New Roman" pitchFamily="18" charset="0"/>
              </a:rPr>
              <a:t> lasers etc</a:t>
            </a:r>
          </a:p>
          <a:p>
            <a:pPr lvl="1" eaLnBrk="1" hangingPunct="1">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lvl="1" eaLnBrk="1" hangingPunct="1">
              <a:buClr>
                <a:srgbClr val="00FFCC"/>
              </a:buClr>
              <a:buFont typeface="Wingdings" pitchFamily="2" charset="2"/>
              <a:buChar char="§"/>
              <a:defRPr/>
            </a:pPr>
            <a:r>
              <a:rPr lang="en-US" sz="2200" b="1" dirty="0" smtClean="0">
                <a:solidFill>
                  <a:srgbClr val="3D1A96"/>
                </a:solidFill>
                <a:latin typeface="+mj-lt"/>
                <a:cs typeface="Times New Roman" pitchFamily="18" charset="0"/>
              </a:rPr>
              <a:t>Gas lasers-    </a:t>
            </a:r>
            <a:r>
              <a:rPr lang="en-US" sz="2200" b="1" dirty="0" smtClean="0">
                <a:solidFill>
                  <a:srgbClr val="00B0F0"/>
                </a:solidFill>
                <a:latin typeface="+mj-lt"/>
                <a:cs typeface="Times New Roman" pitchFamily="18" charset="0"/>
              </a:rPr>
              <a:t>He-Ne</a:t>
            </a:r>
            <a:r>
              <a:rPr lang="en-US" sz="2200" b="1" dirty="0" smtClean="0">
                <a:solidFill>
                  <a:srgbClr val="99FF33"/>
                </a:solidFill>
                <a:latin typeface="+mj-lt"/>
                <a:cs typeface="Times New Roman" pitchFamily="18" charset="0"/>
              </a:rPr>
              <a:t>, He-</a:t>
            </a:r>
            <a:r>
              <a:rPr lang="en-US" sz="2200" b="1" dirty="0" err="1" smtClean="0">
                <a:solidFill>
                  <a:srgbClr val="99FF33"/>
                </a:solidFill>
                <a:latin typeface="+mj-lt"/>
                <a:cs typeface="Times New Roman" pitchFamily="18" charset="0"/>
              </a:rPr>
              <a:t>Cd</a:t>
            </a:r>
            <a:r>
              <a:rPr lang="en-US" sz="2200" b="1" dirty="0" smtClean="0">
                <a:solidFill>
                  <a:srgbClr val="99FF33"/>
                </a:solidFill>
                <a:latin typeface="+mj-lt"/>
                <a:cs typeface="Times New Roman" pitchFamily="18" charset="0"/>
              </a:rPr>
              <a:t>, CO</a:t>
            </a:r>
            <a:r>
              <a:rPr lang="en-US" sz="2200" b="1" baseline="-25000" dirty="0" smtClean="0">
                <a:solidFill>
                  <a:srgbClr val="99FF33"/>
                </a:solidFill>
                <a:latin typeface="+mj-lt"/>
                <a:cs typeface="Times New Roman" pitchFamily="18" charset="0"/>
              </a:rPr>
              <a:t>2</a:t>
            </a:r>
            <a:r>
              <a:rPr lang="en-US" sz="2200" b="1" dirty="0" smtClean="0">
                <a:solidFill>
                  <a:srgbClr val="99FF33"/>
                </a:solidFill>
                <a:latin typeface="+mj-lt"/>
                <a:cs typeface="Times New Roman" pitchFamily="18" charset="0"/>
              </a:rPr>
              <a:t>, N</a:t>
            </a:r>
            <a:r>
              <a:rPr lang="en-US" sz="2200" b="1" baseline="-25000" dirty="0" smtClean="0">
                <a:solidFill>
                  <a:srgbClr val="99FF33"/>
                </a:solidFill>
                <a:latin typeface="+mj-lt"/>
                <a:cs typeface="Times New Roman" pitchFamily="18" charset="0"/>
              </a:rPr>
              <a:t>2</a:t>
            </a:r>
            <a:r>
              <a:rPr lang="en-US" sz="2200" b="1" dirty="0" smtClean="0">
                <a:solidFill>
                  <a:srgbClr val="99FF33"/>
                </a:solidFill>
                <a:latin typeface="+mj-lt"/>
                <a:cs typeface="Times New Roman" pitchFamily="18" charset="0"/>
              </a:rPr>
              <a:t> lasers etc </a:t>
            </a:r>
          </a:p>
          <a:p>
            <a:pPr lvl="1" eaLnBrk="1" hangingPunct="1">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lvl="1" eaLnBrk="1" hangingPunct="1">
              <a:buClr>
                <a:srgbClr val="00FFCC"/>
              </a:buClr>
              <a:buFont typeface="Wingdings" pitchFamily="2" charset="2"/>
              <a:buChar char="§"/>
              <a:defRPr/>
            </a:pPr>
            <a:r>
              <a:rPr lang="en-US" sz="2200" b="1" dirty="0" err="1" smtClean="0">
                <a:solidFill>
                  <a:srgbClr val="FFFF00"/>
                </a:solidFill>
                <a:latin typeface="+mj-lt"/>
                <a:cs typeface="Times New Roman" pitchFamily="18" charset="0"/>
              </a:rPr>
              <a:t>Excimer</a:t>
            </a:r>
            <a:r>
              <a:rPr lang="en-US" sz="2200" b="1" dirty="0" smtClean="0">
                <a:solidFill>
                  <a:srgbClr val="FFFF00"/>
                </a:solidFill>
                <a:latin typeface="+mj-lt"/>
                <a:cs typeface="Times New Roman" pitchFamily="18" charset="0"/>
              </a:rPr>
              <a:t> lasers- </a:t>
            </a:r>
            <a:r>
              <a:rPr lang="en-US" sz="2200" b="1" dirty="0" smtClean="0">
                <a:solidFill>
                  <a:srgbClr val="99FF33"/>
                </a:solidFill>
                <a:latin typeface="+mj-lt"/>
                <a:cs typeface="Times New Roman" pitchFamily="18" charset="0"/>
              </a:rPr>
              <a:t>(the name is derived from the terms excited and </a:t>
            </a:r>
            <a:r>
              <a:rPr lang="en-US" sz="2200" b="1" dirty="0" err="1" smtClean="0">
                <a:solidFill>
                  <a:srgbClr val="99FF33"/>
                </a:solidFill>
                <a:latin typeface="+mj-lt"/>
                <a:cs typeface="Times New Roman" pitchFamily="18" charset="0"/>
              </a:rPr>
              <a:t>dimers</a:t>
            </a:r>
            <a:r>
              <a:rPr lang="en-US" sz="2200" b="1" dirty="0" smtClean="0">
                <a:solidFill>
                  <a:srgbClr val="99FF33"/>
                </a:solidFill>
                <a:latin typeface="+mj-lt"/>
                <a:cs typeface="Times New Roman" pitchFamily="18" charset="0"/>
              </a:rPr>
              <a:t>)  use reactive gases, mixed with inert gases such. When lased, the </a:t>
            </a:r>
            <a:r>
              <a:rPr lang="en-US" sz="2200" b="1" dirty="0" err="1" smtClean="0">
                <a:solidFill>
                  <a:srgbClr val="99FF33"/>
                </a:solidFill>
                <a:latin typeface="+mj-lt"/>
                <a:cs typeface="Times New Roman" pitchFamily="18" charset="0"/>
              </a:rPr>
              <a:t>dimer</a:t>
            </a:r>
            <a:r>
              <a:rPr lang="en-US" sz="2200" b="1" dirty="0" smtClean="0">
                <a:solidFill>
                  <a:srgbClr val="99FF33"/>
                </a:solidFill>
                <a:latin typeface="+mj-lt"/>
                <a:cs typeface="Times New Roman" pitchFamily="18" charset="0"/>
              </a:rPr>
              <a:t> produces light in the ultraviolet range </a:t>
            </a:r>
          </a:p>
          <a:p>
            <a:pPr lvl="1" eaLnBrk="1" hangingPunct="1">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lvl="1" eaLnBrk="1" hangingPunct="1">
              <a:buClr>
                <a:srgbClr val="00FFCC"/>
              </a:buClr>
              <a:buFont typeface="Wingdings" pitchFamily="2" charset="2"/>
              <a:buChar char="§"/>
              <a:defRPr/>
            </a:pPr>
            <a:r>
              <a:rPr lang="en-US" sz="2200" b="1" dirty="0" smtClean="0">
                <a:solidFill>
                  <a:srgbClr val="FFFF00"/>
                </a:solidFill>
                <a:latin typeface="+mj-lt"/>
                <a:cs typeface="Times New Roman" pitchFamily="18" charset="0"/>
              </a:rPr>
              <a:t>Dye lasers- </a:t>
            </a:r>
            <a:r>
              <a:rPr lang="en-US" sz="2200" b="1" dirty="0" smtClean="0">
                <a:solidFill>
                  <a:srgbClr val="99FF33"/>
                </a:solidFill>
                <a:latin typeface="+mj-lt"/>
                <a:cs typeface="Times New Roman" pitchFamily="18" charset="0"/>
              </a:rPr>
              <a:t>use complex organic dyes in liquid solution as lasing media. </a:t>
            </a:r>
            <a:r>
              <a:rPr lang="en-US" sz="2200" b="1" dirty="0" err="1" smtClean="0">
                <a:solidFill>
                  <a:srgbClr val="99FF33"/>
                </a:solidFill>
                <a:latin typeface="+mj-lt"/>
                <a:cs typeface="Times New Roman" pitchFamily="18" charset="0"/>
              </a:rPr>
              <a:t>Rhodamine</a:t>
            </a:r>
            <a:r>
              <a:rPr lang="en-US" sz="2200" b="1" dirty="0" smtClean="0">
                <a:solidFill>
                  <a:srgbClr val="99FF33"/>
                </a:solidFill>
                <a:latin typeface="+mj-lt"/>
                <a:cs typeface="Times New Roman" pitchFamily="18" charset="0"/>
              </a:rPr>
              <a:t> 6G, </a:t>
            </a:r>
            <a:r>
              <a:rPr lang="en-US" sz="2200" b="1" dirty="0" err="1" smtClean="0">
                <a:solidFill>
                  <a:srgbClr val="99FF33"/>
                </a:solidFill>
                <a:latin typeface="+mj-lt"/>
                <a:cs typeface="Times New Roman" pitchFamily="18" charset="0"/>
              </a:rPr>
              <a:t>Coumarin</a:t>
            </a:r>
            <a:r>
              <a:rPr lang="en-US" sz="2200" b="1" dirty="0" smtClean="0">
                <a:solidFill>
                  <a:srgbClr val="99FF33"/>
                </a:solidFill>
                <a:latin typeface="+mj-lt"/>
                <a:cs typeface="Times New Roman" pitchFamily="18" charset="0"/>
              </a:rPr>
              <a:t> dyes etc.                                                                                     They are tunable over a broad range of wavelengths (0.3 to 1.3</a:t>
            </a:r>
            <a:r>
              <a:rPr lang="en-US" sz="2200" b="1" dirty="0" smtClean="0">
                <a:solidFill>
                  <a:srgbClr val="99FF33"/>
                </a:solidFill>
                <a:latin typeface="+mj-lt"/>
                <a:cs typeface="Times New Roman" pitchFamily="18" charset="0"/>
                <a:sym typeface="Symbol" pitchFamily="18" charset="2"/>
              </a:rPr>
              <a:t>m)</a:t>
            </a:r>
            <a:r>
              <a:rPr lang="en-US" sz="2200" b="1" dirty="0" smtClean="0">
                <a:solidFill>
                  <a:srgbClr val="99FF33"/>
                </a:solidFill>
                <a:latin typeface="+mj-lt"/>
                <a:cs typeface="Times New Roman" pitchFamily="18" charset="0"/>
              </a:rPr>
              <a:t>.</a:t>
            </a:r>
          </a:p>
          <a:p>
            <a:pPr lvl="1" eaLnBrk="1" hangingPunct="1">
              <a:buClr>
                <a:srgbClr val="00FFCC"/>
              </a:buClr>
              <a:buFont typeface="Wingdings" pitchFamily="2" charset="2"/>
              <a:buChar char="§"/>
              <a:defRPr/>
            </a:pPr>
            <a:endParaRPr lang="en-US" sz="2200" b="1" dirty="0" smtClean="0">
              <a:solidFill>
                <a:srgbClr val="99FF33"/>
              </a:solidFill>
              <a:latin typeface="+mj-lt"/>
              <a:cs typeface="Times New Roman" pitchFamily="18" charset="0"/>
            </a:endParaRPr>
          </a:p>
          <a:p>
            <a:pPr lvl="1" eaLnBrk="1" hangingPunct="1">
              <a:buClr>
                <a:srgbClr val="00FFCC"/>
              </a:buClr>
              <a:buFont typeface="Wingdings" pitchFamily="2" charset="2"/>
              <a:buChar char="§"/>
              <a:defRPr/>
            </a:pPr>
            <a:r>
              <a:rPr lang="en-US" sz="2200" b="1" dirty="0" smtClean="0">
                <a:solidFill>
                  <a:srgbClr val="3D1A96"/>
                </a:solidFill>
                <a:latin typeface="+mj-lt"/>
                <a:cs typeface="Times New Roman" pitchFamily="18" charset="0"/>
              </a:rPr>
              <a:t>Semiconductor lasers (</a:t>
            </a:r>
            <a:r>
              <a:rPr lang="en-US" sz="2200" b="1" dirty="0" smtClean="0">
                <a:solidFill>
                  <a:srgbClr val="99FF33"/>
                </a:solidFill>
                <a:latin typeface="+mj-lt"/>
                <a:cs typeface="Times New Roman" pitchFamily="18" charset="0"/>
              </a:rPr>
              <a:t> diode lasers)-These electronic devices are generally very small and use low power. </a:t>
            </a:r>
            <a:r>
              <a:rPr lang="en-US" sz="2200" b="1" dirty="0" err="1" smtClean="0">
                <a:solidFill>
                  <a:srgbClr val="00B0F0"/>
                </a:solidFill>
                <a:latin typeface="+mj-lt"/>
                <a:cs typeface="Times New Roman" pitchFamily="18" charset="0"/>
              </a:rPr>
              <a:t>GaAs</a:t>
            </a:r>
            <a:r>
              <a:rPr lang="en-US" sz="2200" b="1" dirty="0" smtClean="0">
                <a:solidFill>
                  <a:srgbClr val="00B0F0"/>
                </a:solidFill>
                <a:latin typeface="+mj-lt"/>
                <a:cs typeface="Times New Roman" pitchFamily="18" charset="0"/>
              </a:rPr>
              <a:t>, </a:t>
            </a:r>
            <a:r>
              <a:rPr lang="en-US" sz="2200" b="1" dirty="0" err="1" smtClean="0">
                <a:solidFill>
                  <a:srgbClr val="00B0F0"/>
                </a:solidFill>
                <a:latin typeface="+mj-lt"/>
                <a:cs typeface="Times New Roman" pitchFamily="18" charset="0"/>
              </a:rPr>
              <a:t>GaAsP</a:t>
            </a:r>
            <a:endParaRPr lang="en-US" sz="2200" b="1" dirty="0" smtClean="0">
              <a:solidFill>
                <a:srgbClr val="00B0F0"/>
              </a:solidFill>
              <a:latin typeface="+mj-lt"/>
              <a:cs typeface="Times New Roman" pitchFamily="18" charset="0"/>
            </a:endParaRPr>
          </a:p>
          <a:p>
            <a:pPr eaLnBrk="1" hangingPunct="1">
              <a:lnSpc>
                <a:spcPct val="80000"/>
              </a:lnSpc>
              <a:defRPr/>
            </a:pPr>
            <a:endParaRPr lang="en-US" sz="2000" dirty="0" smtClean="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6322" name="Group 8"/>
          <p:cNvGrpSpPr>
            <a:grpSpLocks/>
          </p:cNvGrpSpPr>
          <p:nvPr/>
        </p:nvGrpSpPr>
        <p:grpSpPr bwMode="auto">
          <a:xfrm>
            <a:off x="1223963" y="2133600"/>
            <a:ext cx="6264275" cy="4470400"/>
            <a:chOff x="171598" y="187"/>
            <a:chExt cx="6363823" cy="4206"/>
          </a:xfrm>
        </p:grpSpPr>
        <p:pic>
          <p:nvPicPr>
            <p:cNvPr id="56325" name="Picture 2"/>
            <p:cNvPicPr>
              <a:picLocks noChangeAspect="1" noChangeArrowheads="1"/>
            </p:cNvPicPr>
            <p:nvPr/>
          </p:nvPicPr>
          <p:blipFill>
            <a:blip r:embed="rId3" cstate="print"/>
            <a:srcRect/>
            <a:stretch>
              <a:fillRect/>
            </a:stretch>
          </p:blipFill>
          <p:spPr bwMode="auto">
            <a:xfrm>
              <a:off x="773416" y="1461"/>
              <a:ext cx="5521769" cy="1362"/>
            </a:xfrm>
            <a:prstGeom prst="rect">
              <a:avLst/>
            </a:prstGeom>
            <a:noFill/>
            <a:ln w="9525">
              <a:noFill/>
              <a:miter lim="800000"/>
              <a:headEnd/>
              <a:tailEnd/>
            </a:ln>
          </p:spPr>
        </p:pic>
        <p:grpSp>
          <p:nvGrpSpPr>
            <p:cNvPr id="56326" name="Group 3"/>
            <p:cNvGrpSpPr>
              <a:grpSpLocks/>
            </p:cNvGrpSpPr>
            <p:nvPr/>
          </p:nvGrpSpPr>
          <p:grpSpPr bwMode="auto">
            <a:xfrm>
              <a:off x="171598" y="187"/>
              <a:ext cx="6363823" cy="4206"/>
              <a:chOff x="140" y="187"/>
              <a:chExt cx="5192" cy="4206"/>
            </a:xfrm>
          </p:grpSpPr>
          <p:grpSp>
            <p:nvGrpSpPr>
              <p:cNvPr id="56329" name="Group 4"/>
              <p:cNvGrpSpPr>
                <a:grpSpLocks/>
              </p:cNvGrpSpPr>
              <p:nvPr/>
            </p:nvGrpSpPr>
            <p:grpSpPr bwMode="auto">
              <a:xfrm>
                <a:off x="140" y="187"/>
                <a:ext cx="5192" cy="4206"/>
                <a:chOff x="140" y="187"/>
                <a:chExt cx="5192" cy="4206"/>
              </a:xfrm>
            </p:grpSpPr>
            <p:sp>
              <p:nvSpPr>
                <p:cNvPr id="56334" name="Text Box 5"/>
                <p:cNvSpPr txBox="1">
                  <a:spLocks noChangeArrowheads="1"/>
                </p:cNvSpPr>
                <p:nvPr/>
              </p:nvSpPr>
              <p:spPr bwMode="auto">
                <a:xfrm>
                  <a:off x="2256" y="3142"/>
                  <a:ext cx="1008" cy="869"/>
                </a:xfrm>
                <a:prstGeom prst="rect">
                  <a:avLst/>
                </a:prstGeom>
                <a:noFill/>
                <a:ln w="28575">
                  <a:solidFill>
                    <a:srgbClr val="FFAD75"/>
                  </a:solidFill>
                  <a:miter lim="800000"/>
                  <a:headEnd/>
                  <a:tailEnd/>
                </a:ln>
              </p:spPr>
              <p:txBody>
                <a:bodyPr>
                  <a:spAutoFit/>
                </a:bodyPr>
                <a:lstStyle/>
                <a:p>
                  <a:pPr algn="ctr">
                    <a:spcBef>
                      <a:spcPct val="50000"/>
                    </a:spcBef>
                  </a:pPr>
                  <a:r>
                    <a:rPr lang="en-US" b="1">
                      <a:solidFill>
                        <a:srgbClr val="99FF33"/>
                      </a:solidFill>
                    </a:rPr>
                    <a:t>H. V. Power Supply</a:t>
                  </a:r>
                </a:p>
              </p:txBody>
            </p:sp>
            <p:sp>
              <p:nvSpPr>
                <p:cNvPr id="56335" name="Line 6"/>
                <p:cNvSpPr>
                  <a:spLocks noChangeShapeType="1"/>
                </p:cNvSpPr>
                <p:nvPr/>
              </p:nvSpPr>
              <p:spPr bwMode="auto">
                <a:xfrm>
                  <a:off x="1776" y="2421"/>
                  <a:ext cx="480" cy="720"/>
                </a:xfrm>
                <a:prstGeom prst="line">
                  <a:avLst/>
                </a:prstGeom>
                <a:noFill/>
                <a:ln w="28575">
                  <a:solidFill>
                    <a:srgbClr val="FFAD75"/>
                  </a:solidFill>
                  <a:round/>
                  <a:headEnd/>
                  <a:tailEnd/>
                </a:ln>
              </p:spPr>
              <p:txBody>
                <a:bodyPr/>
                <a:lstStyle/>
                <a:p>
                  <a:endParaRPr lang="en-US"/>
                </a:p>
              </p:txBody>
            </p:sp>
            <p:sp>
              <p:nvSpPr>
                <p:cNvPr id="56336" name="Line 7"/>
                <p:cNvSpPr>
                  <a:spLocks noChangeShapeType="1"/>
                </p:cNvSpPr>
                <p:nvPr/>
              </p:nvSpPr>
              <p:spPr bwMode="auto">
                <a:xfrm flipH="1">
                  <a:off x="3264" y="2352"/>
                  <a:ext cx="528" cy="789"/>
                </a:xfrm>
                <a:prstGeom prst="line">
                  <a:avLst/>
                </a:prstGeom>
                <a:noFill/>
                <a:ln w="28575">
                  <a:solidFill>
                    <a:srgbClr val="FFAD75"/>
                  </a:solidFill>
                  <a:round/>
                  <a:headEnd/>
                  <a:tailEnd/>
                </a:ln>
              </p:spPr>
              <p:txBody>
                <a:bodyPr/>
                <a:lstStyle/>
                <a:p>
                  <a:endParaRPr lang="en-US"/>
                </a:p>
              </p:txBody>
            </p:sp>
            <p:sp>
              <p:nvSpPr>
                <p:cNvPr id="56337" name="Text Box 8"/>
                <p:cNvSpPr txBox="1">
                  <a:spLocks noChangeArrowheads="1"/>
                </p:cNvSpPr>
                <p:nvPr/>
              </p:nvSpPr>
              <p:spPr bwMode="auto">
                <a:xfrm>
                  <a:off x="140" y="2488"/>
                  <a:ext cx="940" cy="347"/>
                </a:xfrm>
                <a:prstGeom prst="rect">
                  <a:avLst/>
                </a:prstGeom>
                <a:noFill/>
                <a:ln w="9525">
                  <a:noFill/>
                  <a:miter lim="800000"/>
                  <a:headEnd/>
                  <a:tailEnd/>
                </a:ln>
              </p:spPr>
              <p:txBody>
                <a:bodyPr>
                  <a:spAutoFit/>
                </a:bodyPr>
                <a:lstStyle/>
                <a:p>
                  <a:pPr>
                    <a:spcBef>
                      <a:spcPct val="50000"/>
                    </a:spcBef>
                  </a:pPr>
                  <a:r>
                    <a:rPr lang="en-US" b="1">
                      <a:solidFill>
                        <a:srgbClr val="99FF33"/>
                      </a:solidFill>
                    </a:rPr>
                    <a:t>Coolant</a:t>
                  </a:r>
                </a:p>
              </p:txBody>
            </p:sp>
            <p:grpSp>
              <p:nvGrpSpPr>
                <p:cNvPr id="56338" name="Group 9"/>
                <p:cNvGrpSpPr>
                  <a:grpSpLocks/>
                </p:cNvGrpSpPr>
                <p:nvPr/>
              </p:nvGrpSpPr>
              <p:grpSpPr bwMode="auto">
                <a:xfrm>
                  <a:off x="4181" y="188"/>
                  <a:ext cx="1151" cy="1627"/>
                  <a:chOff x="4157" y="197"/>
                  <a:chExt cx="1151" cy="1627"/>
                </a:xfrm>
              </p:grpSpPr>
              <p:sp>
                <p:nvSpPr>
                  <p:cNvPr id="56359" name="Text Box 10"/>
                  <p:cNvSpPr txBox="1">
                    <a:spLocks noChangeArrowheads="1"/>
                  </p:cNvSpPr>
                  <p:nvPr/>
                </p:nvSpPr>
                <p:spPr bwMode="auto">
                  <a:xfrm>
                    <a:off x="4157" y="197"/>
                    <a:ext cx="1151" cy="869"/>
                  </a:xfrm>
                  <a:prstGeom prst="rect">
                    <a:avLst/>
                  </a:prstGeom>
                  <a:noFill/>
                  <a:ln w="9525">
                    <a:noFill/>
                    <a:miter lim="800000"/>
                    <a:headEnd/>
                    <a:tailEnd/>
                  </a:ln>
                </p:spPr>
                <p:txBody>
                  <a:bodyPr>
                    <a:spAutoFit/>
                  </a:bodyPr>
                  <a:lstStyle/>
                  <a:p>
                    <a:pPr algn="ctr">
                      <a:spcBef>
                        <a:spcPct val="50000"/>
                      </a:spcBef>
                    </a:pPr>
                    <a:r>
                      <a:rPr lang="en-US" b="1">
                        <a:solidFill>
                          <a:srgbClr val="99FF33"/>
                        </a:solidFill>
                      </a:rPr>
                      <a:t>Partially silvered Mirror</a:t>
                    </a:r>
                  </a:p>
                </p:txBody>
              </p:sp>
              <p:grpSp>
                <p:nvGrpSpPr>
                  <p:cNvPr id="56360" name="Group 11"/>
                  <p:cNvGrpSpPr>
                    <a:grpSpLocks/>
                  </p:cNvGrpSpPr>
                  <p:nvPr/>
                </p:nvGrpSpPr>
                <p:grpSpPr bwMode="auto">
                  <a:xfrm rot="10800000" flipV="1">
                    <a:off x="4176" y="1008"/>
                    <a:ext cx="456" cy="816"/>
                    <a:chOff x="1200" y="1776"/>
                    <a:chExt cx="240" cy="432"/>
                  </a:xfrm>
                </p:grpSpPr>
                <p:sp>
                  <p:nvSpPr>
                    <p:cNvPr id="56361" name="Line 12"/>
                    <p:cNvSpPr>
                      <a:spLocks noChangeShapeType="1"/>
                    </p:cNvSpPr>
                    <p:nvPr/>
                  </p:nvSpPr>
                  <p:spPr bwMode="auto">
                    <a:xfrm>
                      <a:off x="1200" y="1776"/>
                      <a:ext cx="0" cy="432"/>
                    </a:xfrm>
                    <a:prstGeom prst="line">
                      <a:avLst/>
                    </a:prstGeom>
                    <a:noFill/>
                    <a:ln w="28575">
                      <a:solidFill>
                        <a:srgbClr val="993300"/>
                      </a:solidFill>
                      <a:round/>
                      <a:headEnd/>
                      <a:tailEnd/>
                    </a:ln>
                  </p:spPr>
                  <p:txBody>
                    <a:bodyPr/>
                    <a:lstStyle/>
                    <a:p>
                      <a:endParaRPr lang="en-US"/>
                    </a:p>
                  </p:txBody>
                </p:sp>
                <p:sp>
                  <p:nvSpPr>
                    <p:cNvPr id="56362" name="Line 13"/>
                    <p:cNvSpPr>
                      <a:spLocks noChangeShapeType="1"/>
                    </p:cNvSpPr>
                    <p:nvPr/>
                  </p:nvSpPr>
                  <p:spPr bwMode="auto">
                    <a:xfrm>
                      <a:off x="1200" y="2208"/>
                      <a:ext cx="240" cy="0"/>
                    </a:xfrm>
                    <a:prstGeom prst="line">
                      <a:avLst/>
                    </a:prstGeom>
                    <a:noFill/>
                    <a:ln w="28575">
                      <a:solidFill>
                        <a:srgbClr val="993300"/>
                      </a:solidFill>
                      <a:round/>
                      <a:headEnd/>
                      <a:tailEnd type="triangle" w="med" len="med"/>
                    </a:ln>
                  </p:spPr>
                  <p:txBody>
                    <a:bodyPr/>
                    <a:lstStyle/>
                    <a:p>
                      <a:endParaRPr lang="en-US"/>
                    </a:p>
                  </p:txBody>
                </p:sp>
              </p:grpSp>
            </p:grpSp>
            <p:sp>
              <p:nvSpPr>
                <p:cNvPr id="56339" name="Text Box 14"/>
                <p:cNvSpPr txBox="1">
                  <a:spLocks noChangeArrowheads="1"/>
                </p:cNvSpPr>
                <p:nvPr/>
              </p:nvSpPr>
              <p:spPr bwMode="auto">
                <a:xfrm>
                  <a:off x="202" y="187"/>
                  <a:ext cx="1151" cy="869"/>
                </a:xfrm>
                <a:prstGeom prst="rect">
                  <a:avLst/>
                </a:prstGeom>
                <a:noFill/>
                <a:ln w="9525">
                  <a:noFill/>
                  <a:miter lim="800000"/>
                  <a:headEnd/>
                  <a:tailEnd/>
                </a:ln>
              </p:spPr>
              <p:txBody>
                <a:bodyPr>
                  <a:spAutoFit/>
                </a:bodyPr>
                <a:lstStyle/>
                <a:p>
                  <a:pPr algn="ctr">
                    <a:spcBef>
                      <a:spcPct val="50000"/>
                    </a:spcBef>
                  </a:pPr>
                  <a:r>
                    <a:rPr lang="en-US" b="1">
                      <a:solidFill>
                        <a:srgbClr val="99FF33"/>
                      </a:solidFill>
                    </a:rPr>
                    <a:t>Fully Silvered Mirror</a:t>
                  </a:r>
                </a:p>
              </p:txBody>
            </p:sp>
            <p:grpSp>
              <p:nvGrpSpPr>
                <p:cNvPr id="56340" name="Group 15"/>
                <p:cNvGrpSpPr>
                  <a:grpSpLocks/>
                </p:cNvGrpSpPr>
                <p:nvPr/>
              </p:nvGrpSpPr>
              <p:grpSpPr bwMode="auto">
                <a:xfrm>
                  <a:off x="744" y="999"/>
                  <a:ext cx="576" cy="816"/>
                  <a:chOff x="1200" y="1776"/>
                  <a:chExt cx="240" cy="432"/>
                </a:xfrm>
              </p:grpSpPr>
              <p:sp>
                <p:nvSpPr>
                  <p:cNvPr id="56357" name="Line 16"/>
                  <p:cNvSpPr>
                    <a:spLocks noChangeShapeType="1"/>
                  </p:cNvSpPr>
                  <p:nvPr/>
                </p:nvSpPr>
                <p:spPr bwMode="auto">
                  <a:xfrm>
                    <a:off x="1200" y="1776"/>
                    <a:ext cx="0" cy="432"/>
                  </a:xfrm>
                  <a:prstGeom prst="line">
                    <a:avLst/>
                  </a:prstGeom>
                  <a:noFill/>
                  <a:ln w="28575">
                    <a:solidFill>
                      <a:srgbClr val="993300"/>
                    </a:solidFill>
                    <a:round/>
                    <a:headEnd/>
                    <a:tailEnd/>
                  </a:ln>
                </p:spPr>
                <p:txBody>
                  <a:bodyPr/>
                  <a:lstStyle/>
                  <a:p>
                    <a:endParaRPr lang="en-US"/>
                  </a:p>
                </p:txBody>
              </p:sp>
              <p:sp>
                <p:nvSpPr>
                  <p:cNvPr id="56358" name="Line 17"/>
                  <p:cNvSpPr>
                    <a:spLocks noChangeShapeType="1"/>
                  </p:cNvSpPr>
                  <p:nvPr/>
                </p:nvSpPr>
                <p:spPr bwMode="auto">
                  <a:xfrm>
                    <a:off x="1200" y="2208"/>
                    <a:ext cx="240" cy="0"/>
                  </a:xfrm>
                  <a:prstGeom prst="line">
                    <a:avLst/>
                  </a:prstGeom>
                  <a:noFill/>
                  <a:ln w="28575">
                    <a:solidFill>
                      <a:srgbClr val="993300"/>
                    </a:solidFill>
                    <a:round/>
                    <a:headEnd/>
                    <a:tailEnd type="triangle" w="med" len="med"/>
                  </a:ln>
                </p:spPr>
                <p:txBody>
                  <a:bodyPr/>
                  <a:lstStyle/>
                  <a:p>
                    <a:endParaRPr lang="en-US"/>
                  </a:p>
                </p:txBody>
              </p:sp>
            </p:grpSp>
            <p:grpSp>
              <p:nvGrpSpPr>
                <p:cNvPr id="56341" name="Group 18"/>
                <p:cNvGrpSpPr>
                  <a:grpSpLocks/>
                </p:cNvGrpSpPr>
                <p:nvPr/>
              </p:nvGrpSpPr>
              <p:grpSpPr bwMode="auto">
                <a:xfrm rot="10800000" flipH="1">
                  <a:off x="600" y="2151"/>
                  <a:ext cx="96" cy="288"/>
                  <a:chOff x="1200" y="1776"/>
                  <a:chExt cx="240" cy="432"/>
                </a:xfrm>
              </p:grpSpPr>
              <p:sp>
                <p:nvSpPr>
                  <p:cNvPr id="56355" name="Line 19"/>
                  <p:cNvSpPr>
                    <a:spLocks noChangeShapeType="1"/>
                  </p:cNvSpPr>
                  <p:nvPr/>
                </p:nvSpPr>
                <p:spPr bwMode="auto">
                  <a:xfrm>
                    <a:off x="1200" y="1776"/>
                    <a:ext cx="0" cy="432"/>
                  </a:xfrm>
                  <a:prstGeom prst="line">
                    <a:avLst/>
                  </a:prstGeom>
                  <a:noFill/>
                  <a:ln w="28575">
                    <a:solidFill>
                      <a:srgbClr val="993300"/>
                    </a:solidFill>
                    <a:round/>
                    <a:headEnd/>
                    <a:tailEnd/>
                  </a:ln>
                </p:spPr>
                <p:txBody>
                  <a:bodyPr/>
                  <a:lstStyle/>
                  <a:p>
                    <a:endParaRPr lang="en-US"/>
                  </a:p>
                </p:txBody>
              </p:sp>
              <p:sp>
                <p:nvSpPr>
                  <p:cNvPr id="56356" name="Line 20"/>
                  <p:cNvSpPr>
                    <a:spLocks noChangeShapeType="1"/>
                  </p:cNvSpPr>
                  <p:nvPr/>
                </p:nvSpPr>
                <p:spPr bwMode="auto">
                  <a:xfrm>
                    <a:off x="1200" y="2208"/>
                    <a:ext cx="240" cy="0"/>
                  </a:xfrm>
                  <a:prstGeom prst="line">
                    <a:avLst/>
                  </a:prstGeom>
                  <a:noFill/>
                  <a:ln w="28575">
                    <a:solidFill>
                      <a:srgbClr val="993300"/>
                    </a:solidFill>
                    <a:round/>
                    <a:headEnd/>
                    <a:tailEnd type="triangle" w="med" len="med"/>
                  </a:ln>
                </p:spPr>
                <p:txBody>
                  <a:bodyPr/>
                  <a:lstStyle/>
                  <a:p>
                    <a:endParaRPr lang="en-US"/>
                  </a:p>
                </p:txBody>
              </p:sp>
            </p:grpSp>
            <p:sp>
              <p:nvSpPr>
                <p:cNvPr id="56342" name="Text Box 21"/>
                <p:cNvSpPr txBox="1">
                  <a:spLocks noChangeArrowheads="1"/>
                </p:cNvSpPr>
                <p:nvPr/>
              </p:nvSpPr>
              <p:spPr bwMode="auto">
                <a:xfrm>
                  <a:off x="1608" y="2880"/>
                  <a:ext cx="432" cy="608"/>
                </a:xfrm>
                <a:prstGeom prst="rect">
                  <a:avLst/>
                </a:prstGeom>
                <a:noFill/>
                <a:ln w="9525">
                  <a:noFill/>
                  <a:miter lim="800000"/>
                  <a:headEnd/>
                  <a:tailEnd/>
                </a:ln>
              </p:spPr>
              <p:txBody>
                <a:bodyPr>
                  <a:spAutoFit/>
                </a:bodyPr>
                <a:lstStyle/>
                <a:p>
                  <a:pPr>
                    <a:spcBef>
                      <a:spcPct val="50000"/>
                    </a:spcBef>
                  </a:pPr>
                  <a:r>
                    <a:rPr lang="en-US">
                      <a:solidFill>
                        <a:srgbClr val="99FF33"/>
                      </a:solidFill>
                    </a:rPr>
                    <a:t>Inlet</a:t>
                  </a:r>
                </a:p>
              </p:txBody>
            </p:sp>
            <p:sp>
              <p:nvSpPr>
                <p:cNvPr id="56343" name="Text Box 22"/>
                <p:cNvSpPr txBox="1">
                  <a:spLocks noChangeArrowheads="1"/>
                </p:cNvSpPr>
                <p:nvPr/>
              </p:nvSpPr>
              <p:spPr bwMode="auto">
                <a:xfrm>
                  <a:off x="3480" y="2871"/>
                  <a:ext cx="528" cy="608"/>
                </a:xfrm>
                <a:prstGeom prst="rect">
                  <a:avLst/>
                </a:prstGeom>
                <a:noFill/>
                <a:ln w="9525">
                  <a:noFill/>
                  <a:miter lim="800000"/>
                  <a:headEnd/>
                  <a:tailEnd/>
                </a:ln>
              </p:spPr>
              <p:txBody>
                <a:bodyPr>
                  <a:spAutoFit/>
                </a:bodyPr>
                <a:lstStyle/>
                <a:p>
                  <a:pPr>
                    <a:spcBef>
                      <a:spcPct val="50000"/>
                    </a:spcBef>
                  </a:pPr>
                  <a:r>
                    <a:rPr lang="en-US">
                      <a:solidFill>
                        <a:srgbClr val="99FF33"/>
                      </a:solidFill>
                    </a:rPr>
                    <a:t>Outlet</a:t>
                  </a:r>
                </a:p>
              </p:txBody>
            </p:sp>
            <p:grpSp>
              <p:nvGrpSpPr>
                <p:cNvPr id="56344" name="Group 23"/>
                <p:cNvGrpSpPr>
                  <a:grpSpLocks/>
                </p:cNvGrpSpPr>
                <p:nvPr/>
              </p:nvGrpSpPr>
              <p:grpSpPr bwMode="auto">
                <a:xfrm>
                  <a:off x="1480" y="1783"/>
                  <a:ext cx="2640" cy="1163"/>
                  <a:chOff x="1545" y="1776"/>
                  <a:chExt cx="2640" cy="1163"/>
                </a:xfrm>
              </p:grpSpPr>
              <p:sp>
                <p:nvSpPr>
                  <p:cNvPr id="56346" name="Line 24"/>
                  <p:cNvSpPr>
                    <a:spLocks noChangeShapeType="1"/>
                  </p:cNvSpPr>
                  <p:nvPr/>
                </p:nvSpPr>
                <p:spPr bwMode="auto">
                  <a:xfrm>
                    <a:off x="1545" y="2383"/>
                    <a:ext cx="0" cy="192"/>
                  </a:xfrm>
                  <a:prstGeom prst="line">
                    <a:avLst/>
                  </a:prstGeom>
                  <a:noFill/>
                  <a:ln w="28575">
                    <a:solidFill>
                      <a:srgbClr val="800000"/>
                    </a:solidFill>
                    <a:round/>
                    <a:headEnd/>
                    <a:tailEnd/>
                  </a:ln>
                </p:spPr>
                <p:txBody>
                  <a:bodyPr/>
                  <a:lstStyle/>
                  <a:p>
                    <a:endParaRPr lang="en-US"/>
                  </a:p>
                </p:txBody>
              </p:sp>
              <p:sp>
                <p:nvSpPr>
                  <p:cNvPr id="56347" name="Line 25"/>
                  <p:cNvSpPr>
                    <a:spLocks noChangeShapeType="1"/>
                  </p:cNvSpPr>
                  <p:nvPr/>
                </p:nvSpPr>
                <p:spPr bwMode="auto">
                  <a:xfrm>
                    <a:off x="4185" y="2383"/>
                    <a:ext cx="0" cy="192"/>
                  </a:xfrm>
                  <a:prstGeom prst="line">
                    <a:avLst/>
                  </a:prstGeom>
                  <a:noFill/>
                  <a:ln w="28575">
                    <a:solidFill>
                      <a:srgbClr val="800000"/>
                    </a:solidFill>
                    <a:round/>
                    <a:headEnd/>
                    <a:tailEnd/>
                  </a:ln>
                </p:spPr>
                <p:txBody>
                  <a:bodyPr/>
                  <a:lstStyle/>
                  <a:p>
                    <a:endParaRPr lang="en-US"/>
                  </a:p>
                </p:txBody>
              </p:sp>
              <p:sp>
                <p:nvSpPr>
                  <p:cNvPr id="56348" name="Text Box 26"/>
                  <p:cNvSpPr txBox="1">
                    <a:spLocks noChangeArrowheads="1"/>
                  </p:cNvSpPr>
                  <p:nvPr/>
                </p:nvSpPr>
                <p:spPr bwMode="auto">
                  <a:xfrm>
                    <a:off x="2601" y="2331"/>
                    <a:ext cx="576" cy="608"/>
                  </a:xfrm>
                  <a:prstGeom prst="rect">
                    <a:avLst/>
                  </a:prstGeom>
                  <a:noFill/>
                  <a:ln w="9525">
                    <a:noFill/>
                    <a:miter lim="800000"/>
                    <a:headEnd/>
                    <a:tailEnd/>
                  </a:ln>
                </p:spPr>
                <p:txBody>
                  <a:bodyPr>
                    <a:spAutoFit/>
                  </a:bodyPr>
                  <a:lstStyle/>
                  <a:p>
                    <a:pPr>
                      <a:spcBef>
                        <a:spcPct val="50000"/>
                      </a:spcBef>
                    </a:pPr>
                    <a:r>
                      <a:rPr lang="en-US" b="1" u="sng">
                        <a:solidFill>
                          <a:srgbClr val="99FF33"/>
                        </a:solidFill>
                      </a:rPr>
                      <a:t>4 cm</a:t>
                    </a:r>
                  </a:p>
                </p:txBody>
              </p:sp>
              <p:sp>
                <p:nvSpPr>
                  <p:cNvPr id="56349" name="Line 27"/>
                  <p:cNvSpPr>
                    <a:spLocks noChangeShapeType="1"/>
                  </p:cNvSpPr>
                  <p:nvPr/>
                </p:nvSpPr>
                <p:spPr bwMode="auto">
                  <a:xfrm>
                    <a:off x="1545" y="2479"/>
                    <a:ext cx="960" cy="0"/>
                  </a:xfrm>
                  <a:prstGeom prst="line">
                    <a:avLst/>
                  </a:prstGeom>
                  <a:noFill/>
                  <a:ln w="28575">
                    <a:solidFill>
                      <a:srgbClr val="800080"/>
                    </a:solidFill>
                    <a:round/>
                    <a:headEnd type="triangle" w="med" len="med"/>
                    <a:tailEnd/>
                  </a:ln>
                </p:spPr>
                <p:txBody>
                  <a:bodyPr/>
                  <a:lstStyle/>
                  <a:p>
                    <a:endParaRPr lang="en-US"/>
                  </a:p>
                </p:txBody>
              </p:sp>
              <p:sp>
                <p:nvSpPr>
                  <p:cNvPr id="56350" name="Line 28"/>
                  <p:cNvSpPr>
                    <a:spLocks noChangeShapeType="1"/>
                  </p:cNvSpPr>
                  <p:nvPr/>
                </p:nvSpPr>
                <p:spPr bwMode="auto">
                  <a:xfrm>
                    <a:off x="3225" y="2479"/>
                    <a:ext cx="960" cy="0"/>
                  </a:xfrm>
                  <a:prstGeom prst="line">
                    <a:avLst/>
                  </a:prstGeom>
                  <a:noFill/>
                  <a:ln w="28575">
                    <a:solidFill>
                      <a:srgbClr val="800080"/>
                    </a:solidFill>
                    <a:round/>
                    <a:headEnd/>
                    <a:tailEnd type="triangle" w="med" len="med"/>
                  </a:ln>
                </p:spPr>
                <p:txBody>
                  <a:bodyPr/>
                  <a:lstStyle/>
                  <a:p>
                    <a:endParaRPr lang="en-US"/>
                  </a:p>
                </p:txBody>
              </p:sp>
              <p:grpSp>
                <p:nvGrpSpPr>
                  <p:cNvPr id="56351" name="Group 29"/>
                  <p:cNvGrpSpPr>
                    <a:grpSpLocks/>
                  </p:cNvGrpSpPr>
                  <p:nvPr/>
                </p:nvGrpSpPr>
                <p:grpSpPr bwMode="auto">
                  <a:xfrm>
                    <a:off x="1704" y="1776"/>
                    <a:ext cx="600" cy="744"/>
                    <a:chOff x="2568" y="1904"/>
                    <a:chExt cx="600" cy="744"/>
                  </a:xfrm>
                </p:grpSpPr>
                <p:sp>
                  <p:nvSpPr>
                    <p:cNvPr id="56352" name="Text Box 30"/>
                    <p:cNvSpPr txBox="1">
                      <a:spLocks noChangeArrowheads="1"/>
                    </p:cNvSpPr>
                    <p:nvPr/>
                  </p:nvSpPr>
                  <p:spPr bwMode="auto">
                    <a:xfrm>
                      <a:off x="2568" y="2040"/>
                      <a:ext cx="600" cy="608"/>
                    </a:xfrm>
                    <a:prstGeom prst="rect">
                      <a:avLst/>
                    </a:prstGeom>
                    <a:noFill/>
                    <a:ln w="9525">
                      <a:noFill/>
                      <a:miter lim="800000"/>
                      <a:headEnd/>
                      <a:tailEnd/>
                    </a:ln>
                  </p:spPr>
                  <p:txBody>
                    <a:bodyPr>
                      <a:spAutoFit/>
                    </a:bodyPr>
                    <a:lstStyle/>
                    <a:p>
                      <a:pPr>
                        <a:spcBef>
                          <a:spcPct val="50000"/>
                        </a:spcBef>
                      </a:pPr>
                      <a:r>
                        <a:rPr lang="en-US" b="1" u="sng">
                          <a:solidFill>
                            <a:srgbClr val="99FF33"/>
                          </a:solidFill>
                        </a:rPr>
                        <a:t>0.5 cm</a:t>
                      </a:r>
                    </a:p>
                  </p:txBody>
                </p:sp>
                <p:sp>
                  <p:nvSpPr>
                    <p:cNvPr id="56353" name="Line 31"/>
                    <p:cNvSpPr>
                      <a:spLocks noChangeShapeType="1"/>
                    </p:cNvSpPr>
                    <p:nvPr/>
                  </p:nvSpPr>
                  <p:spPr bwMode="auto">
                    <a:xfrm>
                      <a:off x="2832" y="2248"/>
                      <a:ext cx="0" cy="152"/>
                    </a:xfrm>
                    <a:prstGeom prst="line">
                      <a:avLst/>
                    </a:prstGeom>
                    <a:noFill/>
                    <a:ln w="19050">
                      <a:solidFill>
                        <a:schemeClr val="tx1"/>
                      </a:solidFill>
                      <a:round/>
                      <a:headEnd type="triangle" w="med" len="med"/>
                      <a:tailEnd/>
                    </a:ln>
                  </p:spPr>
                  <p:txBody>
                    <a:bodyPr/>
                    <a:lstStyle/>
                    <a:p>
                      <a:endParaRPr lang="en-US"/>
                    </a:p>
                  </p:txBody>
                </p:sp>
                <p:sp>
                  <p:nvSpPr>
                    <p:cNvPr id="56354" name="Line 32"/>
                    <p:cNvSpPr>
                      <a:spLocks noChangeShapeType="1"/>
                    </p:cNvSpPr>
                    <p:nvPr/>
                  </p:nvSpPr>
                  <p:spPr bwMode="auto">
                    <a:xfrm>
                      <a:off x="2832" y="1904"/>
                      <a:ext cx="0" cy="152"/>
                    </a:xfrm>
                    <a:prstGeom prst="line">
                      <a:avLst/>
                    </a:prstGeom>
                    <a:noFill/>
                    <a:ln w="19050">
                      <a:solidFill>
                        <a:schemeClr val="tx1"/>
                      </a:solidFill>
                      <a:round/>
                      <a:headEnd/>
                      <a:tailEnd type="triangle" w="med" len="med"/>
                    </a:ln>
                  </p:spPr>
                  <p:txBody>
                    <a:bodyPr/>
                    <a:lstStyle/>
                    <a:p>
                      <a:endParaRPr lang="en-US"/>
                    </a:p>
                  </p:txBody>
                </p:sp>
              </p:grpSp>
            </p:grpSp>
            <p:sp>
              <p:nvSpPr>
                <p:cNvPr id="56345" name="Text Box 33"/>
                <p:cNvSpPr txBox="1">
                  <a:spLocks noChangeArrowheads="1"/>
                </p:cNvSpPr>
                <p:nvPr/>
              </p:nvSpPr>
              <p:spPr bwMode="auto">
                <a:xfrm>
                  <a:off x="1941" y="4046"/>
                  <a:ext cx="1680" cy="347"/>
                </a:xfrm>
                <a:prstGeom prst="rect">
                  <a:avLst/>
                </a:prstGeom>
                <a:noFill/>
                <a:ln w="28575">
                  <a:solidFill>
                    <a:srgbClr val="FF9900"/>
                  </a:solidFill>
                  <a:miter lim="800000"/>
                  <a:headEnd/>
                  <a:tailEnd/>
                </a:ln>
              </p:spPr>
              <p:txBody>
                <a:bodyPr>
                  <a:spAutoFit/>
                </a:bodyPr>
                <a:lstStyle/>
                <a:p>
                  <a:pPr algn="ctr">
                    <a:spcBef>
                      <a:spcPct val="50000"/>
                    </a:spcBef>
                  </a:pPr>
                  <a:r>
                    <a:rPr lang="en-US" b="1">
                      <a:solidFill>
                        <a:srgbClr val="99FF33"/>
                      </a:solidFill>
                    </a:rPr>
                    <a:t>Ruby Laser</a:t>
                  </a:r>
                </a:p>
              </p:txBody>
            </p:sp>
          </p:grpSp>
          <p:sp>
            <p:nvSpPr>
              <p:cNvPr id="56330" name="Line 34"/>
              <p:cNvSpPr>
                <a:spLocks noChangeShapeType="1"/>
              </p:cNvSpPr>
              <p:nvPr/>
            </p:nvSpPr>
            <p:spPr bwMode="auto">
              <a:xfrm>
                <a:off x="2112" y="2928"/>
                <a:ext cx="576" cy="0"/>
              </a:xfrm>
              <a:prstGeom prst="line">
                <a:avLst/>
              </a:prstGeom>
              <a:noFill/>
              <a:ln w="28575">
                <a:solidFill>
                  <a:srgbClr val="AF7A3F"/>
                </a:solidFill>
                <a:round/>
                <a:headEnd/>
                <a:tailEnd/>
              </a:ln>
            </p:spPr>
            <p:txBody>
              <a:bodyPr/>
              <a:lstStyle/>
              <a:p>
                <a:endParaRPr lang="en-US"/>
              </a:p>
            </p:txBody>
          </p:sp>
          <p:sp>
            <p:nvSpPr>
              <p:cNvPr id="56331" name="Line 35"/>
              <p:cNvSpPr>
                <a:spLocks noChangeShapeType="1"/>
              </p:cNvSpPr>
              <p:nvPr/>
            </p:nvSpPr>
            <p:spPr bwMode="auto">
              <a:xfrm>
                <a:off x="2784" y="2928"/>
                <a:ext cx="624" cy="0"/>
              </a:xfrm>
              <a:prstGeom prst="line">
                <a:avLst/>
              </a:prstGeom>
              <a:noFill/>
              <a:ln w="28575">
                <a:solidFill>
                  <a:srgbClr val="AF7A3F"/>
                </a:solidFill>
                <a:round/>
                <a:headEnd/>
                <a:tailEnd/>
              </a:ln>
            </p:spPr>
            <p:txBody>
              <a:bodyPr/>
              <a:lstStyle/>
              <a:p>
                <a:endParaRPr lang="en-US"/>
              </a:p>
            </p:txBody>
          </p:sp>
          <p:sp>
            <p:nvSpPr>
              <p:cNvPr id="56332" name="Line 36"/>
              <p:cNvSpPr>
                <a:spLocks noChangeShapeType="1"/>
              </p:cNvSpPr>
              <p:nvPr/>
            </p:nvSpPr>
            <p:spPr bwMode="auto">
              <a:xfrm>
                <a:off x="2688" y="2880"/>
                <a:ext cx="0" cy="96"/>
              </a:xfrm>
              <a:prstGeom prst="line">
                <a:avLst/>
              </a:prstGeom>
              <a:noFill/>
              <a:ln w="28575">
                <a:solidFill>
                  <a:srgbClr val="AF7A3F"/>
                </a:solidFill>
                <a:round/>
                <a:headEnd/>
                <a:tailEnd/>
              </a:ln>
            </p:spPr>
            <p:txBody>
              <a:bodyPr/>
              <a:lstStyle/>
              <a:p>
                <a:endParaRPr lang="en-US"/>
              </a:p>
            </p:txBody>
          </p:sp>
          <p:sp>
            <p:nvSpPr>
              <p:cNvPr id="56333" name="Line 37"/>
              <p:cNvSpPr>
                <a:spLocks noChangeShapeType="1"/>
              </p:cNvSpPr>
              <p:nvPr/>
            </p:nvSpPr>
            <p:spPr bwMode="auto">
              <a:xfrm>
                <a:off x="2784" y="2880"/>
                <a:ext cx="0" cy="96"/>
              </a:xfrm>
              <a:prstGeom prst="line">
                <a:avLst/>
              </a:prstGeom>
              <a:noFill/>
              <a:ln w="28575">
                <a:solidFill>
                  <a:srgbClr val="AF7A3F"/>
                </a:solidFill>
                <a:round/>
                <a:headEnd/>
                <a:tailEnd/>
              </a:ln>
            </p:spPr>
            <p:txBody>
              <a:bodyPr/>
              <a:lstStyle/>
              <a:p>
                <a:endParaRPr lang="en-US"/>
              </a:p>
            </p:txBody>
          </p:sp>
        </p:grpSp>
        <p:sp>
          <p:nvSpPr>
            <p:cNvPr id="56327" name="Text Box 38"/>
            <p:cNvSpPr txBox="1">
              <a:spLocks noChangeArrowheads="1"/>
            </p:cNvSpPr>
            <p:nvPr/>
          </p:nvSpPr>
          <p:spPr bwMode="auto">
            <a:xfrm>
              <a:off x="2295732" y="286"/>
              <a:ext cx="2293281" cy="1129"/>
            </a:xfrm>
            <a:prstGeom prst="rect">
              <a:avLst/>
            </a:prstGeom>
            <a:noFill/>
            <a:ln w="9525">
              <a:noFill/>
              <a:miter lim="800000"/>
              <a:headEnd/>
              <a:tailEnd/>
            </a:ln>
          </p:spPr>
          <p:txBody>
            <a:bodyPr>
              <a:spAutoFit/>
            </a:bodyPr>
            <a:lstStyle/>
            <a:p>
              <a:pPr algn="ctr">
                <a:spcBef>
                  <a:spcPct val="50000"/>
                </a:spcBef>
              </a:pPr>
              <a:r>
                <a:rPr lang="en-US" b="1">
                  <a:solidFill>
                    <a:srgbClr val="99FF33"/>
                  </a:solidFill>
                </a:rPr>
                <a:t>A helical Photographic flash lamp filled with Xenon</a:t>
              </a:r>
            </a:p>
          </p:txBody>
        </p:sp>
        <p:sp>
          <p:nvSpPr>
            <p:cNvPr id="56328" name="Line 39"/>
            <p:cNvSpPr>
              <a:spLocks noChangeShapeType="1"/>
            </p:cNvSpPr>
            <p:nvPr/>
          </p:nvSpPr>
          <p:spPr bwMode="auto">
            <a:xfrm>
              <a:off x="3355536" y="1392"/>
              <a:ext cx="0" cy="240"/>
            </a:xfrm>
            <a:prstGeom prst="line">
              <a:avLst/>
            </a:prstGeom>
            <a:noFill/>
            <a:ln w="28575">
              <a:solidFill>
                <a:srgbClr val="983002"/>
              </a:solidFill>
              <a:round/>
              <a:headEnd/>
              <a:tailEnd type="triangle" w="med" len="med"/>
            </a:ln>
          </p:spPr>
          <p:txBody>
            <a:bodyPr/>
            <a:lstStyle/>
            <a:p>
              <a:endParaRPr lang="en-US"/>
            </a:p>
          </p:txBody>
        </p:sp>
      </p:grpSp>
      <p:pic>
        <p:nvPicPr>
          <p:cNvPr id="43" name="Ruby Laser.mp4">
            <a:hlinkClick r:id="" action="ppaction://media"/>
          </p:cNvPr>
          <p:cNvPicPr>
            <a:picLocks noRot="1" noChangeAspect="1"/>
          </p:cNvPicPr>
          <p:nvPr>
            <a:videoFile r:link="rId1"/>
          </p:nvPr>
        </p:nvPicPr>
        <p:blipFill>
          <a:blip r:embed="rId4" cstate="print"/>
          <a:stretch>
            <a:fillRect/>
          </a:stretch>
        </p:blipFill>
        <p:spPr>
          <a:xfrm>
            <a:off x="7875986" y="6019800"/>
            <a:ext cx="1000124" cy="762000"/>
          </a:xfrm>
          <a:prstGeom prst="rect">
            <a:avLst/>
          </a:prstGeom>
          <a:solidFill>
            <a:srgbClr val="99FF33"/>
          </a:solidFill>
          <a:ln>
            <a:noFill/>
          </a:ln>
          <a:effectLst>
            <a:outerShdw blurRad="184150" dist="241300" dir="11520000" sx="110000" sy="110000" algn="ctr">
              <a:srgbClr val="000000">
                <a:alpha val="18000"/>
              </a:srgbClr>
            </a:outerShdw>
          </a:effectLst>
          <a:scene3d>
            <a:camera prst="isometricOffAxis2Left"/>
            <a:lightRig rig="flood" dir="t">
              <a:rot lat="0" lon="0" rev="13800000"/>
            </a:lightRig>
          </a:scene3d>
          <a:sp3d extrusionH="107950" prstMaterial="plastic">
            <a:bevelT w="82550" h="63500" prst="divot"/>
            <a:bevelB/>
          </a:sp3d>
        </p:spPr>
      </p:pic>
      <p:sp>
        <p:nvSpPr>
          <p:cNvPr id="44" name="Rectangle 43"/>
          <p:cNvSpPr/>
          <p:nvPr/>
        </p:nvSpPr>
        <p:spPr>
          <a:xfrm>
            <a:off x="223838" y="152400"/>
            <a:ext cx="8777287" cy="2092325"/>
          </a:xfrm>
          <a:prstGeom prst="rect">
            <a:avLst/>
          </a:prstGeom>
        </p:spPr>
        <p:txBody>
          <a:bodyPr>
            <a:spAutoFit/>
          </a:bodyPr>
          <a:lstStyle/>
          <a:p>
            <a:pPr>
              <a:defRPr/>
            </a:pPr>
            <a:r>
              <a:rPr lang="en-US" sz="2400" b="1" dirty="0">
                <a:solidFill>
                  <a:srgbClr val="00FFCC"/>
                </a:solidFill>
                <a:latin typeface="Berlin Sans FB Demi" pitchFamily="34" charset="0"/>
                <a:cs typeface="Arial" pitchFamily="34" charset="0"/>
              </a:rPr>
              <a:t>Ruby Laser</a:t>
            </a:r>
            <a:br>
              <a:rPr lang="en-US" sz="2400" b="1" dirty="0">
                <a:solidFill>
                  <a:srgbClr val="00FFCC"/>
                </a:solidFill>
                <a:latin typeface="Berlin Sans FB Demi" pitchFamily="34" charset="0"/>
                <a:cs typeface="Arial" pitchFamily="34" charset="0"/>
              </a:rPr>
            </a:br>
            <a:r>
              <a:rPr lang="en-US" sz="2200" b="1" dirty="0">
                <a:solidFill>
                  <a:srgbClr val="99FF33"/>
                </a:solidFill>
                <a:latin typeface="+mj-lt"/>
                <a:cs typeface="Times New Roman" pitchFamily="18" charset="0"/>
              </a:rPr>
              <a:t>First solid state laser developed in 1960  by T.H. </a:t>
            </a:r>
            <a:r>
              <a:rPr lang="en-US" sz="2200" b="1" dirty="0" err="1">
                <a:solidFill>
                  <a:srgbClr val="99FF33"/>
                </a:solidFill>
                <a:latin typeface="+mj-lt"/>
                <a:cs typeface="Times New Roman" pitchFamily="18" charset="0"/>
              </a:rPr>
              <a:t>Maiman</a:t>
            </a:r>
            <a:r>
              <a:rPr lang="en-US" sz="2200" b="1" dirty="0">
                <a:solidFill>
                  <a:srgbClr val="99FF33"/>
                </a:solidFill>
                <a:latin typeface="+mj-lt"/>
                <a:cs typeface="Times New Roman" pitchFamily="18" charset="0"/>
              </a:rPr>
              <a:t> </a:t>
            </a:r>
          </a:p>
          <a:p>
            <a:pPr>
              <a:defRPr/>
            </a:pPr>
            <a:endParaRPr lang="en-US" sz="2200" b="1" dirty="0">
              <a:solidFill>
                <a:srgbClr val="99FF33"/>
              </a:solidFill>
              <a:latin typeface="+mj-lt"/>
              <a:cs typeface="Times New Roman" pitchFamily="18" charset="0"/>
            </a:endParaRPr>
          </a:p>
          <a:p>
            <a:pPr>
              <a:defRPr/>
            </a:pPr>
            <a:r>
              <a:rPr lang="en-US" sz="2200" b="1" dirty="0">
                <a:solidFill>
                  <a:srgbClr val="99FF33"/>
                </a:solidFill>
                <a:latin typeface="+mj-lt"/>
                <a:cs typeface="Times New Roman" pitchFamily="18" charset="0"/>
              </a:rPr>
              <a:t>Ruby laser rod; a synthetic Ruby crystal :Al</a:t>
            </a:r>
            <a:r>
              <a:rPr lang="en-US" sz="2200" b="1" baseline="-25000" dirty="0">
                <a:solidFill>
                  <a:srgbClr val="99FF33"/>
                </a:solidFill>
                <a:latin typeface="+mj-lt"/>
                <a:cs typeface="Times New Roman" pitchFamily="18" charset="0"/>
              </a:rPr>
              <a:t>2</a:t>
            </a:r>
            <a:r>
              <a:rPr lang="en-US" sz="2200" b="1" dirty="0">
                <a:solidFill>
                  <a:srgbClr val="99FF33"/>
                </a:solidFill>
                <a:latin typeface="+mj-lt"/>
                <a:cs typeface="Times New Roman" pitchFamily="18" charset="0"/>
              </a:rPr>
              <a:t>O</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doped with Cr</a:t>
            </a:r>
            <a:r>
              <a:rPr lang="en-US" sz="2200" b="1" baseline="30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a:r>
            <a:br>
              <a:rPr lang="en-US" sz="2200" b="1" dirty="0">
                <a:solidFill>
                  <a:srgbClr val="99FF33"/>
                </a:solidFill>
                <a:latin typeface="+mj-lt"/>
                <a:cs typeface="Times New Roman" pitchFamily="18" charset="0"/>
              </a:rPr>
            </a:br>
            <a:r>
              <a:rPr lang="en-US" sz="2200" b="1" dirty="0">
                <a:solidFill>
                  <a:srgbClr val="99FF33"/>
                </a:solidFill>
                <a:latin typeface="+mj-lt"/>
                <a:cs typeface="Times New Roman" pitchFamily="18" charset="0"/>
              </a:rPr>
              <a:t>ions Cr</a:t>
            </a:r>
            <a:r>
              <a:rPr lang="en-US" sz="2200" b="1" baseline="30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ions concentration= 0.05% </a:t>
            </a:r>
            <a:r>
              <a:rPr lang="en-US" b="1" dirty="0">
                <a:solidFill>
                  <a:srgbClr val="99FF33"/>
                </a:solidFill>
                <a:cs typeface="Times New Roman" pitchFamily="18" charset="0"/>
                <a:sym typeface="Symbol" pitchFamily="18" charset="2"/>
              </a:rPr>
              <a:t/>
            </a:r>
            <a:br>
              <a:rPr lang="en-US" b="1" dirty="0">
                <a:solidFill>
                  <a:srgbClr val="99FF33"/>
                </a:solidFill>
                <a:cs typeface="Times New Roman" pitchFamily="18" charset="0"/>
                <a:sym typeface="Symbol" pitchFamily="18" charset="2"/>
              </a:rPr>
            </a:br>
            <a:endParaRPr lang="en-IN"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3"/>
                                        </p:tgtEl>
                                      </p:cBhvr>
                                    </p:cmd>
                                  </p:childTnLst>
                                </p:cTn>
                              </p:par>
                            </p:childTnLst>
                          </p:cTn>
                        </p:par>
                      </p:childTnLst>
                    </p:cTn>
                  </p:par>
                </p:childTnLst>
              </p:cTn>
              <p:nextCondLst>
                <p:cond evt="onClick" delay="0">
                  <p:tgtEl>
                    <p:spTgt spid="4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012" name="Rectangle 116"/>
          <p:cNvSpPr>
            <a:spLocks noGrp="1"/>
          </p:cNvSpPr>
          <p:nvPr>
            <p:ph type="title"/>
          </p:nvPr>
        </p:nvSpPr>
        <p:spPr>
          <a:xfrm>
            <a:off x="450059" y="-76200"/>
            <a:ext cx="8101013" cy="838200"/>
          </a:xfrm>
        </p:spPr>
        <p:txBody>
          <a:bodyPr/>
          <a:lstStyle/>
          <a:p>
            <a:pPr>
              <a:defRPr/>
            </a:pPr>
            <a:r>
              <a:rPr lang="en-US" sz="3200" b="1" dirty="0" smtClean="0">
                <a:solidFill>
                  <a:srgbClr val="00FFCC"/>
                </a:solidFill>
                <a:latin typeface="Berlin Sans FB Demi" pitchFamily="34" charset="0"/>
                <a:ea typeface="+mn-ea"/>
                <a:cs typeface="Arial" pitchFamily="34" charset="0"/>
              </a:rPr>
              <a:t>Energy level Diagram (Ruby Laser)</a:t>
            </a:r>
          </a:p>
        </p:txBody>
      </p:sp>
      <p:sp>
        <p:nvSpPr>
          <p:cNvPr id="54296" name="Rectangle 108"/>
          <p:cNvSpPr>
            <a:spLocks noChangeArrowheads="1"/>
          </p:cNvSpPr>
          <p:nvPr/>
        </p:nvSpPr>
        <p:spPr bwMode="auto">
          <a:xfrm>
            <a:off x="4805363" y="1295400"/>
            <a:ext cx="4195762" cy="4632325"/>
          </a:xfrm>
          <a:prstGeom prst="rect">
            <a:avLst/>
          </a:prstGeom>
          <a:noFill/>
          <a:ln w="9525">
            <a:noFill/>
            <a:miter lim="800000"/>
            <a:headEnd/>
            <a:tailEnd/>
          </a:ln>
        </p:spPr>
        <p:txBody>
          <a:bodyPr>
            <a:spAutoFit/>
          </a:bodyPr>
          <a:lstStyle/>
          <a:p>
            <a:pPr>
              <a:spcBef>
                <a:spcPct val="50000"/>
              </a:spcBef>
              <a:buFontTx/>
              <a:buChar char="•"/>
              <a:defRPr/>
            </a:pPr>
            <a:r>
              <a:rPr lang="en-US" sz="2200" b="1" dirty="0">
                <a:solidFill>
                  <a:srgbClr val="99FF33"/>
                </a:solidFill>
                <a:latin typeface="+mj-lt"/>
                <a:cs typeface="Times New Roman" pitchFamily="18" charset="0"/>
              </a:rPr>
              <a:t>Cr</a:t>
            </a:r>
            <a:r>
              <a:rPr lang="en-US" sz="2200" b="1" baseline="30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atom absorb green and blue bands of wave length from xenon flash lamp &amp; excited to E</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&amp; E</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respectively</a:t>
            </a:r>
          </a:p>
          <a:p>
            <a:pPr>
              <a:spcBef>
                <a:spcPct val="50000"/>
              </a:spcBef>
              <a:buFontTx/>
              <a:buChar char="•"/>
              <a:defRPr/>
            </a:pPr>
            <a:r>
              <a:rPr lang="en-US" sz="2200" b="1" dirty="0">
                <a:solidFill>
                  <a:srgbClr val="99FF33"/>
                </a:solidFill>
                <a:latin typeface="+mj-lt"/>
                <a:cs typeface="Times New Roman" pitchFamily="18" charset="0"/>
              </a:rPr>
              <a:t> Atoms from E</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&amp; E</a:t>
            </a:r>
            <a:r>
              <a:rPr lang="en-US" sz="2200" b="1" baseline="-25000" dirty="0">
                <a:solidFill>
                  <a:srgbClr val="99FF33"/>
                </a:solidFill>
                <a:latin typeface="+mj-lt"/>
                <a:cs typeface="Times New Roman" pitchFamily="18" charset="0"/>
              </a:rPr>
              <a:t>3’</a:t>
            </a:r>
            <a:r>
              <a:rPr lang="en-US" sz="2200" b="1" dirty="0">
                <a:solidFill>
                  <a:srgbClr val="99FF33"/>
                </a:solidFill>
                <a:latin typeface="+mj-lt"/>
                <a:cs typeface="Times New Roman" pitchFamily="18" charset="0"/>
              </a:rPr>
              <a:t>  jump to E</a:t>
            </a:r>
            <a:r>
              <a:rPr lang="en-US" sz="2200" b="1" baseline="-25000" dirty="0">
                <a:solidFill>
                  <a:srgbClr val="99FF33"/>
                </a:solidFill>
                <a:latin typeface="+mj-lt"/>
                <a:cs typeface="Times New Roman" pitchFamily="18" charset="0"/>
              </a:rPr>
              <a:t>2</a:t>
            </a:r>
            <a:r>
              <a:rPr lang="en-US" sz="2200" b="1" dirty="0">
                <a:solidFill>
                  <a:srgbClr val="99FF33"/>
                </a:solidFill>
                <a:latin typeface="+mj-lt"/>
                <a:cs typeface="Times New Roman" pitchFamily="18" charset="0"/>
              </a:rPr>
              <a:t> level by Non </a:t>
            </a:r>
            <a:r>
              <a:rPr lang="en-US" sz="2200" b="1" dirty="0" err="1">
                <a:solidFill>
                  <a:srgbClr val="99FF33"/>
                </a:solidFill>
                <a:latin typeface="+mj-lt"/>
                <a:cs typeface="Times New Roman" pitchFamily="18" charset="0"/>
              </a:rPr>
              <a:t>radiative</a:t>
            </a:r>
            <a:r>
              <a:rPr lang="en-US" sz="2200" b="1" dirty="0">
                <a:solidFill>
                  <a:srgbClr val="99FF33"/>
                </a:solidFill>
                <a:latin typeface="+mj-lt"/>
                <a:cs typeface="Times New Roman" pitchFamily="18" charset="0"/>
              </a:rPr>
              <a:t> transition .</a:t>
            </a:r>
          </a:p>
          <a:p>
            <a:pPr>
              <a:spcBef>
                <a:spcPct val="50000"/>
              </a:spcBef>
              <a:buFontTx/>
              <a:buChar char="•"/>
              <a:defRPr/>
            </a:pPr>
            <a:r>
              <a:rPr lang="en-US" sz="2200" b="1" dirty="0">
                <a:solidFill>
                  <a:srgbClr val="99FF33"/>
                </a:solidFill>
                <a:latin typeface="+mj-lt"/>
                <a:cs typeface="Times New Roman" pitchFamily="18" charset="0"/>
              </a:rPr>
              <a:t>Population Inversion is </a:t>
            </a:r>
            <a:r>
              <a:rPr lang="en-US" sz="2200" b="1" dirty="0" err="1">
                <a:solidFill>
                  <a:srgbClr val="99FF33"/>
                </a:solidFill>
                <a:latin typeface="+mj-lt"/>
                <a:cs typeface="Times New Roman" pitchFamily="18" charset="0"/>
              </a:rPr>
              <a:t>achived</a:t>
            </a:r>
            <a:r>
              <a:rPr lang="en-US" sz="2200" b="1" dirty="0">
                <a:solidFill>
                  <a:srgbClr val="99FF33"/>
                </a:solidFill>
                <a:latin typeface="+mj-lt"/>
                <a:cs typeface="Times New Roman" pitchFamily="18" charset="0"/>
              </a:rPr>
              <a:t> between E</a:t>
            </a:r>
            <a:r>
              <a:rPr lang="en-US" sz="2200" b="1" baseline="-25000" dirty="0">
                <a:solidFill>
                  <a:srgbClr val="99FF33"/>
                </a:solidFill>
                <a:latin typeface="+mj-lt"/>
                <a:cs typeface="Times New Roman" pitchFamily="18" charset="0"/>
              </a:rPr>
              <a:t>2</a:t>
            </a:r>
            <a:r>
              <a:rPr lang="en-US" sz="2200" b="1" dirty="0">
                <a:solidFill>
                  <a:srgbClr val="99FF33"/>
                </a:solidFill>
                <a:latin typeface="+mj-lt"/>
                <a:cs typeface="Times New Roman" pitchFamily="18" charset="0"/>
              </a:rPr>
              <a:t> and E</a:t>
            </a:r>
            <a:r>
              <a:rPr lang="en-US" sz="2200" b="1" baseline="-25000" dirty="0">
                <a:solidFill>
                  <a:srgbClr val="99FF33"/>
                </a:solidFill>
                <a:latin typeface="+mj-lt"/>
                <a:cs typeface="Times New Roman" pitchFamily="18" charset="0"/>
              </a:rPr>
              <a:t>1</a:t>
            </a:r>
            <a:r>
              <a:rPr lang="en-US" sz="2200" b="1" dirty="0">
                <a:solidFill>
                  <a:srgbClr val="99FF33"/>
                </a:solidFill>
                <a:latin typeface="+mj-lt"/>
                <a:cs typeface="Times New Roman" pitchFamily="18" charset="0"/>
              </a:rPr>
              <a:t>.</a:t>
            </a:r>
          </a:p>
          <a:p>
            <a:pPr>
              <a:spcBef>
                <a:spcPct val="50000"/>
              </a:spcBef>
              <a:buFontTx/>
              <a:buChar char="•"/>
              <a:defRPr/>
            </a:pPr>
            <a:r>
              <a:rPr lang="en-US" sz="2200" b="1" dirty="0">
                <a:solidFill>
                  <a:srgbClr val="99FF33"/>
                </a:solidFill>
                <a:latin typeface="+mj-lt"/>
                <a:cs typeface="Times New Roman" pitchFamily="18" charset="0"/>
              </a:rPr>
              <a:t> </a:t>
            </a:r>
            <a:r>
              <a:rPr lang="en-US" sz="2200" b="1" dirty="0" err="1">
                <a:solidFill>
                  <a:srgbClr val="99FF33"/>
                </a:solidFill>
                <a:latin typeface="+mj-lt"/>
                <a:cs typeface="Times New Roman" pitchFamily="18" charset="0"/>
              </a:rPr>
              <a:t>Radiative</a:t>
            </a:r>
            <a:r>
              <a:rPr lang="en-US" sz="2200" b="1" dirty="0">
                <a:solidFill>
                  <a:srgbClr val="99FF33"/>
                </a:solidFill>
                <a:latin typeface="+mj-lt"/>
                <a:cs typeface="Times New Roman" pitchFamily="18" charset="0"/>
              </a:rPr>
              <a:t> transitions from  E</a:t>
            </a:r>
            <a:r>
              <a:rPr lang="en-US" sz="2200" b="1" baseline="-25000" dirty="0">
                <a:solidFill>
                  <a:srgbClr val="99FF33"/>
                </a:solidFill>
                <a:latin typeface="+mj-lt"/>
                <a:cs typeface="Times New Roman" pitchFamily="18" charset="0"/>
              </a:rPr>
              <a:t>2 </a:t>
            </a:r>
            <a:r>
              <a:rPr lang="en-US" sz="2200" b="1" dirty="0">
                <a:solidFill>
                  <a:srgbClr val="99FF33"/>
                </a:solidFill>
                <a:latin typeface="+mj-lt"/>
                <a:cs typeface="Times New Roman" pitchFamily="18" charset="0"/>
              </a:rPr>
              <a:t>to E</a:t>
            </a:r>
            <a:r>
              <a:rPr lang="en-US" sz="2200" b="1" baseline="-25000" dirty="0">
                <a:solidFill>
                  <a:srgbClr val="99FF33"/>
                </a:solidFill>
                <a:latin typeface="+mj-lt"/>
                <a:cs typeface="Times New Roman" pitchFamily="18" charset="0"/>
              </a:rPr>
              <a:t>1</a:t>
            </a:r>
            <a:r>
              <a:rPr lang="en-US" sz="2200" b="1" dirty="0">
                <a:solidFill>
                  <a:srgbClr val="99FF33"/>
                </a:solidFill>
                <a:latin typeface="+mj-lt"/>
                <a:cs typeface="Times New Roman" pitchFamily="18" charset="0"/>
              </a:rPr>
              <a:t> emit </a:t>
            </a:r>
            <a:r>
              <a:rPr lang="en-US" sz="2200" b="1" dirty="0">
                <a:solidFill>
                  <a:srgbClr val="99FF33"/>
                </a:solidFill>
                <a:latin typeface="+mj-lt"/>
                <a:cs typeface="Times New Roman" pitchFamily="18" charset="0"/>
                <a:sym typeface="Symbol" pitchFamily="18" charset="2"/>
              </a:rPr>
              <a:t> Red  photon with peak near 6943 A</a:t>
            </a:r>
            <a:r>
              <a:rPr lang="en-US" sz="2200" b="1" baseline="30000" dirty="0">
                <a:solidFill>
                  <a:srgbClr val="99FF33"/>
                </a:solidFill>
                <a:latin typeface="+mj-lt"/>
                <a:cs typeface="Times New Roman" pitchFamily="18" charset="0"/>
                <a:sym typeface="Symbol" pitchFamily="18" charset="2"/>
              </a:rPr>
              <a:t>0</a:t>
            </a:r>
            <a:r>
              <a:rPr lang="en-US" sz="2200" b="1" dirty="0">
                <a:solidFill>
                  <a:srgbClr val="99FF33"/>
                </a:solidFill>
                <a:latin typeface="+mj-lt"/>
                <a:cs typeface="Times New Roman" pitchFamily="18" charset="0"/>
                <a:sym typeface="Symbol" pitchFamily="18" charset="2"/>
              </a:rPr>
              <a:t> .</a:t>
            </a:r>
          </a:p>
          <a:p>
            <a:pPr>
              <a:defRPr/>
            </a:pPr>
            <a:endParaRPr lang="en-US" sz="2000" dirty="0">
              <a:solidFill>
                <a:srgbClr val="FFFF00"/>
              </a:solidFill>
              <a:latin typeface="Times New Roman" pitchFamily="18" charset="0"/>
              <a:cs typeface="Times New Roman" pitchFamily="18" charset="0"/>
            </a:endParaRPr>
          </a:p>
        </p:txBody>
      </p:sp>
      <p:grpSp>
        <p:nvGrpSpPr>
          <p:cNvPr id="57348" name="Group 36"/>
          <p:cNvGrpSpPr>
            <a:grpSpLocks/>
          </p:cNvGrpSpPr>
          <p:nvPr/>
        </p:nvGrpSpPr>
        <p:grpSpPr bwMode="auto">
          <a:xfrm>
            <a:off x="125413" y="1219200"/>
            <a:ext cx="4832350" cy="4495800"/>
            <a:chOff x="578200" y="1774828"/>
            <a:chExt cx="4831853" cy="3971922"/>
          </a:xfrm>
        </p:grpSpPr>
        <p:sp>
          <p:nvSpPr>
            <p:cNvPr id="57349" name="Line 20"/>
            <p:cNvSpPr>
              <a:spLocks noChangeShapeType="1"/>
            </p:cNvSpPr>
            <p:nvPr/>
          </p:nvSpPr>
          <p:spPr bwMode="auto">
            <a:xfrm>
              <a:off x="1050134" y="5334000"/>
              <a:ext cx="4125516" cy="46038"/>
            </a:xfrm>
            <a:prstGeom prst="line">
              <a:avLst/>
            </a:prstGeom>
            <a:noFill/>
            <a:ln w="9525">
              <a:solidFill>
                <a:schemeClr val="tx1"/>
              </a:solidFill>
              <a:round/>
              <a:headEnd/>
              <a:tailEnd/>
            </a:ln>
          </p:spPr>
          <p:txBody>
            <a:bodyPr/>
            <a:lstStyle/>
            <a:p>
              <a:endParaRPr lang="en-US"/>
            </a:p>
          </p:txBody>
        </p:sp>
        <p:grpSp>
          <p:nvGrpSpPr>
            <p:cNvPr id="57350" name="Group 35"/>
            <p:cNvGrpSpPr>
              <a:grpSpLocks/>
            </p:cNvGrpSpPr>
            <p:nvPr/>
          </p:nvGrpSpPr>
          <p:grpSpPr bwMode="auto">
            <a:xfrm>
              <a:off x="578200" y="1774828"/>
              <a:ext cx="4831853" cy="3971922"/>
              <a:chOff x="578200" y="1774828"/>
              <a:chExt cx="4831853" cy="3971922"/>
            </a:xfrm>
          </p:grpSpPr>
          <p:sp>
            <p:nvSpPr>
              <p:cNvPr id="57351" name="Text Box 77"/>
              <p:cNvSpPr txBox="1">
                <a:spLocks noChangeArrowheads="1"/>
              </p:cNvSpPr>
              <p:nvPr/>
            </p:nvSpPr>
            <p:spPr bwMode="auto">
              <a:xfrm>
                <a:off x="3000377" y="2133604"/>
                <a:ext cx="2250282" cy="584775"/>
              </a:xfrm>
              <a:prstGeom prst="rect">
                <a:avLst/>
              </a:prstGeom>
              <a:noFill/>
              <a:ln w="9525">
                <a:noFill/>
                <a:miter lim="800000"/>
                <a:headEnd/>
                <a:tailEnd/>
              </a:ln>
            </p:spPr>
            <p:txBody>
              <a:bodyPr>
                <a:spAutoFit/>
              </a:bodyPr>
              <a:lstStyle/>
              <a:p>
                <a:pPr>
                  <a:spcBef>
                    <a:spcPct val="50000"/>
                  </a:spcBef>
                </a:pPr>
                <a:r>
                  <a:rPr lang="en-US" sz="1600">
                    <a:solidFill>
                      <a:srgbClr val="FFFF00"/>
                    </a:solidFill>
                  </a:rPr>
                  <a:t>Non radiative transition </a:t>
                </a:r>
              </a:p>
            </p:txBody>
          </p:sp>
          <p:sp>
            <p:nvSpPr>
              <p:cNvPr id="57352" name="Text Box 95"/>
              <p:cNvSpPr txBox="1">
                <a:spLocks noChangeArrowheads="1"/>
              </p:cNvSpPr>
              <p:nvPr/>
            </p:nvSpPr>
            <p:spPr bwMode="auto">
              <a:xfrm>
                <a:off x="3450433" y="3962404"/>
                <a:ext cx="1950243" cy="584775"/>
              </a:xfrm>
              <a:prstGeom prst="rect">
                <a:avLst/>
              </a:prstGeom>
              <a:noFill/>
              <a:ln w="9525">
                <a:noFill/>
                <a:miter lim="800000"/>
                <a:headEnd/>
                <a:tailEnd/>
              </a:ln>
            </p:spPr>
            <p:txBody>
              <a:bodyPr>
                <a:spAutoFit/>
              </a:bodyPr>
              <a:lstStyle/>
              <a:p>
                <a:pPr>
                  <a:spcBef>
                    <a:spcPct val="50000"/>
                  </a:spcBef>
                </a:pPr>
                <a:r>
                  <a:rPr lang="en-US" sz="1600">
                    <a:solidFill>
                      <a:srgbClr val="FFFF00"/>
                    </a:solidFill>
                  </a:rPr>
                  <a:t>Stimulated emission </a:t>
                </a:r>
              </a:p>
            </p:txBody>
          </p:sp>
          <p:sp>
            <p:nvSpPr>
              <p:cNvPr id="57353" name="Text Box 96"/>
              <p:cNvSpPr txBox="1">
                <a:spLocks noChangeArrowheads="1"/>
              </p:cNvSpPr>
              <p:nvPr/>
            </p:nvSpPr>
            <p:spPr bwMode="auto">
              <a:xfrm>
                <a:off x="3834857" y="3273429"/>
                <a:ext cx="1575196" cy="584775"/>
              </a:xfrm>
              <a:prstGeom prst="rect">
                <a:avLst/>
              </a:prstGeom>
              <a:noFill/>
              <a:ln w="9525">
                <a:noFill/>
                <a:miter lim="800000"/>
                <a:headEnd/>
                <a:tailEnd/>
              </a:ln>
            </p:spPr>
            <p:txBody>
              <a:bodyPr>
                <a:spAutoFit/>
              </a:bodyPr>
              <a:lstStyle/>
              <a:p>
                <a:pPr>
                  <a:spcBef>
                    <a:spcPct val="50000"/>
                  </a:spcBef>
                </a:pPr>
                <a:r>
                  <a:rPr lang="en-US" sz="1600">
                    <a:solidFill>
                      <a:srgbClr val="FFFF00"/>
                    </a:solidFill>
                  </a:rPr>
                  <a:t>Metastable state</a:t>
                </a:r>
              </a:p>
            </p:txBody>
          </p:sp>
          <p:grpSp>
            <p:nvGrpSpPr>
              <p:cNvPr id="57354" name="Group 34"/>
              <p:cNvGrpSpPr>
                <a:grpSpLocks/>
              </p:cNvGrpSpPr>
              <p:nvPr/>
            </p:nvGrpSpPr>
            <p:grpSpPr bwMode="auto">
              <a:xfrm>
                <a:off x="578200" y="1774828"/>
                <a:ext cx="4358357" cy="3971922"/>
                <a:chOff x="578200" y="1774828"/>
                <a:chExt cx="4358357" cy="3971922"/>
              </a:xfrm>
            </p:grpSpPr>
            <p:sp>
              <p:nvSpPr>
                <p:cNvPr id="57355" name="Rectangle 16"/>
                <p:cNvSpPr>
                  <a:spLocks noChangeArrowheads="1"/>
                </p:cNvSpPr>
                <p:nvPr/>
              </p:nvSpPr>
              <p:spPr bwMode="auto">
                <a:xfrm>
                  <a:off x="2700339" y="3810000"/>
                  <a:ext cx="1650207" cy="76200"/>
                </a:xfrm>
                <a:prstGeom prst="rect">
                  <a:avLst/>
                </a:prstGeom>
                <a:solidFill>
                  <a:srgbClr val="FD95EE"/>
                </a:solidFill>
                <a:ln w="9525">
                  <a:solidFill>
                    <a:schemeClr val="tx1"/>
                  </a:solidFill>
                  <a:miter lim="800000"/>
                  <a:headEnd/>
                  <a:tailEnd/>
                </a:ln>
              </p:spPr>
              <p:txBody>
                <a:bodyPr wrap="none" anchor="ctr"/>
                <a:lstStyle/>
                <a:p>
                  <a:endParaRPr lang="en-US">
                    <a:solidFill>
                      <a:srgbClr val="FFFF00"/>
                    </a:solidFill>
                  </a:endParaRPr>
                </a:p>
              </p:txBody>
            </p:sp>
            <p:sp>
              <p:nvSpPr>
                <p:cNvPr id="57356" name="Text Box 113"/>
                <p:cNvSpPr txBox="1">
                  <a:spLocks noChangeArrowheads="1"/>
                </p:cNvSpPr>
                <p:nvPr/>
              </p:nvSpPr>
              <p:spPr bwMode="auto">
                <a:xfrm>
                  <a:off x="4336482" y="3700463"/>
                  <a:ext cx="600075" cy="366712"/>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2</a:t>
                  </a:r>
                </a:p>
              </p:txBody>
            </p:sp>
            <p:grpSp>
              <p:nvGrpSpPr>
                <p:cNvPr id="57357" name="Group 11"/>
                <p:cNvGrpSpPr>
                  <a:grpSpLocks/>
                </p:cNvGrpSpPr>
                <p:nvPr/>
              </p:nvGrpSpPr>
              <p:grpSpPr bwMode="auto">
                <a:xfrm>
                  <a:off x="3387926" y="4495810"/>
                  <a:ext cx="928241" cy="652463"/>
                  <a:chOff x="1776" y="2496"/>
                  <a:chExt cx="1008" cy="1039"/>
                </a:xfrm>
              </p:grpSpPr>
              <p:pic>
                <p:nvPicPr>
                  <p:cNvPr id="57379" name="Picture 12"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76" y="3072"/>
                    <a:ext cx="1008" cy="463"/>
                  </a:xfrm>
                  <a:prstGeom prst="rect">
                    <a:avLst/>
                  </a:prstGeom>
                  <a:noFill/>
                  <a:ln w="9525">
                    <a:noFill/>
                    <a:miter lim="800000"/>
                    <a:headEnd/>
                    <a:tailEnd/>
                  </a:ln>
                </p:spPr>
              </p:pic>
              <p:pic>
                <p:nvPicPr>
                  <p:cNvPr id="57380" name="Picture 13"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76" y="2784"/>
                    <a:ext cx="1008" cy="463"/>
                  </a:xfrm>
                  <a:prstGeom prst="rect">
                    <a:avLst/>
                  </a:prstGeom>
                  <a:noFill/>
                  <a:ln w="9525">
                    <a:noFill/>
                    <a:miter lim="800000"/>
                    <a:headEnd/>
                    <a:tailEnd/>
                  </a:ln>
                </p:spPr>
              </p:pic>
              <p:pic>
                <p:nvPicPr>
                  <p:cNvPr id="57381" name="Picture 14" descr="wavyarrow"/>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76" y="2496"/>
                    <a:ext cx="1008" cy="463"/>
                  </a:xfrm>
                  <a:prstGeom prst="rect">
                    <a:avLst/>
                  </a:prstGeom>
                  <a:noFill/>
                  <a:ln w="9525">
                    <a:noFill/>
                    <a:miter lim="800000"/>
                    <a:headEnd/>
                    <a:tailEnd/>
                  </a:ln>
                </p:spPr>
              </p:pic>
            </p:grpSp>
            <p:grpSp>
              <p:nvGrpSpPr>
                <p:cNvPr id="57358" name="Group 33"/>
                <p:cNvGrpSpPr>
                  <a:grpSpLocks/>
                </p:cNvGrpSpPr>
                <p:nvPr/>
              </p:nvGrpSpPr>
              <p:grpSpPr bwMode="auto">
                <a:xfrm>
                  <a:off x="578200" y="1774828"/>
                  <a:ext cx="3322287" cy="3971922"/>
                  <a:chOff x="578200" y="1774828"/>
                  <a:chExt cx="3322287" cy="3971922"/>
                </a:xfrm>
              </p:grpSpPr>
              <p:sp>
                <p:nvSpPr>
                  <p:cNvPr id="57359" name="Rectangle 8"/>
                  <p:cNvSpPr>
                    <a:spLocks noChangeArrowheads="1"/>
                  </p:cNvSpPr>
                  <p:nvPr/>
                </p:nvSpPr>
                <p:spPr bwMode="auto">
                  <a:xfrm>
                    <a:off x="1050132" y="1905000"/>
                    <a:ext cx="2025253" cy="152400"/>
                  </a:xfrm>
                  <a:prstGeom prst="rect">
                    <a:avLst/>
                  </a:prstGeom>
                  <a:solidFill>
                    <a:srgbClr val="FD95EE"/>
                  </a:solidFill>
                  <a:ln w="9525">
                    <a:solidFill>
                      <a:schemeClr val="tx1"/>
                    </a:solidFill>
                    <a:miter lim="800000"/>
                    <a:headEnd/>
                    <a:tailEnd/>
                  </a:ln>
                </p:spPr>
                <p:txBody>
                  <a:bodyPr wrap="none" anchor="ctr"/>
                  <a:lstStyle/>
                  <a:p>
                    <a:endParaRPr lang="en-US">
                      <a:solidFill>
                        <a:srgbClr val="FFFF00"/>
                      </a:solidFill>
                    </a:endParaRPr>
                  </a:p>
                </p:txBody>
              </p:sp>
              <p:sp>
                <p:nvSpPr>
                  <p:cNvPr id="57360" name="Line 10"/>
                  <p:cNvSpPr>
                    <a:spLocks noChangeShapeType="1"/>
                  </p:cNvSpPr>
                  <p:nvPr/>
                </p:nvSpPr>
                <p:spPr bwMode="auto">
                  <a:xfrm>
                    <a:off x="1050131" y="1828800"/>
                    <a:ext cx="0" cy="3048000"/>
                  </a:xfrm>
                  <a:prstGeom prst="line">
                    <a:avLst/>
                  </a:prstGeom>
                  <a:noFill/>
                  <a:ln w="9525">
                    <a:solidFill>
                      <a:schemeClr val="tx1"/>
                    </a:solidFill>
                    <a:round/>
                    <a:headEnd/>
                    <a:tailEnd/>
                  </a:ln>
                </p:spPr>
                <p:txBody>
                  <a:bodyPr/>
                  <a:lstStyle/>
                  <a:p>
                    <a:endParaRPr lang="en-US"/>
                  </a:p>
                </p:txBody>
              </p:sp>
              <p:sp>
                <p:nvSpPr>
                  <p:cNvPr id="57361" name="Rectangle 12"/>
                  <p:cNvSpPr>
                    <a:spLocks noChangeArrowheads="1"/>
                  </p:cNvSpPr>
                  <p:nvPr/>
                </p:nvSpPr>
                <p:spPr bwMode="auto">
                  <a:xfrm>
                    <a:off x="1050132" y="2971800"/>
                    <a:ext cx="1500186" cy="381000"/>
                  </a:xfrm>
                  <a:prstGeom prst="rect">
                    <a:avLst/>
                  </a:prstGeom>
                  <a:solidFill>
                    <a:srgbClr val="FD95EE"/>
                  </a:solidFill>
                  <a:ln w="9525">
                    <a:solidFill>
                      <a:schemeClr val="tx1"/>
                    </a:solidFill>
                    <a:miter lim="800000"/>
                    <a:headEnd/>
                    <a:tailEnd/>
                  </a:ln>
                </p:spPr>
                <p:txBody>
                  <a:bodyPr wrap="none" anchor="ctr"/>
                  <a:lstStyle/>
                  <a:p>
                    <a:endParaRPr lang="en-US">
                      <a:solidFill>
                        <a:srgbClr val="FFFF00"/>
                      </a:solidFill>
                    </a:endParaRPr>
                  </a:p>
                </p:txBody>
              </p:sp>
              <p:sp>
                <p:nvSpPr>
                  <p:cNvPr id="57362" name="AutoShape 14"/>
                  <p:cNvSpPr>
                    <a:spLocks noChangeArrowheads="1"/>
                  </p:cNvSpPr>
                  <p:nvPr/>
                </p:nvSpPr>
                <p:spPr bwMode="auto">
                  <a:xfrm>
                    <a:off x="2025254" y="2057400"/>
                    <a:ext cx="75009" cy="3276600"/>
                  </a:xfrm>
                  <a:prstGeom prst="upArrow">
                    <a:avLst>
                      <a:gd name="adj1" fmla="val 50000"/>
                      <a:gd name="adj2" fmla="val 537541"/>
                    </a:avLst>
                  </a:prstGeom>
                  <a:solidFill>
                    <a:schemeClr val="accent1"/>
                  </a:solidFill>
                  <a:ln w="9525">
                    <a:solidFill>
                      <a:schemeClr val="tx1"/>
                    </a:solidFill>
                    <a:miter lim="800000"/>
                    <a:headEnd/>
                    <a:tailEnd/>
                  </a:ln>
                </p:spPr>
                <p:txBody>
                  <a:bodyPr wrap="none" anchor="ctr"/>
                  <a:lstStyle/>
                  <a:p>
                    <a:endParaRPr lang="en-US">
                      <a:solidFill>
                        <a:srgbClr val="FFFF00"/>
                      </a:solidFill>
                    </a:endParaRPr>
                  </a:p>
                </p:txBody>
              </p:sp>
              <p:sp>
                <p:nvSpPr>
                  <p:cNvPr id="57363" name="AutoShape 15"/>
                  <p:cNvSpPr>
                    <a:spLocks noChangeArrowheads="1"/>
                  </p:cNvSpPr>
                  <p:nvPr/>
                </p:nvSpPr>
                <p:spPr bwMode="auto">
                  <a:xfrm>
                    <a:off x="1425180" y="3352800"/>
                    <a:ext cx="75009" cy="1981200"/>
                  </a:xfrm>
                  <a:prstGeom prst="upArrow">
                    <a:avLst>
                      <a:gd name="adj1" fmla="val 50000"/>
                      <a:gd name="adj2" fmla="val 325025"/>
                    </a:avLst>
                  </a:prstGeom>
                  <a:solidFill>
                    <a:srgbClr val="00B050"/>
                  </a:solidFill>
                  <a:ln w="9525">
                    <a:solidFill>
                      <a:schemeClr val="tx1"/>
                    </a:solidFill>
                    <a:miter lim="800000"/>
                    <a:headEnd/>
                    <a:tailEnd/>
                  </a:ln>
                </p:spPr>
                <p:txBody>
                  <a:bodyPr wrap="none" anchor="ctr"/>
                  <a:lstStyle/>
                  <a:p>
                    <a:endParaRPr lang="en-US">
                      <a:solidFill>
                        <a:srgbClr val="FFFF00"/>
                      </a:solidFill>
                    </a:endParaRPr>
                  </a:p>
                </p:txBody>
              </p:sp>
              <p:sp>
                <p:nvSpPr>
                  <p:cNvPr id="57364" name="Line 21"/>
                  <p:cNvSpPr>
                    <a:spLocks noChangeShapeType="1"/>
                  </p:cNvSpPr>
                  <p:nvPr/>
                </p:nvSpPr>
                <p:spPr bwMode="auto">
                  <a:xfrm>
                    <a:off x="1050131" y="4800600"/>
                    <a:ext cx="0" cy="533400"/>
                  </a:xfrm>
                  <a:prstGeom prst="line">
                    <a:avLst/>
                  </a:prstGeom>
                  <a:noFill/>
                  <a:ln w="9525">
                    <a:solidFill>
                      <a:schemeClr val="tx1"/>
                    </a:solidFill>
                    <a:round/>
                    <a:headEnd/>
                    <a:tailEnd/>
                  </a:ln>
                </p:spPr>
                <p:txBody>
                  <a:bodyPr/>
                  <a:lstStyle/>
                  <a:p>
                    <a:endParaRPr lang="en-US"/>
                  </a:p>
                </p:txBody>
              </p:sp>
              <p:sp>
                <p:nvSpPr>
                  <p:cNvPr id="57365" name="AutoShape 22"/>
                  <p:cNvSpPr>
                    <a:spLocks noChangeArrowheads="1"/>
                  </p:cNvSpPr>
                  <p:nvPr/>
                </p:nvSpPr>
                <p:spPr bwMode="auto">
                  <a:xfrm rot="1717376" flipH="1">
                    <a:off x="3173839" y="3787775"/>
                    <a:ext cx="70320" cy="1708150"/>
                  </a:xfrm>
                  <a:prstGeom prst="downArrow">
                    <a:avLst>
                      <a:gd name="adj1" fmla="val 50000"/>
                      <a:gd name="adj2" fmla="val 237625"/>
                    </a:avLst>
                  </a:prstGeom>
                  <a:solidFill>
                    <a:srgbClr val="FFFF66"/>
                  </a:solidFill>
                  <a:ln w="9525">
                    <a:solidFill>
                      <a:schemeClr val="tx1"/>
                    </a:solidFill>
                    <a:miter lim="800000"/>
                    <a:headEnd/>
                    <a:tailEnd/>
                  </a:ln>
                </p:spPr>
                <p:txBody>
                  <a:bodyPr wrap="none" anchor="ctr"/>
                  <a:lstStyle/>
                  <a:p>
                    <a:endParaRPr lang="en-US">
                      <a:solidFill>
                        <a:srgbClr val="FFFF00"/>
                      </a:solidFill>
                    </a:endParaRPr>
                  </a:p>
                </p:txBody>
              </p:sp>
              <p:sp>
                <p:nvSpPr>
                  <p:cNvPr id="57366" name="Text Box 78"/>
                  <p:cNvSpPr txBox="1">
                    <a:spLocks noChangeArrowheads="1"/>
                  </p:cNvSpPr>
                  <p:nvPr/>
                </p:nvSpPr>
                <p:spPr bwMode="auto">
                  <a:xfrm>
                    <a:off x="975124" y="4114810"/>
                    <a:ext cx="675084" cy="244475"/>
                  </a:xfrm>
                  <a:prstGeom prst="rect">
                    <a:avLst/>
                  </a:prstGeom>
                  <a:noFill/>
                  <a:ln w="9525">
                    <a:noFill/>
                    <a:miter lim="800000"/>
                    <a:headEnd/>
                    <a:tailEnd/>
                  </a:ln>
                </p:spPr>
                <p:txBody>
                  <a:bodyPr>
                    <a:spAutoFit/>
                  </a:bodyPr>
                  <a:lstStyle/>
                  <a:p>
                    <a:pPr>
                      <a:spcBef>
                        <a:spcPct val="50000"/>
                      </a:spcBef>
                    </a:pPr>
                    <a:r>
                      <a:rPr lang="en-US" sz="1000" b="1">
                        <a:solidFill>
                          <a:srgbClr val="FFFF00"/>
                        </a:solidFill>
                      </a:rPr>
                      <a:t>Green </a:t>
                    </a:r>
                  </a:p>
                </p:txBody>
              </p:sp>
              <p:sp>
                <p:nvSpPr>
                  <p:cNvPr id="57367" name="Text Box 94"/>
                  <p:cNvSpPr txBox="1">
                    <a:spLocks noChangeArrowheads="1"/>
                  </p:cNvSpPr>
                  <p:nvPr/>
                </p:nvSpPr>
                <p:spPr bwMode="auto">
                  <a:xfrm>
                    <a:off x="1575197" y="4419600"/>
                    <a:ext cx="675084" cy="304800"/>
                  </a:xfrm>
                  <a:prstGeom prst="rect">
                    <a:avLst/>
                  </a:prstGeom>
                  <a:noFill/>
                  <a:ln w="9525">
                    <a:noFill/>
                    <a:miter lim="800000"/>
                    <a:headEnd/>
                    <a:tailEnd/>
                  </a:ln>
                </p:spPr>
                <p:txBody>
                  <a:bodyPr>
                    <a:spAutoFit/>
                  </a:bodyPr>
                  <a:lstStyle/>
                  <a:p>
                    <a:pPr>
                      <a:spcBef>
                        <a:spcPct val="50000"/>
                      </a:spcBef>
                    </a:pPr>
                    <a:r>
                      <a:rPr lang="en-US" sz="1400" b="1">
                        <a:solidFill>
                          <a:srgbClr val="FFFF00"/>
                        </a:solidFill>
                      </a:rPr>
                      <a:t>Blue</a:t>
                    </a:r>
                  </a:p>
                </p:txBody>
              </p:sp>
              <p:sp>
                <p:nvSpPr>
                  <p:cNvPr id="57368" name="Text Box 112"/>
                  <p:cNvSpPr txBox="1">
                    <a:spLocks noChangeArrowheads="1"/>
                  </p:cNvSpPr>
                  <p:nvPr/>
                </p:nvSpPr>
                <p:spPr bwMode="auto">
                  <a:xfrm>
                    <a:off x="578200" y="1774828"/>
                    <a:ext cx="525066" cy="366713"/>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3</a:t>
                    </a:r>
                    <a:r>
                      <a:rPr lang="en-US">
                        <a:solidFill>
                          <a:srgbClr val="FFFF00"/>
                        </a:solidFill>
                      </a:rPr>
                      <a:t>’</a:t>
                    </a:r>
                  </a:p>
                </p:txBody>
              </p:sp>
              <p:sp>
                <p:nvSpPr>
                  <p:cNvPr id="57369" name="Text Box 114"/>
                  <p:cNvSpPr txBox="1">
                    <a:spLocks noChangeArrowheads="1"/>
                  </p:cNvSpPr>
                  <p:nvPr/>
                </p:nvSpPr>
                <p:spPr bwMode="auto">
                  <a:xfrm>
                    <a:off x="607891" y="5113338"/>
                    <a:ext cx="600075" cy="366712"/>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1</a:t>
                    </a:r>
                  </a:p>
                </p:txBody>
              </p:sp>
              <p:sp>
                <p:nvSpPr>
                  <p:cNvPr id="57370" name="Text Box 115"/>
                  <p:cNvSpPr txBox="1">
                    <a:spLocks noChangeArrowheads="1"/>
                  </p:cNvSpPr>
                  <p:nvPr/>
                </p:nvSpPr>
                <p:spPr bwMode="auto">
                  <a:xfrm>
                    <a:off x="2022128" y="4684713"/>
                    <a:ext cx="975122" cy="304800"/>
                  </a:xfrm>
                  <a:prstGeom prst="rect">
                    <a:avLst/>
                  </a:prstGeom>
                  <a:noFill/>
                  <a:ln w="9525">
                    <a:noFill/>
                    <a:miter lim="800000"/>
                    <a:headEnd/>
                    <a:tailEnd/>
                  </a:ln>
                </p:spPr>
                <p:txBody>
                  <a:bodyPr>
                    <a:spAutoFit/>
                  </a:bodyPr>
                  <a:lstStyle/>
                  <a:p>
                    <a:pPr>
                      <a:spcBef>
                        <a:spcPct val="50000"/>
                      </a:spcBef>
                    </a:pPr>
                    <a:r>
                      <a:rPr lang="en-US" sz="1400">
                        <a:solidFill>
                          <a:srgbClr val="FFFF00"/>
                        </a:solidFill>
                      </a:rPr>
                      <a:t>Pumping</a:t>
                    </a:r>
                  </a:p>
                </p:txBody>
              </p:sp>
              <p:sp>
                <p:nvSpPr>
                  <p:cNvPr id="57371" name="Text Box 117"/>
                  <p:cNvSpPr txBox="1">
                    <a:spLocks noChangeArrowheads="1"/>
                  </p:cNvSpPr>
                  <p:nvPr/>
                </p:nvSpPr>
                <p:spPr bwMode="auto">
                  <a:xfrm>
                    <a:off x="675088" y="2514610"/>
                    <a:ext cx="225028" cy="366713"/>
                  </a:xfrm>
                  <a:prstGeom prst="rect">
                    <a:avLst/>
                  </a:prstGeom>
                  <a:noFill/>
                  <a:ln w="9525">
                    <a:noFill/>
                    <a:miter lim="800000"/>
                    <a:headEnd/>
                    <a:tailEnd/>
                  </a:ln>
                </p:spPr>
                <p:txBody>
                  <a:bodyPr>
                    <a:spAutoFit/>
                  </a:bodyPr>
                  <a:lstStyle/>
                  <a:p>
                    <a:pPr>
                      <a:spcBef>
                        <a:spcPct val="50000"/>
                      </a:spcBef>
                    </a:pPr>
                    <a:endParaRPr lang="en-US">
                      <a:solidFill>
                        <a:srgbClr val="FFFF00"/>
                      </a:solidFill>
                    </a:endParaRPr>
                  </a:p>
                </p:txBody>
              </p:sp>
              <p:sp>
                <p:nvSpPr>
                  <p:cNvPr id="57372" name="Text Box 118"/>
                  <p:cNvSpPr txBox="1">
                    <a:spLocks noChangeArrowheads="1"/>
                  </p:cNvSpPr>
                  <p:nvPr/>
                </p:nvSpPr>
                <p:spPr bwMode="auto">
                  <a:xfrm rot="-5400000">
                    <a:off x="175505" y="4129987"/>
                    <a:ext cx="1338262" cy="307777"/>
                  </a:xfrm>
                  <a:prstGeom prst="rect">
                    <a:avLst/>
                  </a:prstGeom>
                  <a:noFill/>
                  <a:ln w="9525">
                    <a:noFill/>
                    <a:miter lim="800000"/>
                    <a:headEnd/>
                    <a:tailEnd/>
                  </a:ln>
                </p:spPr>
                <p:txBody>
                  <a:bodyPr>
                    <a:spAutoFit/>
                  </a:bodyPr>
                  <a:lstStyle/>
                  <a:p>
                    <a:pPr>
                      <a:spcBef>
                        <a:spcPct val="50000"/>
                      </a:spcBef>
                    </a:pPr>
                    <a:r>
                      <a:rPr lang="en-US" sz="1400" b="1">
                        <a:solidFill>
                          <a:srgbClr val="FFFF00"/>
                        </a:solidFill>
                      </a:rPr>
                      <a:t>Energy (ev)</a:t>
                    </a:r>
                  </a:p>
                </p:txBody>
              </p:sp>
              <p:sp>
                <p:nvSpPr>
                  <p:cNvPr id="57373" name="Rectangle 134"/>
                  <p:cNvSpPr>
                    <a:spLocks noChangeArrowheads="1"/>
                  </p:cNvSpPr>
                  <p:nvPr/>
                </p:nvSpPr>
                <p:spPr bwMode="auto">
                  <a:xfrm>
                    <a:off x="1125142" y="5410200"/>
                    <a:ext cx="1650207" cy="336550"/>
                  </a:xfrm>
                  <a:prstGeom prst="rect">
                    <a:avLst/>
                  </a:prstGeom>
                  <a:noFill/>
                  <a:ln w="9525">
                    <a:noFill/>
                    <a:miter lim="800000"/>
                    <a:headEnd/>
                    <a:tailEnd/>
                  </a:ln>
                </p:spPr>
                <p:txBody>
                  <a:bodyPr>
                    <a:spAutoFit/>
                  </a:bodyPr>
                  <a:lstStyle/>
                  <a:p>
                    <a:pPr>
                      <a:spcBef>
                        <a:spcPct val="50000"/>
                      </a:spcBef>
                    </a:pPr>
                    <a:r>
                      <a:rPr lang="en-US" sz="1600">
                        <a:solidFill>
                          <a:srgbClr val="FFFF00"/>
                        </a:solidFill>
                      </a:rPr>
                      <a:t>Ground state</a:t>
                    </a:r>
                  </a:p>
                </p:txBody>
              </p:sp>
              <p:sp>
                <p:nvSpPr>
                  <p:cNvPr id="57374" name="Text Box 112"/>
                  <p:cNvSpPr txBox="1">
                    <a:spLocks noChangeArrowheads="1"/>
                  </p:cNvSpPr>
                  <p:nvPr/>
                </p:nvSpPr>
                <p:spPr bwMode="auto">
                  <a:xfrm>
                    <a:off x="636019" y="2974985"/>
                    <a:ext cx="525066" cy="366713"/>
                  </a:xfrm>
                  <a:prstGeom prst="rect">
                    <a:avLst/>
                  </a:prstGeom>
                  <a:noFill/>
                  <a:ln w="9525">
                    <a:noFill/>
                    <a:miter lim="800000"/>
                    <a:headEnd/>
                    <a:tailEnd/>
                  </a:ln>
                </p:spPr>
                <p:txBody>
                  <a:bodyPr>
                    <a:spAutoFit/>
                  </a:bodyPr>
                  <a:lstStyle/>
                  <a:p>
                    <a:pPr>
                      <a:spcBef>
                        <a:spcPct val="50000"/>
                      </a:spcBef>
                    </a:pPr>
                    <a:r>
                      <a:rPr lang="en-US">
                        <a:solidFill>
                          <a:srgbClr val="FFFF00"/>
                        </a:solidFill>
                      </a:rPr>
                      <a:t>E</a:t>
                    </a:r>
                    <a:r>
                      <a:rPr lang="en-US" baseline="-25000">
                        <a:solidFill>
                          <a:srgbClr val="FFFF00"/>
                        </a:solidFill>
                      </a:rPr>
                      <a:t>3</a:t>
                    </a:r>
                  </a:p>
                </p:txBody>
              </p:sp>
              <p:cxnSp>
                <p:nvCxnSpPr>
                  <p:cNvPr id="125" name="Straight Arrow Connector 124"/>
                  <p:cNvCxnSpPr>
                    <a:stCxn id="57361" idx="3"/>
                  </p:cNvCxnSpPr>
                  <p:nvPr/>
                </p:nvCxnSpPr>
                <p:spPr>
                  <a:xfrm>
                    <a:off x="2549672" y="3161916"/>
                    <a:ext cx="600013" cy="64796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6" name="Straight Arrow Connector 125"/>
                  <p:cNvCxnSpPr/>
                  <p:nvPr/>
                </p:nvCxnSpPr>
                <p:spPr>
                  <a:xfrm rot="16200000" flipH="1">
                    <a:off x="2498515" y="2407897"/>
                    <a:ext cx="1753144" cy="105081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pic>
                <p:nvPicPr>
                  <p:cNvPr id="57377" name="Picture 14" descr="wavyarrow"/>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00188" y="4343400"/>
                    <a:ext cx="512565" cy="160338"/>
                  </a:xfrm>
                  <a:prstGeom prst="rect">
                    <a:avLst/>
                  </a:prstGeom>
                  <a:noFill/>
                  <a:ln w="9525">
                    <a:noFill/>
                    <a:miter lim="800000"/>
                    <a:headEnd/>
                    <a:tailEnd/>
                  </a:ln>
                </p:spPr>
              </p:pic>
              <p:pic>
                <p:nvPicPr>
                  <p:cNvPr id="57378" name="Picture 14" descr="wavyarrow"/>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67322" y="4038608"/>
                    <a:ext cx="375048" cy="117475"/>
                  </a:xfrm>
                  <a:prstGeom prst="rect">
                    <a:avLst/>
                  </a:prstGeom>
                  <a:noFill/>
                  <a:ln w="9525">
                    <a:noFill/>
                    <a:miter lim="800000"/>
                    <a:headEnd/>
                    <a:tailEnd/>
                  </a:ln>
                </p:spPr>
              </p:pic>
            </p:grpSp>
          </p:gr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6" descr="rubylaser"/>
          <p:cNvPicPr>
            <a:picLocks noGrp="1" noChangeAspect="1" noChangeArrowheads="1"/>
          </p:cNvPicPr>
          <p:nvPr>
            <p:ph idx="1"/>
          </p:nvPr>
        </p:nvPicPr>
        <p:blipFill>
          <a:blip r:embed="rId2" cstate="print"/>
          <a:srcRect/>
          <a:stretch>
            <a:fillRect/>
          </a:stretch>
        </p:blipFill>
        <p:spPr>
          <a:xfrm>
            <a:off x="-47625" y="0"/>
            <a:ext cx="9048750" cy="6858000"/>
          </a:xfrm>
        </p:spPr>
      </p:pic>
      <p:sp>
        <p:nvSpPr>
          <p:cNvPr id="58371" name="Rectangle 3"/>
          <p:cNvSpPr>
            <a:spLocks noChangeArrowheads="1"/>
          </p:cNvSpPr>
          <p:nvPr/>
        </p:nvSpPr>
        <p:spPr bwMode="auto">
          <a:xfrm>
            <a:off x="0" y="6211888"/>
            <a:ext cx="2582863" cy="646112"/>
          </a:xfrm>
          <a:prstGeom prst="rect">
            <a:avLst/>
          </a:prstGeom>
          <a:noFill/>
          <a:ln w="9525">
            <a:noFill/>
            <a:miter lim="800000"/>
            <a:headEnd/>
            <a:tailEnd/>
          </a:ln>
        </p:spPr>
        <p:txBody>
          <a:bodyPr wrap="none">
            <a:spAutoFit/>
          </a:bodyPr>
          <a:lstStyle/>
          <a:p>
            <a:r>
              <a:rPr lang="en-US" sz="3600" b="1">
                <a:solidFill>
                  <a:srgbClr val="FF0066"/>
                </a:solidFill>
                <a:latin typeface="Century Gothic" pitchFamily="34" charset="0"/>
              </a:rPr>
              <a:t>Ruby Laser</a:t>
            </a:r>
            <a:endParaRPr lang="en-IN" sz="3600" b="1">
              <a:solidFill>
                <a:srgbClr val="FF0066"/>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7"/>
          <p:cNvPicPr>
            <a:picLocks noChangeAspect="1" noChangeArrowheads="1"/>
          </p:cNvPicPr>
          <p:nvPr/>
        </p:nvPicPr>
        <p:blipFill>
          <a:blip r:embed="rId2" cstate="print"/>
          <a:srcRect l="2325" r="2325" b="18182"/>
          <a:stretch>
            <a:fillRect/>
          </a:stretch>
        </p:blipFill>
        <p:spPr bwMode="auto">
          <a:xfrm>
            <a:off x="1757363" y="914400"/>
            <a:ext cx="6248400" cy="2057400"/>
          </a:xfrm>
          <a:prstGeom prst="rect">
            <a:avLst/>
          </a:prstGeom>
          <a:noFill/>
          <a:ln w="9525">
            <a:noFill/>
            <a:miter lim="800000"/>
            <a:headEnd/>
            <a:tailEnd/>
          </a:ln>
        </p:spPr>
      </p:pic>
      <p:sp>
        <p:nvSpPr>
          <p:cNvPr id="56323" name="Rectangle 5"/>
          <p:cNvSpPr>
            <a:spLocks noChangeArrowheads="1"/>
          </p:cNvSpPr>
          <p:nvPr/>
        </p:nvSpPr>
        <p:spPr bwMode="auto">
          <a:xfrm>
            <a:off x="157163" y="457200"/>
            <a:ext cx="8843962" cy="6186488"/>
          </a:xfrm>
          <a:prstGeom prst="rect">
            <a:avLst/>
          </a:prstGeom>
          <a:noFill/>
          <a:ln w="9525">
            <a:noFill/>
            <a:miter lim="800000"/>
            <a:headEnd/>
            <a:tailEnd/>
          </a:ln>
        </p:spPr>
        <p:txBody>
          <a:bodyPr>
            <a:spAutoFit/>
          </a:bodyPr>
          <a:lstStyle/>
          <a:p>
            <a:pPr>
              <a:buFont typeface="Arial" pitchFamily="34" charset="0"/>
              <a:buChar char="•"/>
              <a:defRPr/>
            </a:pPr>
            <a:r>
              <a:rPr lang="en-US" sz="2200" b="1" dirty="0">
                <a:solidFill>
                  <a:srgbClr val="99FF33"/>
                </a:solidFill>
                <a:latin typeface="+mj-lt"/>
                <a:cs typeface="Times New Roman" pitchFamily="18" charset="0"/>
              </a:rPr>
              <a:t>First  gas laser  was developed in 1961 by  Ali </a:t>
            </a:r>
            <a:r>
              <a:rPr lang="en-US" sz="2200" b="1" dirty="0" err="1">
                <a:solidFill>
                  <a:srgbClr val="99FF33"/>
                </a:solidFill>
                <a:latin typeface="+mj-lt"/>
                <a:cs typeface="Times New Roman" pitchFamily="18" charset="0"/>
              </a:rPr>
              <a:t>Javan</a:t>
            </a:r>
            <a:r>
              <a:rPr lang="en-US" sz="2200" b="1" dirty="0">
                <a:solidFill>
                  <a:srgbClr val="99FF33"/>
                </a:solidFill>
                <a:latin typeface="+mj-lt"/>
                <a:cs typeface="Times New Roman" pitchFamily="18" charset="0"/>
              </a:rPr>
              <a:t>  and his coworkers</a:t>
            </a:r>
          </a:p>
          <a:p>
            <a:pPr>
              <a:buFont typeface="Arial" pitchFamily="34" charset="0"/>
              <a:buChar char="•"/>
              <a:defRPr/>
            </a:pPr>
            <a:endParaRPr lang="en-US" sz="2200" b="1" dirty="0">
              <a:solidFill>
                <a:srgbClr val="99FF33"/>
              </a:solidFill>
              <a:latin typeface="+mj-lt"/>
              <a:cs typeface="Times New Roman" pitchFamily="18" charset="0"/>
            </a:endParaRPr>
          </a:p>
          <a:p>
            <a:pPr>
              <a:buFont typeface="Arial" pitchFamily="34" charset="0"/>
              <a:buChar char="•"/>
              <a:defRPr/>
            </a:pPr>
            <a:endParaRPr lang="en-US" sz="2200" b="1" dirty="0">
              <a:solidFill>
                <a:srgbClr val="99FF33"/>
              </a:solidFill>
              <a:latin typeface="+mj-lt"/>
              <a:cs typeface="Times New Roman" pitchFamily="18" charset="0"/>
            </a:endParaRPr>
          </a:p>
          <a:p>
            <a:pPr>
              <a:buFont typeface="Arial" pitchFamily="34" charset="0"/>
              <a:buChar char="•"/>
              <a:defRPr/>
            </a:pPr>
            <a:endParaRPr lang="en-US" sz="2200" b="1" dirty="0">
              <a:solidFill>
                <a:srgbClr val="99FF33"/>
              </a:solidFill>
              <a:latin typeface="+mj-lt"/>
              <a:cs typeface="Times New Roman" pitchFamily="18" charset="0"/>
            </a:endParaRPr>
          </a:p>
          <a:p>
            <a:pPr>
              <a:buFont typeface="Arial" pitchFamily="34" charset="0"/>
              <a:buChar char="•"/>
              <a:defRPr/>
            </a:pPr>
            <a:endParaRPr lang="en-US" sz="2200" b="1" dirty="0">
              <a:solidFill>
                <a:srgbClr val="99FF33"/>
              </a:solidFill>
              <a:latin typeface="+mj-lt"/>
              <a:cs typeface="Times New Roman" pitchFamily="18" charset="0"/>
            </a:endParaRPr>
          </a:p>
          <a:p>
            <a:pPr>
              <a:buFont typeface="Arial" pitchFamily="34" charset="0"/>
              <a:buChar char="•"/>
              <a:defRPr/>
            </a:pPr>
            <a:endParaRPr lang="en-US" sz="2200" b="1" dirty="0">
              <a:solidFill>
                <a:srgbClr val="99FF33"/>
              </a:solidFill>
              <a:latin typeface="+mj-lt"/>
              <a:cs typeface="Times New Roman" pitchFamily="18" charset="0"/>
            </a:endParaRPr>
          </a:p>
          <a:p>
            <a:pPr>
              <a:buFont typeface="Arial" pitchFamily="34" charset="0"/>
              <a:buChar char="•"/>
              <a:defRPr/>
            </a:pPr>
            <a:endParaRPr lang="en-US" sz="2200" b="1" dirty="0">
              <a:solidFill>
                <a:srgbClr val="99FF33"/>
              </a:solidFill>
              <a:latin typeface="+mj-lt"/>
              <a:cs typeface="Times New Roman" pitchFamily="18" charset="0"/>
            </a:endParaRPr>
          </a:p>
          <a:p>
            <a:pPr algn="just">
              <a:spcBef>
                <a:spcPct val="50000"/>
              </a:spcBef>
              <a:buFont typeface="Wingdings" pitchFamily="2" charset="2"/>
              <a:buChar char="§"/>
              <a:defRPr/>
            </a:pPr>
            <a:r>
              <a:rPr lang="en-US" sz="2200" b="1" dirty="0">
                <a:solidFill>
                  <a:srgbClr val="99FF33"/>
                </a:solidFill>
                <a:latin typeface="+mj-lt"/>
                <a:cs typeface="Times New Roman" pitchFamily="18" charset="0"/>
              </a:rPr>
              <a:t>  Discharge tube of about 50 cm long, 1 cm in diameter, filled with a mixture of He &amp; Ne gases in 10:1 which is active medium. </a:t>
            </a:r>
          </a:p>
          <a:p>
            <a:pPr>
              <a:buFont typeface="Wingdings" pitchFamily="2" charset="2"/>
              <a:buChar char="§"/>
              <a:defRPr/>
            </a:pPr>
            <a:r>
              <a:rPr lang="en-US" sz="2200" b="1" dirty="0">
                <a:solidFill>
                  <a:srgbClr val="99FF33"/>
                </a:solidFill>
                <a:latin typeface="+mj-lt"/>
                <a:cs typeface="Times New Roman" pitchFamily="18" charset="0"/>
              </a:rPr>
              <a:t>  Ne-atoms are  active centers- have energy levels suitable for laser transitions</a:t>
            </a:r>
          </a:p>
          <a:p>
            <a:pPr>
              <a:buFont typeface="Wingdings" pitchFamily="2" charset="2"/>
              <a:buChar char="§"/>
              <a:defRPr/>
            </a:pPr>
            <a:r>
              <a:rPr lang="en-US" sz="2200" b="1" dirty="0">
                <a:solidFill>
                  <a:srgbClr val="99FF33"/>
                </a:solidFill>
                <a:latin typeface="+mj-lt"/>
                <a:cs typeface="Times New Roman" pitchFamily="18" charset="0"/>
              </a:rPr>
              <a:t>  He-atoms help efficient  excitation of  Ne-atoms</a:t>
            </a:r>
          </a:p>
          <a:p>
            <a:pPr algn="just">
              <a:spcBef>
                <a:spcPct val="50000"/>
              </a:spcBef>
              <a:buFont typeface="Wingdings" pitchFamily="2" charset="2"/>
              <a:buChar char="§"/>
              <a:defRPr/>
            </a:pPr>
            <a:r>
              <a:rPr lang="en-US" sz="2200" b="1" dirty="0">
                <a:solidFill>
                  <a:srgbClr val="99FF33"/>
                </a:solidFill>
                <a:latin typeface="+mj-lt"/>
                <a:cs typeface="Times New Roman" pitchFamily="18" charset="0"/>
              </a:rPr>
              <a:t> Electrodes connected to HV power supply to produce discharge in gas.    </a:t>
            </a:r>
          </a:p>
          <a:p>
            <a:pPr algn="just">
              <a:spcBef>
                <a:spcPct val="50000"/>
              </a:spcBef>
              <a:buFont typeface="Wingdings" pitchFamily="2" charset="2"/>
              <a:buChar char="§"/>
              <a:defRPr/>
            </a:pPr>
            <a:r>
              <a:rPr lang="en-US" sz="2200" b="1" dirty="0">
                <a:solidFill>
                  <a:srgbClr val="99FF33"/>
                </a:solidFill>
                <a:latin typeface="+mj-lt"/>
                <a:cs typeface="Times New Roman" pitchFamily="18" charset="0"/>
              </a:rPr>
              <a:t> High voltage  of 10 kV applied across the electrodes ionizes the gas. </a:t>
            </a:r>
          </a:p>
          <a:p>
            <a:pPr algn="just">
              <a:spcBef>
                <a:spcPct val="50000"/>
              </a:spcBef>
              <a:buFont typeface="Wingdings" pitchFamily="2" charset="2"/>
              <a:buChar char="§"/>
              <a:defRPr/>
            </a:pPr>
            <a:r>
              <a:rPr lang="en-US" sz="2200" b="1" dirty="0">
                <a:solidFill>
                  <a:srgbClr val="99FF33"/>
                </a:solidFill>
                <a:latin typeface="+mj-lt"/>
                <a:cs typeface="Times New Roman" pitchFamily="18" charset="0"/>
              </a:rPr>
              <a:t> Energy transfer between He and  Ne-atom takes place through collision, excites Ne atoms</a:t>
            </a:r>
            <a:endParaRPr lang="en-US" sz="2000" dirty="0">
              <a:solidFill>
                <a:srgbClr val="FFFF00"/>
              </a:solidFill>
              <a:latin typeface="Times New Roman" pitchFamily="18" charset="0"/>
            </a:endParaRPr>
          </a:p>
        </p:txBody>
      </p:sp>
      <p:sp>
        <p:nvSpPr>
          <p:cNvPr id="59396" name="Text Box 6"/>
          <p:cNvSpPr txBox="1">
            <a:spLocks noChangeArrowheads="1"/>
          </p:cNvSpPr>
          <p:nvPr/>
        </p:nvSpPr>
        <p:spPr bwMode="auto">
          <a:xfrm>
            <a:off x="0" y="0"/>
            <a:ext cx="5100638" cy="584200"/>
          </a:xfrm>
          <a:prstGeom prst="rect">
            <a:avLst/>
          </a:prstGeom>
          <a:noFill/>
          <a:ln w="9525">
            <a:noFill/>
            <a:miter lim="800000"/>
            <a:headEnd/>
            <a:tailEnd/>
          </a:ln>
        </p:spPr>
        <p:txBody>
          <a:bodyPr>
            <a:spAutoFit/>
          </a:bodyPr>
          <a:lstStyle/>
          <a:p>
            <a:pPr>
              <a:spcBef>
                <a:spcPct val="50000"/>
              </a:spcBef>
            </a:pPr>
            <a:r>
              <a:rPr lang="en-US" sz="3200" b="1">
                <a:solidFill>
                  <a:srgbClr val="00FFCC"/>
                </a:solidFill>
                <a:latin typeface="Berlin Sans FB Demi" pitchFamily="34" charset="0"/>
                <a:cs typeface="Arial" pitchFamily="34" charset="0"/>
              </a:rPr>
              <a:t>He-Ne laser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46" name="Rectangle 82"/>
          <p:cNvSpPr>
            <a:spLocks noGrp="1"/>
          </p:cNvSpPr>
          <p:nvPr>
            <p:ph type="title"/>
          </p:nvPr>
        </p:nvSpPr>
        <p:spPr>
          <a:xfrm>
            <a:off x="538162" y="0"/>
            <a:ext cx="8101013" cy="609600"/>
          </a:xfrm>
        </p:spPr>
        <p:txBody>
          <a:bodyPr>
            <a:noAutofit/>
          </a:bodyPr>
          <a:lstStyle/>
          <a:p>
            <a:pPr algn="ctr">
              <a:defRPr/>
            </a:pPr>
            <a:r>
              <a:rPr lang="en-US" sz="3200" b="1" dirty="0" smtClean="0">
                <a:solidFill>
                  <a:srgbClr val="00FFCC"/>
                </a:solidFill>
                <a:latin typeface="Berlin Sans FB Demi" pitchFamily="34" charset="0"/>
                <a:ea typeface="+mn-ea"/>
                <a:cs typeface="Arial" pitchFamily="34" charset="0"/>
              </a:rPr>
              <a:t>Energy Transfer Through Atomic Collisions</a:t>
            </a:r>
          </a:p>
        </p:txBody>
      </p:sp>
      <p:grpSp>
        <p:nvGrpSpPr>
          <p:cNvPr id="60419" name="Group 58"/>
          <p:cNvGrpSpPr>
            <a:grpSpLocks/>
          </p:cNvGrpSpPr>
          <p:nvPr/>
        </p:nvGrpSpPr>
        <p:grpSpPr bwMode="auto">
          <a:xfrm>
            <a:off x="180975" y="838200"/>
            <a:ext cx="8623300" cy="5834063"/>
            <a:chOff x="183825" y="1538246"/>
            <a:chExt cx="8760603" cy="5133651"/>
          </a:xfrm>
        </p:grpSpPr>
        <p:sp>
          <p:nvSpPr>
            <p:cNvPr id="60420" name="Line 5"/>
            <p:cNvSpPr>
              <a:spLocks noChangeShapeType="1"/>
            </p:cNvSpPr>
            <p:nvPr/>
          </p:nvSpPr>
          <p:spPr bwMode="auto">
            <a:xfrm>
              <a:off x="574587" y="1795605"/>
              <a:ext cx="0" cy="3989076"/>
            </a:xfrm>
            <a:prstGeom prst="line">
              <a:avLst/>
            </a:prstGeom>
            <a:noFill/>
            <a:ln w="28575">
              <a:solidFill>
                <a:srgbClr val="C28D3E"/>
              </a:solidFill>
              <a:round/>
              <a:headEnd type="triangle" w="med" len="med"/>
              <a:tailEnd/>
            </a:ln>
          </p:spPr>
          <p:txBody>
            <a:bodyPr/>
            <a:lstStyle/>
            <a:p>
              <a:endParaRPr lang="en-US"/>
            </a:p>
          </p:txBody>
        </p:sp>
        <p:sp>
          <p:nvSpPr>
            <p:cNvPr id="60421" name="Line 6"/>
            <p:cNvSpPr>
              <a:spLocks noChangeShapeType="1"/>
            </p:cNvSpPr>
            <p:nvPr/>
          </p:nvSpPr>
          <p:spPr bwMode="auto">
            <a:xfrm>
              <a:off x="969391" y="5784681"/>
              <a:ext cx="1816098" cy="0"/>
            </a:xfrm>
            <a:prstGeom prst="line">
              <a:avLst/>
            </a:prstGeom>
            <a:noFill/>
            <a:ln w="28575">
              <a:solidFill>
                <a:srgbClr val="C28D3E"/>
              </a:solidFill>
              <a:round/>
              <a:headEnd/>
              <a:tailEnd/>
            </a:ln>
          </p:spPr>
          <p:txBody>
            <a:bodyPr/>
            <a:lstStyle/>
            <a:p>
              <a:endParaRPr lang="en-US"/>
            </a:p>
          </p:txBody>
        </p:sp>
        <p:sp>
          <p:nvSpPr>
            <p:cNvPr id="60422" name="Line 9"/>
            <p:cNvSpPr>
              <a:spLocks noChangeShapeType="1"/>
            </p:cNvSpPr>
            <p:nvPr/>
          </p:nvSpPr>
          <p:spPr bwMode="auto">
            <a:xfrm>
              <a:off x="1522116" y="3146744"/>
              <a:ext cx="0" cy="2637937"/>
            </a:xfrm>
            <a:prstGeom prst="line">
              <a:avLst/>
            </a:prstGeom>
            <a:noFill/>
            <a:ln w="28575">
              <a:solidFill>
                <a:srgbClr val="C28D3E"/>
              </a:solidFill>
              <a:round/>
              <a:headEnd type="triangle" w="med" len="med"/>
              <a:tailEnd/>
            </a:ln>
          </p:spPr>
          <p:txBody>
            <a:bodyPr/>
            <a:lstStyle/>
            <a:p>
              <a:endParaRPr lang="en-US"/>
            </a:p>
          </p:txBody>
        </p:sp>
        <p:sp>
          <p:nvSpPr>
            <p:cNvPr id="60423" name="Line 10"/>
            <p:cNvSpPr>
              <a:spLocks noChangeShapeType="1"/>
            </p:cNvSpPr>
            <p:nvPr/>
          </p:nvSpPr>
          <p:spPr bwMode="auto">
            <a:xfrm>
              <a:off x="1995881" y="2310325"/>
              <a:ext cx="0" cy="3474356"/>
            </a:xfrm>
            <a:prstGeom prst="line">
              <a:avLst/>
            </a:prstGeom>
            <a:noFill/>
            <a:ln w="28575">
              <a:solidFill>
                <a:srgbClr val="C28D3E"/>
              </a:solidFill>
              <a:round/>
              <a:headEnd type="triangle" w="med" len="med"/>
              <a:tailEnd/>
            </a:ln>
          </p:spPr>
          <p:txBody>
            <a:bodyPr/>
            <a:lstStyle/>
            <a:p>
              <a:endParaRPr lang="en-US"/>
            </a:p>
          </p:txBody>
        </p:sp>
        <p:sp>
          <p:nvSpPr>
            <p:cNvPr id="60424" name="Line 11"/>
            <p:cNvSpPr>
              <a:spLocks noChangeShapeType="1"/>
            </p:cNvSpPr>
            <p:nvPr/>
          </p:nvSpPr>
          <p:spPr bwMode="auto">
            <a:xfrm>
              <a:off x="2943410" y="2245985"/>
              <a:ext cx="1105451" cy="0"/>
            </a:xfrm>
            <a:prstGeom prst="line">
              <a:avLst/>
            </a:prstGeom>
            <a:noFill/>
            <a:ln w="28575">
              <a:solidFill>
                <a:srgbClr val="C28D3E"/>
              </a:solidFill>
              <a:prstDash val="dash"/>
              <a:round/>
              <a:headEnd/>
              <a:tailEnd type="triangle" w="med" len="med"/>
            </a:ln>
          </p:spPr>
          <p:txBody>
            <a:bodyPr/>
            <a:lstStyle/>
            <a:p>
              <a:endParaRPr lang="en-US"/>
            </a:p>
          </p:txBody>
        </p:sp>
        <p:sp>
          <p:nvSpPr>
            <p:cNvPr id="60425" name="Line 12"/>
            <p:cNvSpPr>
              <a:spLocks noChangeShapeType="1"/>
            </p:cNvSpPr>
            <p:nvPr/>
          </p:nvSpPr>
          <p:spPr bwMode="auto">
            <a:xfrm>
              <a:off x="2943410" y="3082404"/>
              <a:ext cx="1105451" cy="0"/>
            </a:xfrm>
            <a:prstGeom prst="line">
              <a:avLst/>
            </a:prstGeom>
            <a:noFill/>
            <a:ln w="28575">
              <a:solidFill>
                <a:srgbClr val="C28D3E"/>
              </a:solidFill>
              <a:prstDash val="dash"/>
              <a:round/>
              <a:headEnd/>
              <a:tailEnd type="triangle" w="med" len="med"/>
            </a:ln>
          </p:spPr>
          <p:txBody>
            <a:bodyPr/>
            <a:lstStyle/>
            <a:p>
              <a:endParaRPr lang="en-US"/>
            </a:p>
          </p:txBody>
        </p:sp>
        <p:sp>
          <p:nvSpPr>
            <p:cNvPr id="60426" name="Line 13"/>
            <p:cNvSpPr>
              <a:spLocks noChangeShapeType="1"/>
            </p:cNvSpPr>
            <p:nvPr/>
          </p:nvSpPr>
          <p:spPr bwMode="auto">
            <a:xfrm>
              <a:off x="4422279" y="5784681"/>
              <a:ext cx="1816098" cy="0"/>
            </a:xfrm>
            <a:prstGeom prst="line">
              <a:avLst/>
            </a:prstGeom>
            <a:noFill/>
            <a:ln w="28575">
              <a:solidFill>
                <a:srgbClr val="C28D3E"/>
              </a:solidFill>
              <a:round/>
              <a:headEnd/>
              <a:tailEnd/>
            </a:ln>
          </p:spPr>
          <p:txBody>
            <a:bodyPr/>
            <a:lstStyle/>
            <a:p>
              <a:endParaRPr lang="en-US"/>
            </a:p>
          </p:txBody>
        </p:sp>
        <p:sp>
          <p:nvSpPr>
            <p:cNvPr id="60427" name="Line 19"/>
            <p:cNvSpPr>
              <a:spLocks noChangeShapeType="1"/>
            </p:cNvSpPr>
            <p:nvPr/>
          </p:nvSpPr>
          <p:spPr bwMode="auto">
            <a:xfrm>
              <a:off x="6575605" y="2245985"/>
              <a:ext cx="473765" cy="514719"/>
            </a:xfrm>
            <a:prstGeom prst="line">
              <a:avLst/>
            </a:prstGeom>
            <a:noFill/>
            <a:ln w="28575">
              <a:solidFill>
                <a:srgbClr val="C28D3E"/>
              </a:solidFill>
              <a:round/>
              <a:headEnd/>
              <a:tailEnd type="triangle" w="med" len="med"/>
            </a:ln>
          </p:spPr>
          <p:txBody>
            <a:bodyPr/>
            <a:lstStyle/>
            <a:p>
              <a:endParaRPr lang="en-US"/>
            </a:p>
          </p:txBody>
        </p:sp>
        <p:sp>
          <p:nvSpPr>
            <p:cNvPr id="60428" name="Line 20"/>
            <p:cNvSpPr>
              <a:spLocks noChangeShapeType="1"/>
            </p:cNvSpPr>
            <p:nvPr/>
          </p:nvSpPr>
          <p:spPr bwMode="auto">
            <a:xfrm>
              <a:off x="6238377" y="2310325"/>
              <a:ext cx="1026490" cy="1158119"/>
            </a:xfrm>
            <a:prstGeom prst="line">
              <a:avLst/>
            </a:prstGeom>
            <a:noFill/>
            <a:ln w="28575">
              <a:solidFill>
                <a:srgbClr val="C28D3E"/>
              </a:solidFill>
              <a:round/>
              <a:headEnd/>
              <a:tailEnd type="triangle" w="med" len="med"/>
            </a:ln>
          </p:spPr>
          <p:txBody>
            <a:bodyPr/>
            <a:lstStyle/>
            <a:p>
              <a:endParaRPr lang="en-US"/>
            </a:p>
          </p:txBody>
        </p:sp>
        <p:sp>
          <p:nvSpPr>
            <p:cNvPr id="60429" name="Line 21"/>
            <p:cNvSpPr>
              <a:spLocks noChangeShapeType="1"/>
            </p:cNvSpPr>
            <p:nvPr/>
          </p:nvSpPr>
          <p:spPr bwMode="auto">
            <a:xfrm>
              <a:off x="6159416" y="3146744"/>
              <a:ext cx="394804" cy="321700"/>
            </a:xfrm>
            <a:prstGeom prst="line">
              <a:avLst/>
            </a:prstGeom>
            <a:noFill/>
            <a:ln w="28575">
              <a:solidFill>
                <a:srgbClr val="C28D3E"/>
              </a:solidFill>
              <a:round/>
              <a:headEnd/>
              <a:tailEnd type="triangle" w="med" len="med"/>
            </a:ln>
          </p:spPr>
          <p:txBody>
            <a:bodyPr/>
            <a:lstStyle/>
            <a:p>
              <a:endParaRPr lang="en-US"/>
            </a:p>
          </p:txBody>
        </p:sp>
        <p:sp>
          <p:nvSpPr>
            <p:cNvPr id="60430" name="Text Box 22"/>
            <p:cNvSpPr txBox="1">
              <a:spLocks noChangeArrowheads="1"/>
            </p:cNvSpPr>
            <p:nvPr/>
          </p:nvSpPr>
          <p:spPr bwMode="auto">
            <a:xfrm rot="-5394021">
              <a:off x="-159834" y="3680741"/>
              <a:ext cx="1093779" cy="406461"/>
            </a:xfrm>
            <a:prstGeom prst="rect">
              <a:avLst/>
            </a:prstGeom>
            <a:noFill/>
            <a:ln w="9525">
              <a:noFill/>
              <a:miter lim="800000"/>
              <a:headEnd/>
              <a:tailEnd/>
            </a:ln>
          </p:spPr>
          <p:txBody>
            <a:bodyPr>
              <a:spAutoFit/>
            </a:bodyPr>
            <a:lstStyle/>
            <a:p>
              <a:pPr algn="ctr"/>
              <a:r>
                <a:rPr lang="en-US" sz="2000" b="1">
                  <a:solidFill>
                    <a:srgbClr val="99FF33"/>
                  </a:solidFill>
                </a:rPr>
                <a:t>Energy</a:t>
              </a:r>
            </a:p>
          </p:txBody>
        </p:sp>
        <p:sp>
          <p:nvSpPr>
            <p:cNvPr id="36879" name="Text Box 23"/>
            <p:cNvSpPr txBox="1">
              <a:spLocks noChangeArrowheads="1"/>
            </p:cNvSpPr>
            <p:nvPr/>
          </p:nvSpPr>
          <p:spPr bwMode="auto">
            <a:xfrm>
              <a:off x="732169" y="5963662"/>
              <a:ext cx="7107507" cy="708235"/>
            </a:xfrm>
            <a:prstGeom prst="rect">
              <a:avLst/>
            </a:prstGeom>
            <a:noFill/>
            <a:ln w="9525">
              <a:noFill/>
              <a:miter lim="800000"/>
              <a:headEnd/>
              <a:tailEnd/>
            </a:ln>
          </p:spPr>
          <p:txBody>
            <a:bodyPr>
              <a:spAutoFit/>
            </a:bodyPr>
            <a:lstStyle/>
            <a:p>
              <a:pPr algn="ctr">
                <a:defRPr/>
              </a:pPr>
              <a:r>
                <a:rPr lang="en-US" sz="2000" dirty="0">
                  <a:solidFill>
                    <a:srgbClr val="99FF33"/>
                  </a:solidFill>
                  <a:latin typeface="+mj-lt"/>
                </a:rPr>
                <a:t>Energy levels of </a:t>
              </a:r>
              <a:r>
                <a:rPr lang="en-US" sz="2000" u="sng" dirty="0">
                  <a:solidFill>
                    <a:srgbClr val="99FF33"/>
                  </a:solidFill>
                  <a:latin typeface="+mj-lt"/>
                </a:rPr>
                <a:t>Helium</a:t>
              </a:r>
              <a:r>
                <a:rPr lang="en-US" sz="2000" dirty="0">
                  <a:solidFill>
                    <a:srgbClr val="99FF33"/>
                  </a:solidFill>
                  <a:latin typeface="+mj-lt"/>
                </a:rPr>
                <a:t> and </a:t>
              </a:r>
              <a:r>
                <a:rPr lang="en-US" sz="2000" u="sng" dirty="0">
                  <a:solidFill>
                    <a:srgbClr val="99FF33"/>
                  </a:solidFill>
                  <a:latin typeface="+mj-lt"/>
                </a:rPr>
                <a:t>Neon</a:t>
              </a:r>
              <a:r>
                <a:rPr lang="en-US" sz="2000" dirty="0">
                  <a:solidFill>
                    <a:srgbClr val="99FF33"/>
                  </a:solidFill>
                  <a:latin typeface="+mj-lt"/>
                </a:rPr>
                <a:t> atoms and transitions between the levels.</a:t>
              </a:r>
            </a:p>
          </p:txBody>
        </p:sp>
        <p:sp>
          <p:nvSpPr>
            <p:cNvPr id="60432" name="Text Box 24"/>
            <p:cNvSpPr txBox="1">
              <a:spLocks noChangeArrowheads="1"/>
            </p:cNvSpPr>
            <p:nvPr/>
          </p:nvSpPr>
          <p:spPr bwMode="auto">
            <a:xfrm>
              <a:off x="1127312" y="1795605"/>
              <a:ext cx="1421294" cy="461648"/>
            </a:xfrm>
            <a:prstGeom prst="rect">
              <a:avLst/>
            </a:prstGeom>
            <a:noFill/>
            <a:ln w="9525">
              <a:noFill/>
              <a:miter lim="800000"/>
              <a:headEnd/>
              <a:tailEnd/>
            </a:ln>
          </p:spPr>
          <p:txBody>
            <a:bodyPr>
              <a:spAutoFit/>
            </a:bodyPr>
            <a:lstStyle/>
            <a:p>
              <a:pPr algn="ctr"/>
              <a:r>
                <a:rPr lang="en-US" sz="2400" b="1">
                  <a:solidFill>
                    <a:srgbClr val="99FF33"/>
                  </a:solidFill>
                </a:rPr>
                <a:t>Helium</a:t>
              </a:r>
              <a:endParaRPr lang="en-US" sz="2400">
                <a:solidFill>
                  <a:srgbClr val="99FF33"/>
                </a:solidFill>
              </a:endParaRPr>
            </a:p>
          </p:txBody>
        </p:sp>
        <p:sp>
          <p:nvSpPr>
            <p:cNvPr id="60433" name="Text Box 25"/>
            <p:cNvSpPr txBox="1">
              <a:spLocks noChangeArrowheads="1"/>
            </p:cNvSpPr>
            <p:nvPr/>
          </p:nvSpPr>
          <p:spPr bwMode="auto">
            <a:xfrm>
              <a:off x="4659161" y="1807669"/>
              <a:ext cx="1600601" cy="461648"/>
            </a:xfrm>
            <a:prstGeom prst="rect">
              <a:avLst/>
            </a:prstGeom>
            <a:noFill/>
            <a:ln w="9525">
              <a:noFill/>
              <a:miter lim="800000"/>
              <a:headEnd/>
              <a:tailEnd/>
            </a:ln>
          </p:spPr>
          <p:txBody>
            <a:bodyPr>
              <a:spAutoFit/>
            </a:bodyPr>
            <a:lstStyle/>
            <a:p>
              <a:pPr algn="ctr"/>
              <a:r>
                <a:rPr lang="en-US" sz="2400" b="1">
                  <a:solidFill>
                    <a:srgbClr val="FFFF00"/>
                  </a:solidFill>
                </a:rPr>
                <a:t>Neon</a:t>
              </a:r>
            </a:p>
          </p:txBody>
        </p:sp>
        <p:sp>
          <p:nvSpPr>
            <p:cNvPr id="60434" name="Text Box 26"/>
            <p:cNvSpPr txBox="1">
              <a:spLocks noChangeArrowheads="1"/>
            </p:cNvSpPr>
            <p:nvPr/>
          </p:nvSpPr>
          <p:spPr bwMode="auto">
            <a:xfrm>
              <a:off x="620851" y="5535551"/>
              <a:ext cx="490215" cy="369319"/>
            </a:xfrm>
            <a:prstGeom prst="rect">
              <a:avLst/>
            </a:prstGeom>
            <a:noFill/>
            <a:ln w="9525">
              <a:noFill/>
              <a:miter lim="800000"/>
              <a:headEnd/>
              <a:tailEnd/>
            </a:ln>
          </p:spPr>
          <p:txBody>
            <a:bodyPr>
              <a:spAutoFit/>
            </a:bodyPr>
            <a:lstStyle/>
            <a:p>
              <a:r>
                <a:rPr lang="en-US">
                  <a:solidFill>
                    <a:srgbClr val="FFFF00"/>
                  </a:solidFill>
                </a:rPr>
                <a:t>F</a:t>
              </a:r>
              <a:r>
                <a:rPr lang="en-US" baseline="-25000">
                  <a:solidFill>
                    <a:srgbClr val="FFFF00"/>
                  </a:solidFill>
                </a:rPr>
                <a:t>1</a:t>
              </a:r>
              <a:endParaRPr lang="en-US">
                <a:solidFill>
                  <a:srgbClr val="FFFF00"/>
                </a:solidFill>
              </a:endParaRPr>
            </a:p>
          </p:txBody>
        </p:sp>
        <p:sp>
          <p:nvSpPr>
            <p:cNvPr id="60435" name="Text Box 27"/>
            <p:cNvSpPr txBox="1">
              <a:spLocks noChangeArrowheads="1"/>
            </p:cNvSpPr>
            <p:nvPr/>
          </p:nvSpPr>
          <p:spPr bwMode="auto">
            <a:xfrm>
              <a:off x="732508" y="2992870"/>
              <a:ext cx="490215" cy="369319"/>
            </a:xfrm>
            <a:prstGeom prst="rect">
              <a:avLst/>
            </a:prstGeom>
            <a:noFill/>
            <a:ln w="9525">
              <a:noFill/>
              <a:miter lim="800000"/>
              <a:headEnd/>
              <a:tailEnd/>
            </a:ln>
          </p:spPr>
          <p:txBody>
            <a:bodyPr>
              <a:spAutoFit/>
            </a:bodyPr>
            <a:lstStyle/>
            <a:p>
              <a:r>
                <a:rPr lang="en-US">
                  <a:solidFill>
                    <a:srgbClr val="FFFF00"/>
                  </a:solidFill>
                </a:rPr>
                <a:t>F</a:t>
              </a:r>
              <a:r>
                <a:rPr lang="en-US" baseline="-25000">
                  <a:solidFill>
                    <a:srgbClr val="FFFF00"/>
                  </a:solidFill>
                </a:rPr>
                <a:t>2</a:t>
              </a:r>
              <a:endParaRPr lang="en-US">
                <a:solidFill>
                  <a:srgbClr val="FFFF00"/>
                </a:solidFill>
              </a:endParaRPr>
            </a:p>
          </p:txBody>
        </p:sp>
        <p:sp>
          <p:nvSpPr>
            <p:cNvPr id="60436" name="Text Box 28"/>
            <p:cNvSpPr txBox="1">
              <a:spLocks noChangeArrowheads="1"/>
            </p:cNvSpPr>
            <p:nvPr/>
          </p:nvSpPr>
          <p:spPr bwMode="auto">
            <a:xfrm>
              <a:off x="703480" y="2144387"/>
              <a:ext cx="490215" cy="369319"/>
            </a:xfrm>
            <a:prstGeom prst="rect">
              <a:avLst/>
            </a:prstGeom>
            <a:noFill/>
            <a:ln w="9525">
              <a:noFill/>
              <a:miter lim="800000"/>
              <a:headEnd/>
              <a:tailEnd/>
            </a:ln>
          </p:spPr>
          <p:txBody>
            <a:bodyPr>
              <a:spAutoFit/>
            </a:bodyPr>
            <a:lstStyle/>
            <a:p>
              <a:r>
                <a:rPr lang="en-US">
                  <a:solidFill>
                    <a:srgbClr val="FFFF00"/>
                  </a:solidFill>
                </a:rPr>
                <a:t>F</a:t>
              </a:r>
              <a:r>
                <a:rPr lang="en-US" baseline="-25000">
                  <a:solidFill>
                    <a:srgbClr val="FFFF00"/>
                  </a:solidFill>
                </a:rPr>
                <a:t>3</a:t>
              </a:r>
              <a:endParaRPr lang="en-US">
                <a:solidFill>
                  <a:srgbClr val="FFFF00"/>
                </a:solidFill>
              </a:endParaRPr>
            </a:p>
          </p:txBody>
        </p:sp>
        <p:sp>
          <p:nvSpPr>
            <p:cNvPr id="60437" name="Line 29"/>
            <p:cNvSpPr>
              <a:spLocks noChangeShapeType="1"/>
            </p:cNvSpPr>
            <p:nvPr/>
          </p:nvSpPr>
          <p:spPr bwMode="auto">
            <a:xfrm flipH="1">
              <a:off x="5491540" y="3468444"/>
              <a:ext cx="1163026" cy="836419"/>
            </a:xfrm>
            <a:prstGeom prst="line">
              <a:avLst/>
            </a:prstGeom>
            <a:noFill/>
            <a:ln w="28575">
              <a:solidFill>
                <a:srgbClr val="C28D3E"/>
              </a:solidFill>
              <a:round/>
              <a:headEnd/>
              <a:tailEnd type="triangle" w="med" len="med"/>
            </a:ln>
          </p:spPr>
          <p:txBody>
            <a:bodyPr/>
            <a:lstStyle/>
            <a:p>
              <a:endParaRPr lang="en-US"/>
            </a:p>
          </p:txBody>
        </p:sp>
        <p:grpSp>
          <p:nvGrpSpPr>
            <p:cNvPr id="60438" name="Group 63"/>
            <p:cNvGrpSpPr>
              <a:grpSpLocks/>
            </p:cNvGrpSpPr>
            <p:nvPr/>
          </p:nvGrpSpPr>
          <p:grpSpPr bwMode="auto">
            <a:xfrm>
              <a:off x="7523134" y="2825044"/>
              <a:ext cx="1105451" cy="321700"/>
              <a:chOff x="4656" y="1440"/>
              <a:chExt cx="768" cy="192"/>
            </a:xfrm>
          </p:grpSpPr>
          <p:sp>
            <p:nvSpPr>
              <p:cNvPr id="60470" name="Freeform 30"/>
              <p:cNvSpPr>
                <a:spLocks/>
              </p:cNvSpPr>
              <p:nvPr/>
            </p:nvSpPr>
            <p:spPr bwMode="auto">
              <a:xfrm>
                <a:off x="4656" y="1440"/>
                <a:ext cx="768" cy="96"/>
              </a:xfrm>
              <a:custGeom>
                <a:avLst/>
                <a:gdLst>
                  <a:gd name="T0" fmla="*/ 0 w 1056"/>
                  <a:gd name="T1" fmla="*/ 0 h 200"/>
                  <a:gd name="T2" fmla="*/ 1 w 1056"/>
                  <a:gd name="T3" fmla="*/ 0 h 200"/>
                  <a:gd name="T4" fmla="*/ 1 w 1056"/>
                  <a:gd name="T5" fmla="*/ 0 h 200"/>
                  <a:gd name="T6" fmla="*/ 1 w 1056"/>
                  <a:gd name="T7" fmla="*/ 0 h 200"/>
                  <a:gd name="T8" fmla="*/ 1 w 1056"/>
                  <a:gd name="T9" fmla="*/ 0 h 200"/>
                  <a:gd name="T10" fmla="*/ 1 w 1056"/>
                  <a:gd name="T11" fmla="*/ 0 h 200"/>
                  <a:gd name="T12" fmla="*/ 0 60000 65536"/>
                  <a:gd name="T13" fmla="*/ 0 60000 65536"/>
                  <a:gd name="T14" fmla="*/ 0 60000 65536"/>
                  <a:gd name="T15" fmla="*/ 0 60000 65536"/>
                  <a:gd name="T16" fmla="*/ 0 60000 65536"/>
                  <a:gd name="T17" fmla="*/ 0 60000 65536"/>
                  <a:gd name="T18" fmla="*/ 0 w 1056"/>
                  <a:gd name="T19" fmla="*/ 0 h 200"/>
                  <a:gd name="T20" fmla="*/ 1056 w 1056"/>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1056" h="200">
                    <a:moveTo>
                      <a:pt x="0" y="200"/>
                    </a:moveTo>
                    <a:cubicBezTo>
                      <a:pt x="80" y="104"/>
                      <a:pt x="160" y="8"/>
                      <a:pt x="240" y="8"/>
                    </a:cubicBezTo>
                    <a:cubicBezTo>
                      <a:pt x="320" y="8"/>
                      <a:pt x="400" y="200"/>
                      <a:pt x="480" y="200"/>
                    </a:cubicBezTo>
                    <a:cubicBezTo>
                      <a:pt x="560" y="200"/>
                      <a:pt x="640" y="16"/>
                      <a:pt x="720" y="8"/>
                    </a:cubicBezTo>
                    <a:cubicBezTo>
                      <a:pt x="800" y="0"/>
                      <a:pt x="904" y="136"/>
                      <a:pt x="960" y="152"/>
                    </a:cubicBezTo>
                    <a:cubicBezTo>
                      <a:pt x="1016" y="168"/>
                      <a:pt x="1040" y="112"/>
                      <a:pt x="1056" y="104"/>
                    </a:cubicBezTo>
                  </a:path>
                </a:pathLst>
              </a:custGeom>
              <a:noFill/>
              <a:ln w="28575">
                <a:solidFill>
                  <a:srgbClr val="FF6600"/>
                </a:solidFill>
                <a:round/>
                <a:headEnd/>
                <a:tailEnd type="triangle" w="med" len="med"/>
              </a:ln>
            </p:spPr>
            <p:txBody>
              <a:bodyPr/>
              <a:lstStyle/>
              <a:p>
                <a:endParaRPr lang="en-US">
                  <a:solidFill>
                    <a:srgbClr val="FFFF00"/>
                  </a:solidFill>
                </a:endParaRPr>
              </a:p>
            </p:txBody>
          </p:sp>
          <p:sp>
            <p:nvSpPr>
              <p:cNvPr id="60471" name="Freeform 31"/>
              <p:cNvSpPr>
                <a:spLocks/>
              </p:cNvSpPr>
              <p:nvPr/>
            </p:nvSpPr>
            <p:spPr bwMode="auto">
              <a:xfrm>
                <a:off x="4656" y="1536"/>
                <a:ext cx="768" cy="96"/>
              </a:xfrm>
              <a:custGeom>
                <a:avLst/>
                <a:gdLst>
                  <a:gd name="T0" fmla="*/ 0 w 1056"/>
                  <a:gd name="T1" fmla="*/ 0 h 200"/>
                  <a:gd name="T2" fmla="*/ 1 w 1056"/>
                  <a:gd name="T3" fmla="*/ 0 h 200"/>
                  <a:gd name="T4" fmla="*/ 1 w 1056"/>
                  <a:gd name="T5" fmla="*/ 0 h 200"/>
                  <a:gd name="T6" fmla="*/ 1 w 1056"/>
                  <a:gd name="T7" fmla="*/ 0 h 200"/>
                  <a:gd name="T8" fmla="*/ 1 w 1056"/>
                  <a:gd name="T9" fmla="*/ 0 h 200"/>
                  <a:gd name="T10" fmla="*/ 1 w 1056"/>
                  <a:gd name="T11" fmla="*/ 0 h 200"/>
                  <a:gd name="T12" fmla="*/ 0 60000 65536"/>
                  <a:gd name="T13" fmla="*/ 0 60000 65536"/>
                  <a:gd name="T14" fmla="*/ 0 60000 65536"/>
                  <a:gd name="T15" fmla="*/ 0 60000 65536"/>
                  <a:gd name="T16" fmla="*/ 0 60000 65536"/>
                  <a:gd name="T17" fmla="*/ 0 60000 65536"/>
                  <a:gd name="T18" fmla="*/ 0 w 1056"/>
                  <a:gd name="T19" fmla="*/ 0 h 200"/>
                  <a:gd name="T20" fmla="*/ 1056 w 1056"/>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1056" h="200">
                    <a:moveTo>
                      <a:pt x="0" y="200"/>
                    </a:moveTo>
                    <a:cubicBezTo>
                      <a:pt x="80" y="104"/>
                      <a:pt x="160" y="8"/>
                      <a:pt x="240" y="8"/>
                    </a:cubicBezTo>
                    <a:cubicBezTo>
                      <a:pt x="320" y="8"/>
                      <a:pt x="400" y="200"/>
                      <a:pt x="480" y="200"/>
                    </a:cubicBezTo>
                    <a:cubicBezTo>
                      <a:pt x="560" y="200"/>
                      <a:pt x="640" y="16"/>
                      <a:pt x="720" y="8"/>
                    </a:cubicBezTo>
                    <a:cubicBezTo>
                      <a:pt x="800" y="0"/>
                      <a:pt x="904" y="136"/>
                      <a:pt x="960" y="152"/>
                    </a:cubicBezTo>
                    <a:cubicBezTo>
                      <a:pt x="1016" y="168"/>
                      <a:pt x="1040" y="112"/>
                      <a:pt x="1056" y="104"/>
                    </a:cubicBezTo>
                  </a:path>
                </a:pathLst>
              </a:custGeom>
              <a:noFill/>
              <a:ln w="28575">
                <a:solidFill>
                  <a:srgbClr val="FF6600"/>
                </a:solidFill>
                <a:round/>
                <a:headEnd/>
                <a:tailEnd type="triangle" w="med" len="med"/>
              </a:ln>
            </p:spPr>
            <p:txBody>
              <a:bodyPr/>
              <a:lstStyle/>
              <a:p>
                <a:endParaRPr lang="en-US">
                  <a:solidFill>
                    <a:srgbClr val="FFFF00"/>
                  </a:solidFill>
                </a:endParaRPr>
              </a:p>
            </p:txBody>
          </p:sp>
        </p:grpSp>
        <p:sp>
          <p:nvSpPr>
            <p:cNvPr id="60439" name="Text Box 32"/>
            <p:cNvSpPr txBox="1">
              <a:spLocks noChangeArrowheads="1"/>
            </p:cNvSpPr>
            <p:nvPr/>
          </p:nvSpPr>
          <p:spPr bwMode="auto">
            <a:xfrm>
              <a:off x="2153802" y="4251246"/>
              <a:ext cx="2131941" cy="1015626"/>
            </a:xfrm>
            <a:prstGeom prst="rect">
              <a:avLst/>
            </a:prstGeom>
            <a:noFill/>
            <a:ln w="9525">
              <a:noFill/>
              <a:miter lim="800000"/>
              <a:headEnd/>
              <a:tailEnd/>
            </a:ln>
          </p:spPr>
          <p:txBody>
            <a:bodyPr>
              <a:spAutoFit/>
            </a:bodyPr>
            <a:lstStyle/>
            <a:p>
              <a:r>
                <a:rPr lang="en-US" sz="2000" b="1">
                  <a:solidFill>
                    <a:srgbClr val="99FF33"/>
                  </a:solidFill>
                </a:rPr>
                <a:t>Excitation by collision with electrons</a:t>
              </a:r>
            </a:p>
          </p:txBody>
        </p:sp>
        <p:sp>
          <p:nvSpPr>
            <p:cNvPr id="60440" name="Line 33"/>
            <p:cNvSpPr>
              <a:spLocks noChangeShapeType="1"/>
            </p:cNvSpPr>
            <p:nvPr/>
          </p:nvSpPr>
          <p:spPr bwMode="auto">
            <a:xfrm>
              <a:off x="1522116" y="4433543"/>
              <a:ext cx="710647" cy="0"/>
            </a:xfrm>
            <a:prstGeom prst="line">
              <a:avLst/>
            </a:prstGeom>
            <a:noFill/>
            <a:ln w="28575">
              <a:solidFill>
                <a:srgbClr val="660033"/>
              </a:solidFill>
              <a:round/>
              <a:headEnd type="triangle" w="med" len="med"/>
              <a:tailEnd/>
            </a:ln>
          </p:spPr>
          <p:txBody>
            <a:bodyPr/>
            <a:lstStyle/>
            <a:p>
              <a:endParaRPr lang="en-US"/>
            </a:p>
          </p:txBody>
        </p:sp>
        <p:sp>
          <p:nvSpPr>
            <p:cNvPr id="60441" name="Line 34"/>
            <p:cNvSpPr>
              <a:spLocks noChangeShapeType="1"/>
            </p:cNvSpPr>
            <p:nvPr/>
          </p:nvSpPr>
          <p:spPr bwMode="auto">
            <a:xfrm flipV="1">
              <a:off x="1995881" y="4433543"/>
              <a:ext cx="236882" cy="193020"/>
            </a:xfrm>
            <a:prstGeom prst="line">
              <a:avLst/>
            </a:prstGeom>
            <a:noFill/>
            <a:ln w="28575">
              <a:solidFill>
                <a:srgbClr val="800000"/>
              </a:solidFill>
              <a:round/>
              <a:headEnd type="triangle" w="med" len="med"/>
              <a:tailEnd/>
            </a:ln>
          </p:spPr>
          <p:txBody>
            <a:bodyPr/>
            <a:lstStyle/>
            <a:p>
              <a:endParaRPr lang="en-US"/>
            </a:p>
          </p:txBody>
        </p:sp>
        <p:sp>
          <p:nvSpPr>
            <p:cNvPr id="60442" name="Line 35"/>
            <p:cNvSpPr>
              <a:spLocks noChangeShapeType="1"/>
            </p:cNvSpPr>
            <p:nvPr/>
          </p:nvSpPr>
          <p:spPr bwMode="auto">
            <a:xfrm>
              <a:off x="5132926" y="4304863"/>
              <a:ext cx="0" cy="1479818"/>
            </a:xfrm>
            <a:prstGeom prst="line">
              <a:avLst/>
            </a:prstGeom>
            <a:noFill/>
            <a:ln w="28575">
              <a:solidFill>
                <a:srgbClr val="AF7A3F"/>
              </a:solidFill>
              <a:round/>
              <a:headEnd/>
              <a:tailEnd type="triangle" w="med" len="med"/>
            </a:ln>
          </p:spPr>
          <p:txBody>
            <a:bodyPr/>
            <a:lstStyle/>
            <a:p>
              <a:endParaRPr lang="en-US"/>
            </a:p>
          </p:txBody>
        </p:sp>
        <p:sp>
          <p:nvSpPr>
            <p:cNvPr id="60443" name="Text Box 36"/>
            <p:cNvSpPr txBox="1">
              <a:spLocks noChangeArrowheads="1"/>
            </p:cNvSpPr>
            <p:nvPr/>
          </p:nvSpPr>
          <p:spPr bwMode="auto">
            <a:xfrm>
              <a:off x="5290848" y="4625222"/>
              <a:ext cx="2390208" cy="1046402"/>
            </a:xfrm>
            <a:prstGeom prst="rect">
              <a:avLst/>
            </a:prstGeom>
            <a:noFill/>
            <a:ln w="9525">
              <a:noFill/>
              <a:miter lim="800000"/>
              <a:headEnd/>
              <a:tailEnd/>
            </a:ln>
          </p:spPr>
          <p:txBody>
            <a:bodyPr>
              <a:spAutoFit/>
            </a:bodyPr>
            <a:lstStyle/>
            <a:p>
              <a:r>
                <a:rPr lang="en-US" sz="2000" b="1">
                  <a:solidFill>
                    <a:srgbClr val="99FF33"/>
                  </a:solidFill>
                </a:rPr>
                <a:t>De-excitation by collision with</a:t>
              </a:r>
              <a:r>
                <a:rPr lang="en-US" sz="2400" b="1">
                  <a:solidFill>
                    <a:srgbClr val="99FF33"/>
                  </a:solidFill>
                </a:rPr>
                <a:t> </a:t>
              </a:r>
              <a:r>
                <a:rPr lang="en-US" b="1">
                  <a:solidFill>
                    <a:srgbClr val="99FF33"/>
                  </a:solidFill>
                </a:rPr>
                <a:t>walls</a:t>
              </a:r>
            </a:p>
          </p:txBody>
        </p:sp>
        <p:sp>
          <p:nvSpPr>
            <p:cNvPr id="60444" name="Text Box 37"/>
            <p:cNvSpPr txBox="1">
              <a:spLocks noChangeArrowheads="1"/>
            </p:cNvSpPr>
            <p:nvPr/>
          </p:nvSpPr>
          <p:spPr bwMode="auto">
            <a:xfrm>
              <a:off x="4040737" y="5533101"/>
              <a:ext cx="490215" cy="369319"/>
            </a:xfrm>
            <a:prstGeom prst="rect">
              <a:avLst/>
            </a:prstGeom>
            <a:noFill/>
            <a:ln w="9525">
              <a:noFill/>
              <a:miter lim="800000"/>
              <a:headEnd/>
              <a:tailEnd/>
            </a:ln>
          </p:spPr>
          <p:txBody>
            <a:bodyPr>
              <a:spAutoFit/>
            </a:bodyPr>
            <a:lstStyle/>
            <a:p>
              <a:r>
                <a:rPr lang="en-US">
                  <a:solidFill>
                    <a:srgbClr val="FFFF00"/>
                  </a:solidFill>
                </a:rPr>
                <a:t>E</a:t>
              </a:r>
              <a:r>
                <a:rPr lang="en-US" baseline="-25000">
                  <a:solidFill>
                    <a:srgbClr val="FFFF00"/>
                  </a:solidFill>
                </a:rPr>
                <a:t>1</a:t>
              </a:r>
              <a:endParaRPr lang="en-US">
                <a:solidFill>
                  <a:srgbClr val="FFFF00"/>
                </a:solidFill>
              </a:endParaRPr>
            </a:p>
          </p:txBody>
        </p:sp>
        <p:sp>
          <p:nvSpPr>
            <p:cNvPr id="60445" name="Text Box 38"/>
            <p:cNvSpPr txBox="1">
              <a:spLocks noChangeArrowheads="1"/>
            </p:cNvSpPr>
            <p:nvPr/>
          </p:nvSpPr>
          <p:spPr bwMode="auto">
            <a:xfrm>
              <a:off x="4534213" y="4078419"/>
              <a:ext cx="490215" cy="369319"/>
            </a:xfrm>
            <a:prstGeom prst="rect">
              <a:avLst/>
            </a:prstGeom>
            <a:noFill/>
            <a:ln w="9525">
              <a:noFill/>
              <a:miter lim="800000"/>
              <a:headEnd/>
              <a:tailEnd/>
            </a:ln>
          </p:spPr>
          <p:txBody>
            <a:bodyPr>
              <a:spAutoFit/>
            </a:bodyPr>
            <a:lstStyle/>
            <a:p>
              <a:r>
                <a:rPr lang="en-US">
                  <a:solidFill>
                    <a:srgbClr val="FFFF00"/>
                  </a:solidFill>
                </a:rPr>
                <a:t>E</a:t>
              </a:r>
              <a:r>
                <a:rPr lang="en-US" baseline="-25000">
                  <a:solidFill>
                    <a:srgbClr val="FFFF00"/>
                  </a:solidFill>
                </a:rPr>
                <a:t>2</a:t>
              </a:r>
              <a:endParaRPr lang="en-US">
                <a:solidFill>
                  <a:srgbClr val="FFFF00"/>
                </a:solidFill>
              </a:endParaRPr>
            </a:p>
          </p:txBody>
        </p:sp>
        <p:sp>
          <p:nvSpPr>
            <p:cNvPr id="60446" name="Text Box 39"/>
            <p:cNvSpPr txBox="1">
              <a:spLocks noChangeArrowheads="1"/>
            </p:cNvSpPr>
            <p:nvPr/>
          </p:nvSpPr>
          <p:spPr bwMode="auto">
            <a:xfrm>
              <a:off x="7607743" y="3409650"/>
              <a:ext cx="490215" cy="369319"/>
            </a:xfrm>
            <a:prstGeom prst="rect">
              <a:avLst/>
            </a:prstGeom>
            <a:noFill/>
            <a:ln w="9525">
              <a:noFill/>
              <a:miter lim="800000"/>
              <a:headEnd/>
              <a:tailEnd/>
            </a:ln>
          </p:spPr>
          <p:txBody>
            <a:bodyPr>
              <a:spAutoFit/>
            </a:bodyPr>
            <a:lstStyle/>
            <a:p>
              <a:r>
                <a:rPr lang="en-US">
                  <a:solidFill>
                    <a:srgbClr val="FFFF00"/>
                  </a:solidFill>
                </a:rPr>
                <a:t>E</a:t>
              </a:r>
              <a:r>
                <a:rPr lang="en-US" baseline="-25000">
                  <a:solidFill>
                    <a:srgbClr val="FFFF00"/>
                  </a:solidFill>
                </a:rPr>
                <a:t>3</a:t>
              </a:r>
              <a:endParaRPr lang="en-US">
                <a:solidFill>
                  <a:srgbClr val="FFFF00"/>
                </a:solidFill>
              </a:endParaRPr>
            </a:p>
          </p:txBody>
        </p:sp>
        <p:sp>
          <p:nvSpPr>
            <p:cNvPr id="60447" name="Text Box 40"/>
            <p:cNvSpPr txBox="1">
              <a:spLocks noChangeArrowheads="1"/>
            </p:cNvSpPr>
            <p:nvPr/>
          </p:nvSpPr>
          <p:spPr bwMode="auto">
            <a:xfrm>
              <a:off x="7477117" y="2544941"/>
              <a:ext cx="490215" cy="369319"/>
            </a:xfrm>
            <a:prstGeom prst="rect">
              <a:avLst/>
            </a:prstGeom>
            <a:noFill/>
            <a:ln w="9525">
              <a:noFill/>
              <a:miter lim="800000"/>
              <a:headEnd/>
              <a:tailEnd/>
            </a:ln>
          </p:spPr>
          <p:txBody>
            <a:bodyPr>
              <a:spAutoFit/>
            </a:bodyPr>
            <a:lstStyle/>
            <a:p>
              <a:r>
                <a:rPr lang="en-US">
                  <a:solidFill>
                    <a:srgbClr val="FFFF00"/>
                  </a:solidFill>
                </a:rPr>
                <a:t>E</a:t>
              </a:r>
              <a:r>
                <a:rPr lang="en-US" baseline="-25000">
                  <a:solidFill>
                    <a:srgbClr val="FFFF00"/>
                  </a:solidFill>
                </a:rPr>
                <a:t>5</a:t>
              </a:r>
              <a:endParaRPr lang="en-US">
                <a:solidFill>
                  <a:srgbClr val="FFFF00"/>
                </a:solidFill>
              </a:endParaRPr>
            </a:p>
          </p:txBody>
        </p:sp>
        <p:sp>
          <p:nvSpPr>
            <p:cNvPr id="60448" name="Text Box 41"/>
            <p:cNvSpPr txBox="1">
              <a:spLocks noChangeArrowheads="1"/>
            </p:cNvSpPr>
            <p:nvPr/>
          </p:nvSpPr>
          <p:spPr bwMode="auto">
            <a:xfrm>
              <a:off x="4737409" y="2905786"/>
              <a:ext cx="490215" cy="369319"/>
            </a:xfrm>
            <a:prstGeom prst="rect">
              <a:avLst/>
            </a:prstGeom>
            <a:noFill/>
            <a:ln w="9525">
              <a:noFill/>
              <a:miter lim="800000"/>
              <a:headEnd/>
              <a:tailEnd/>
            </a:ln>
          </p:spPr>
          <p:txBody>
            <a:bodyPr>
              <a:spAutoFit/>
            </a:bodyPr>
            <a:lstStyle/>
            <a:p>
              <a:r>
                <a:rPr lang="en-US">
                  <a:solidFill>
                    <a:srgbClr val="FFFF00"/>
                  </a:solidFill>
                </a:rPr>
                <a:t>E</a:t>
              </a:r>
              <a:r>
                <a:rPr lang="en-US" baseline="-25000">
                  <a:solidFill>
                    <a:srgbClr val="FFFF00"/>
                  </a:solidFill>
                </a:rPr>
                <a:t>4</a:t>
              </a:r>
              <a:endParaRPr lang="en-US">
                <a:solidFill>
                  <a:srgbClr val="FFFF00"/>
                </a:solidFill>
              </a:endParaRPr>
            </a:p>
          </p:txBody>
        </p:sp>
        <p:sp>
          <p:nvSpPr>
            <p:cNvPr id="60449" name="Text Box 42"/>
            <p:cNvSpPr txBox="1">
              <a:spLocks noChangeArrowheads="1"/>
            </p:cNvSpPr>
            <p:nvPr/>
          </p:nvSpPr>
          <p:spPr bwMode="auto">
            <a:xfrm>
              <a:off x="4708381" y="2083881"/>
              <a:ext cx="490215" cy="369319"/>
            </a:xfrm>
            <a:prstGeom prst="rect">
              <a:avLst/>
            </a:prstGeom>
            <a:noFill/>
            <a:ln w="9525">
              <a:noFill/>
              <a:miter lim="800000"/>
              <a:headEnd/>
              <a:tailEnd/>
            </a:ln>
          </p:spPr>
          <p:txBody>
            <a:bodyPr>
              <a:spAutoFit/>
            </a:bodyPr>
            <a:lstStyle/>
            <a:p>
              <a:r>
                <a:rPr lang="en-US">
                  <a:solidFill>
                    <a:srgbClr val="FFFF00"/>
                  </a:solidFill>
                </a:rPr>
                <a:t>E</a:t>
              </a:r>
              <a:r>
                <a:rPr lang="en-US" baseline="-25000">
                  <a:solidFill>
                    <a:srgbClr val="FFFF00"/>
                  </a:solidFill>
                </a:rPr>
                <a:t>6</a:t>
              </a:r>
              <a:endParaRPr lang="en-US">
                <a:solidFill>
                  <a:srgbClr val="FFFF00"/>
                </a:solidFill>
              </a:endParaRPr>
            </a:p>
          </p:txBody>
        </p:sp>
        <p:sp>
          <p:nvSpPr>
            <p:cNvPr id="60450" name="Text Box 43"/>
            <p:cNvSpPr txBox="1">
              <a:spLocks noChangeArrowheads="1"/>
            </p:cNvSpPr>
            <p:nvPr/>
          </p:nvSpPr>
          <p:spPr bwMode="auto">
            <a:xfrm>
              <a:off x="6259762" y="3725803"/>
              <a:ext cx="2605705" cy="707860"/>
            </a:xfrm>
            <a:prstGeom prst="rect">
              <a:avLst/>
            </a:prstGeom>
            <a:noFill/>
            <a:ln w="9525">
              <a:noFill/>
              <a:miter lim="800000"/>
              <a:headEnd/>
              <a:tailEnd/>
            </a:ln>
          </p:spPr>
          <p:txBody>
            <a:bodyPr>
              <a:spAutoFit/>
            </a:bodyPr>
            <a:lstStyle/>
            <a:p>
              <a:r>
                <a:rPr lang="en-US" sz="2000" b="1">
                  <a:solidFill>
                    <a:srgbClr val="99FF33"/>
                  </a:solidFill>
                </a:rPr>
                <a:t>Spontaneous emission (6000Å)</a:t>
              </a:r>
            </a:p>
          </p:txBody>
        </p:sp>
        <p:sp>
          <p:nvSpPr>
            <p:cNvPr id="60451" name="Line 45"/>
            <p:cNvSpPr>
              <a:spLocks noChangeShapeType="1"/>
            </p:cNvSpPr>
            <p:nvPr/>
          </p:nvSpPr>
          <p:spPr bwMode="auto">
            <a:xfrm>
              <a:off x="3101331" y="1924285"/>
              <a:ext cx="0" cy="1158119"/>
            </a:xfrm>
            <a:prstGeom prst="line">
              <a:avLst/>
            </a:prstGeom>
            <a:noFill/>
            <a:ln w="28575">
              <a:solidFill>
                <a:srgbClr val="AF7A3F"/>
              </a:solidFill>
              <a:prstDash val="sysDot"/>
              <a:round/>
              <a:headEnd/>
              <a:tailEnd type="triangle" w="med" len="med"/>
            </a:ln>
          </p:spPr>
          <p:txBody>
            <a:bodyPr/>
            <a:lstStyle/>
            <a:p>
              <a:endParaRPr lang="en-US"/>
            </a:p>
          </p:txBody>
        </p:sp>
        <p:sp>
          <p:nvSpPr>
            <p:cNvPr id="60452" name="Line 46"/>
            <p:cNvSpPr>
              <a:spLocks noChangeShapeType="1"/>
            </p:cNvSpPr>
            <p:nvPr/>
          </p:nvSpPr>
          <p:spPr bwMode="auto">
            <a:xfrm>
              <a:off x="3420464" y="1924285"/>
              <a:ext cx="0" cy="321700"/>
            </a:xfrm>
            <a:prstGeom prst="line">
              <a:avLst/>
            </a:prstGeom>
            <a:noFill/>
            <a:ln w="28575">
              <a:solidFill>
                <a:srgbClr val="AF7A3F"/>
              </a:solidFill>
              <a:prstDash val="sysDot"/>
              <a:round/>
              <a:headEnd/>
              <a:tailEnd type="triangle" w="med" len="med"/>
            </a:ln>
          </p:spPr>
          <p:txBody>
            <a:bodyPr/>
            <a:lstStyle/>
            <a:p>
              <a:endParaRPr lang="en-US"/>
            </a:p>
          </p:txBody>
        </p:sp>
        <p:sp>
          <p:nvSpPr>
            <p:cNvPr id="60453" name="Text Box 49"/>
            <p:cNvSpPr txBox="1">
              <a:spLocks noChangeArrowheads="1"/>
            </p:cNvSpPr>
            <p:nvPr/>
          </p:nvSpPr>
          <p:spPr bwMode="auto">
            <a:xfrm>
              <a:off x="7207291" y="2258049"/>
              <a:ext cx="1184411" cy="400096"/>
            </a:xfrm>
            <a:prstGeom prst="rect">
              <a:avLst/>
            </a:prstGeom>
            <a:noFill/>
            <a:ln w="9525">
              <a:noFill/>
              <a:miter lim="800000"/>
              <a:headEnd/>
              <a:tailEnd/>
            </a:ln>
          </p:spPr>
          <p:txBody>
            <a:bodyPr>
              <a:spAutoFit/>
            </a:bodyPr>
            <a:lstStyle/>
            <a:p>
              <a:r>
                <a:rPr lang="en-US" sz="2000" b="1">
                  <a:solidFill>
                    <a:srgbClr val="99FF33"/>
                  </a:solidFill>
                </a:rPr>
                <a:t>3.39 µm</a:t>
              </a:r>
            </a:p>
          </p:txBody>
        </p:sp>
        <p:sp>
          <p:nvSpPr>
            <p:cNvPr id="60454" name="Line 50"/>
            <p:cNvSpPr>
              <a:spLocks noChangeShapeType="1"/>
            </p:cNvSpPr>
            <p:nvPr/>
          </p:nvSpPr>
          <p:spPr bwMode="auto">
            <a:xfrm flipH="1">
              <a:off x="7049370" y="2503345"/>
              <a:ext cx="236882" cy="128680"/>
            </a:xfrm>
            <a:prstGeom prst="line">
              <a:avLst/>
            </a:prstGeom>
            <a:noFill/>
            <a:ln w="28575">
              <a:solidFill>
                <a:srgbClr val="AF7A3F"/>
              </a:solidFill>
              <a:prstDash val="sysDot"/>
              <a:round/>
              <a:headEnd/>
              <a:tailEnd type="triangle" w="med" len="med"/>
            </a:ln>
          </p:spPr>
          <p:txBody>
            <a:bodyPr/>
            <a:lstStyle/>
            <a:p>
              <a:endParaRPr lang="en-US"/>
            </a:p>
          </p:txBody>
        </p:sp>
        <p:sp>
          <p:nvSpPr>
            <p:cNvPr id="60455" name="Text Box 51"/>
            <p:cNvSpPr txBox="1">
              <a:spLocks noChangeArrowheads="1"/>
            </p:cNvSpPr>
            <p:nvPr/>
          </p:nvSpPr>
          <p:spPr bwMode="auto">
            <a:xfrm>
              <a:off x="4838468" y="3287488"/>
              <a:ext cx="1184411" cy="400096"/>
            </a:xfrm>
            <a:prstGeom prst="rect">
              <a:avLst/>
            </a:prstGeom>
            <a:noFill/>
            <a:ln w="9525">
              <a:noFill/>
              <a:miter lim="800000"/>
              <a:headEnd/>
              <a:tailEnd/>
            </a:ln>
          </p:spPr>
          <p:txBody>
            <a:bodyPr>
              <a:spAutoFit/>
            </a:bodyPr>
            <a:lstStyle/>
            <a:p>
              <a:r>
                <a:rPr lang="en-US" sz="2000" b="1">
                  <a:solidFill>
                    <a:srgbClr val="FFFF00"/>
                  </a:solidFill>
                </a:rPr>
                <a:t>1.15 µm</a:t>
              </a:r>
            </a:p>
          </p:txBody>
        </p:sp>
        <p:sp>
          <p:nvSpPr>
            <p:cNvPr id="60456" name="Line 52"/>
            <p:cNvSpPr>
              <a:spLocks noChangeShapeType="1"/>
            </p:cNvSpPr>
            <p:nvPr/>
          </p:nvSpPr>
          <p:spPr bwMode="auto">
            <a:xfrm flipV="1">
              <a:off x="5864958" y="3275424"/>
              <a:ext cx="394804" cy="193020"/>
            </a:xfrm>
            <a:prstGeom prst="line">
              <a:avLst/>
            </a:prstGeom>
            <a:noFill/>
            <a:ln w="28575">
              <a:solidFill>
                <a:srgbClr val="AF7A3F"/>
              </a:solidFill>
              <a:prstDash val="sysDot"/>
              <a:round/>
              <a:headEnd/>
              <a:tailEnd type="triangle" w="med" len="med"/>
            </a:ln>
          </p:spPr>
          <p:txBody>
            <a:bodyPr/>
            <a:lstStyle/>
            <a:p>
              <a:endParaRPr lang="en-US"/>
            </a:p>
          </p:txBody>
        </p:sp>
        <p:sp>
          <p:nvSpPr>
            <p:cNvPr id="60457" name="Text Box 53"/>
            <p:cNvSpPr txBox="1">
              <a:spLocks noChangeArrowheads="1"/>
            </p:cNvSpPr>
            <p:nvPr/>
          </p:nvSpPr>
          <p:spPr bwMode="auto">
            <a:xfrm>
              <a:off x="7365213" y="3146744"/>
              <a:ext cx="1184411" cy="400096"/>
            </a:xfrm>
            <a:prstGeom prst="rect">
              <a:avLst/>
            </a:prstGeom>
            <a:noFill/>
            <a:ln w="9525">
              <a:noFill/>
              <a:miter lim="800000"/>
              <a:headEnd/>
              <a:tailEnd/>
            </a:ln>
          </p:spPr>
          <p:txBody>
            <a:bodyPr>
              <a:spAutoFit/>
            </a:bodyPr>
            <a:lstStyle/>
            <a:p>
              <a:r>
                <a:rPr lang="en-US" sz="2000" b="1">
                  <a:solidFill>
                    <a:srgbClr val="99FF33"/>
                  </a:solidFill>
                </a:rPr>
                <a:t>6328Å</a:t>
              </a:r>
            </a:p>
          </p:txBody>
        </p:sp>
        <p:sp>
          <p:nvSpPr>
            <p:cNvPr id="60458" name="Freeform 54"/>
            <p:cNvSpPr>
              <a:spLocks/>
            </p:cNvSpPr>
            <p:nvPr/>
          </p:nvSpPr>
          <p:spPr bwMode="auto">
            <a:xfrm rot="525203">
              <a:off x="7128330" y="3190978"/>
              <a:ext cx="394804" cy="64340"/>
            </a:xfrm>
            <a:custGeom>
              <a:avLst/>
              <a:gdLst>
                <a:gd name="T0" fmla="*/ 0 w 288"/>
                <a:gd name="T1" fmla="*/ 2147483647 h 56"/>
                <a:gd name="T2" fmla="*/ 2147483647 w 288"/>
                <a:gd name="T3" fmla="*/ 2147483647 h 56"/>
                <a:gd name="T4" fmla="*/ 2147483647 w 288"/>
                <a:gd name="T5" fmla="*/ 2147483647 h 56"/>
                <a:gd name="T6" fmla="*/ 2147483647 w 288"/>
                <a:gd name="T7" fmla="*/ 2147483647 h 56"/>
                <a:gd name="T8" fmla="*/ 0 60000 65536"/>
                <a:gd name="T9" fmla="*/ 0 60000 65536"/>
                <a:gd name="T10" fmla="*/ 0 60000 65536"/>
                <a:gd name="T11" fmla="*/ 0 60000 65536"/>
                <a:gd name="T12" fmla="*/ 0 w 288"/>
                <a:gd name="T13" fmla="*/ 0 h 56"/>
                <a:gd name="T14" fmla="*/ 288 w 288"/>
                <a:gd name="T15" fmla="*/ 56 h 56"/>
              </a:gdLst>
              <a:ahLst/>
              <a:cxnLst>
                <a:cxn ang="T8">
                  <a:pos x="T0" y="T1"/>
                </a:cxn>
                <a:cxn ang="T9">
                  <a:pos x="T2" y="T3"/>
                </a:cxn>
                <a:cxn ang="T10">
                  <a:pos x="T4" y="T5"/>
                </a:cxn>
                <a:cxn ang="T11">
                  <a:pos x="T6" y="T7"/>
                </a:cxn>
              </a:cxnLst>
              <a:rect l="T12" t="T13" r="T14" b="T15"/>
              <a:pathLst>
                <a:path w="288" h="56">
                  <a:moveTo>
                    <a:pt x="0" y="56"/>
                  </a:moveTo>
                  <a:cubicBezTo>
                    <a:pt x="32" y="36"/>
                    <a:pt x="64" y="16"/>
                    <a:pt x="96" y="8"/>
                  </a:cubicBezTo>
                  <a:cubicBezTo>
                    <a:pt x="128" y="0"/>
                    <a:pt x="160" y="0"/>
                    <a:pt x="192" y="8"/>
                  </a:cubicBezTo>
                  <a:cubicBezTo>
                    <a:pt x="224" y="16"/>
                    <a:pt x="256" y="36"/>
                    <a:pt x="288" y="56"/>
                  </a:cubicBezTo>
                </a:path>
              </a:pathLst>
            </a:custGeom>
            <a:noFill/>
            <a:ln w="28575">
              <a:solidFill>
                <a:srgbClr val="993300"/>
              </a:solidFill>
              <a:prstDash val="sysDot"/>
              <a:round/>
              <a:headEnd type="triangle" w="med" len="med"/>
              <a:tailEnd/>
            </a:ln>
          </p:spPr>
          <p:txBody>
            <a:bodyPr/>
            <a:lstStyle/>
            <a:p>
              <a:endParaRPr lang="en-US">
                <a:solidFill>
                  <a:srgbClr val="FFFF00"/>
                </a:solidFill>
              </a:endParaRPr>
            </a:p>
          </p:txBody>
        </p:sp>
        <p:sp>
          <p:nvSpPr>
            <p:cNvPr id="60459" name="Line 55"/>
            <p:cNvSpPr>
              <a:spLocks noChangeShapeType="1"/>
            </p:cNvSpPr>
            <p:nvPr/>
          </p:nvSpPr>
          <p:spPr bwMode="auto">
            <a:xfrm>
              <a:off x="1048351" y="2310325"/>
              <a:ext cx="1500255" cy="0"/>
            </a:xfrm>
            <a:prstGeom prst="line">
              <a:avLst/>
            </a:prstGeom>
            <a:noFill/>
            <a:ln w="38100">
              <a:solidFill>
                <a:schemeClr val="accent2"/>
              </a:solidFill>
              <a:round/>
              <a:headEnd/>
              <a:tailEnd/>
            </a:ln>
          </p:spPr>
          <p:txBody>
            <a:bodyPr>
              <a:spAutoFit/>
            </a:bodyPr>
            <a:lstStyle/>
            <a:p>
              <a:endParaRPr lang="en-US"/>
            </a:p>
          </p:txBody>
        </p:sp>
        <p:sp>
          <p:nvSpPr>
            <p:cNvPr id="60460" name="Line 56"/>
            <p:cNvSpPr>
              <a:spLocks noChangeShapeType="1"/>
            </p:cNvSpPr>
            <p:nvPr/>
          </p:nvSpPr>
          <p:spPr bwMode="auto">
            <a:xfrm>
              <a:off x="1068092" y="3146744"/>
              <a:ext cx="1500255" cy="0"/>
            </a:xfrm>
            <a:prstGeom prst="line">
              <a:avLst/>
            </a:prstGeom>
            <a:noFill/>
            <a:ln w="38100">
              <a:solidFill>
                <a:schemeClr val="accent2"/>
              </a:solidFill>
              <a:round/>
              <a:headEnd/>
              <a:tailEnd/>
            </a:ln>
          </p:spPr>
          <p:txBody>
            <a:bodyPr>
              <a:spAutoFit/>
            </a:bodyPr>
            <a:lstStyle/>
            <a:p>
              <a:endParaRPr lang="en-US"/>
            </a:p>
          </p:txBody>
        </p:sp>
        <p:sp>
          <p:nvSpPr>
            <p:cNvPr id="60461" name="Line 58"/>
            <p:cNvSpPr>
              <a:spLocks noChangeShapeType="1"/>
            </p:cNvSpPr>
            <p:nvPr/>
          </p:nvSpPr>
          <p:spPr bwMode="auto">
            <a:xfrm>
              <a:off x="5154311" y="2278155"/>
              <a:ext cx="1500255" cy="0"/>
            </a:xfrm>
            <a:prstGeom prst="line">
              <a:avLst/>
            </a:prstGeom>
            <a:noFill/>
            <a:ln w="38100">
              <a:solidFill>
                <a:srgbClr val="CC00CC"/>
              </a:solidFill>
              <a:round/>
              <a:headEnd/>
              <a:tailEnd/>
            </a:ln>
          </p:spPr>
          <p:txBody>
            <a:bodyPr>
              <a:spAutoFit/>
            </a:bodyPr>
            <a:lstStyle/>
            <a:p>
              <a:endParaRPr lang="en-US"/>
            </a:p>
          </p:txBody>
        </p:sp>
        <p:sp>
          <p:nvSpPr>
            <p:cNvPr id="60462" name="Line 59"/>
            <p:cNvSpPr>
              <a:spLocks noChangeShapeType="1"/>
            </p:cNvSpPr>
            <p:nvPr/>
          </p:nvSpPr>
          <p:spPr bwMode="auto">
            <a:xfrm>
              <a:off x="5154311" y="3114574"/>
              <a:ext cx="1500255" cy="0"/>
            </a:xfrm>
            <a:prstGeom prst="line">
              <a:avLst/>
            </a:prstGeom>
            <a:noFill/>
            <a:ln w="38100">
              <a:solidFill>
                <a:srgbClr val="CC00CC"/>
              </a:solidFill>
              <a:round/>
              <a:headEnd/>
              <a:tailEnd/>
            </a:ln>
          </p:spPr>
          <p:txBody>
            <a:bodyPr>
              <a:spAutoFit/>
            </a:bodyPr>
            <a:lstStyle/>
            <a:p>
              <a:endParaRPr lang="en-US"/>
            </a:p>
          </p:txBody>
        </p:sp>
        <p:sp>
          <p:nvSpPr>
            <p:cNvPr id="60463" name="Line 60"/>
            <p:cNvSpPr>
              <a:spLocks noChangeShapeType="1"/>
            </p:cNvSpPr>
            <p:nvPr/>
          </p:nvSpPr>
          <p:spPr bwMode="auto">
            <a:xfrm>
              <a:off x="6022880" y="2760704"/>
              <a:ext cx="1500255" cy="0"/>
            </a:xfrm>
            <a:prstGeom prst="line">
              <a:avLst/>
            </a:prstGeom>
            <a:noFill/>
            <a:ln w="38100">
              <a:solidFill>
                <a:srgbClr val="CC00CC"/>
              </a:solidFill>
              <a:round/>
              <a:headEnd/>
              <a:tailEnd/>
            </a:ln>
          </p:spPr>
          <p:txBody>
            <a:bodyPr>
              <a:spAutoFit/>
            </a:bodyPr>
            <a:lstStyle/>
            <a:p>
              <a:endParaRPr lang="en-US"/>
            </a:p>
          </p:txBody>
        </p:sp>
        <p:sp>
          <p:nvSpPr>
            <p:cNvPr id="60464" name="Line 61"/>
            <p:cNvSpPr>
              <a:spLocks noChangeShapeType="1"/>
            </p:cNvSpPr>
            <p:nvPr/>
          </p:nvSpPr>
          <p:spPr bwMode="auto">
            <a:xfrm>
              <a:off x="6180801" y="3468444"/>
              <a:ext cx="1500255" cy="0"/>
            </a:xfrm>
            <a:prstGeom prst="line">
              <a:avLst/>
            </a:prstGeom>
            <a:noFill/>
            <a:ln w="38100">
              <a:solidFill>
                <a:srgbClr val="CC00CC"/>
              </a:solidFill>
              <a:round/>
              <a:headEnd/>
              <a:tailEnd/>
            </a:ln>
          </p:spPr>
          <p:txBody>
            <a:bodyPr>
              <a:spAutoFit/>
            </a:bodyPr>
            <a:lstStyle/>
            <a:p>
              <a:endParaRPr lang="en-US"/>
            </a:p>
          </p:txBody>
        </p:sp>
        <p:sp>
          <p:nvSpPr>
            <p:cNvPr id="60465" name="Line 62"/>
            <p:cNvSpPr>
              <a:spLocks noChangeShapeType="1"/>
            </p:cNvSpPr>
            <p:nvPr/>
          </p:nvSpPr>
          <p:spPr bwMode="auto">
            <a:xfrm>
              <a:off x="4917429" y="4304863"/>
              <a:ext cx="1500255" cy="0"/>
            </a:xfrm>
            <a:prstGeom prst="line">
              <a:avLst/>
            </a:prstGeom>
            <a:noFill/>
            <a:ln w="38100">
              <a:solidFill>
                <a:srgbClr val="CC00CC"/>
              </a:solidFill>
              <a:round/>
              <a:headEnd/>
              <a:tailEnd/>
            </a:ln>
          </p:spPr>
          <p:txBody>
            <a:bodyPr>
              <a:spAutoFit/>
            </a:bodyPr>
            <a:lstStyle/>
            <a:p>
              <a:endParaRPr lang="en-US"/>
            </a:p>
          </p:txBody>
        </p:sp>
        <p:sp>
          <p:nvSpPr>
            <p:cNvPr id="60466" name="Line 65"/>
            <p:cNvSpPr>
              <a:spLocks noChangeShapeType="1"/>
            </p:cNvSpPr>
            <p:nvPr/>
          </p:nvSpPr>
          <p:spPr bwMode="auto">
            <a:xfrm flipV="1">
              <a:off x="6417683" y="2117305"/>
              <a:ext cx="868568" cy="386040"/>
            </a:xfrm>
            <a:prstGeom prst="line">
              <a:avLst/>
            </a:prstGeom>
            <a:noFill/>
            <a:ln w="9525">
              <a:solidFill>
                <a:srgbClr val="FF6600"/>
              </a:solidFill>
              <a:prstDash val="sysDot"/>
              <a:round/>
              <a:headEnd/>
              <a:tailEnd type="triangle" w="med" len="med"/>
            </a:ln>
          </p:spPr>
          <p:txBody>
            <a:bodyPr>
              <a:spAutoFit/>
            </a:bodyPr>
            <a:lstStyle/>
            <a:p>
              <a:endParaRPr lang="en-US"/>
            </a:p>
          </p:txBody>
        </p:sp>
        <p:sp>
          <p:nvSpPr>
            <p:cNvPr id="60467" name="Text Box 66"/>
            <p:cNvSpPr txBox="1">
              <a:spLocks noChangeArrowheads="1"/>
            </p:cNvSpPr>
            <p:nvPr/>
          </p:nvSpPr>
          <p:spPr bwMode="auto">
            <a:xfrm>
              <a:off x="7286252" y="1538246"/>
              <a:ext cx="1658176" cy="830967"/>
            </a:xfrm>
            <a:prstGeom prst="rect">
              <a:avLst/>
            </a:prstGeom>
            <a:noFill/>
            <a:ln w="9525" algn="ctr">
              <a:solidFill>
                <a:schemeClr val="bg1"/>
              </a:solidFill>
              <a:miter lim="800000"/>
              <a:headEnd/>
              <a:tailEnd/>
            </a:ln>
          </p:spPr>
          <p:txBody>
            <a:bodyPr>
              <a:spAutoFit/>
            </a:bodyPr>
            <a:lstStyle/>
            <a:p>
              <a:pPr>
                <a:spcBef>
                  <a:spcPct val="50000"/>
                </a:spcBef>
              </a:pPr>
              <a:r>
                <a:rPr lang="en-US" sz="2400" b="1">
                  <a:solidFill>
                    <a:srgbClr val="99FF33"/>
                  </a:solidFill>
                </a:rPr>
                <a:t>Laser</a:t>
              </a:r>
              <a:r>
                <a:rPr lang="en-US" sz="2400" b="1">
                  <a:solidFill>
                    <a:srgbClr val="FFFF00"/>
                  </a:solidFill>
                </a:rPr>
                <a:t> </a:t>
              </a:r>
              <a:r>
                <a:rPr lang="en-US" sz="2400" b="1">
                  <a:solidFill>
                    <a:srgbClr val="99FF33"/>
                  </a:solidFill>
                </a:rPr>
                <a:t>transition</a:t>
              </a:r>
              <a:r>
                <a:rPr lang="en-US" sz="2400">
                  <a:solidFill>
                    <a:srgbClr val="FFFF00"/>
                  </a:solidFill>
                </a:rPr>
                <a:t> </a:t>
              </a:r>
            </a:p>
          </p:txBody>
        </p:sp>
        <p:sp>
          <p:nvSpPr>
            <p:cNvPr id="60468" name="TextBox 54"/>
            <p:cNvSpPr txBox="1">
              <a:spLocks noChangeArrowheads="1"/>
            </p:cNvSpPr>
            <p:nvPr/>
          </p:nvSpPr>
          <p:spPr bwMode="auto">
            <a:xfrm>
              <a:off x="1139370" y="2318658"/>
              <a:ext cx="914400" cy="307777"/>
            </a:xfrm>
            <a:prstGeom prst="rect">
              <a:avLst/>
            </a:prstGeom>
            <a:noFill/>
            <a:ln w="9525">
              <a:noFill/>
              <a:miter lim="800000"/>
              <a:headEnd/>
              <a:tailEnd/>
            </a:ln>
          </p:spPr>
          <p:txBody>
            <a:bodyPr>
              <a:spAutoFit/>
            </a:bodyPr>
            <a:lstStyle/>
            <a:p>
              <a:r>
                <a:rPr lang="en-US" sz="1400">
                  <a:solidFill>
                    <a:srgbClr val="99FF33"/>
                  </a:solidFill>
                </a:rPr>
                <a:t>20.61eV</a:t>
              </a:r>
            </a:p>
          </p:txBody>
        </p:sp>
        <p:sp>
          <p:nvSpPr>
            <p:cNvPr id="60469" name="TextBox 55"/>
            <p:cNvSpPr txBox="1">
              <a:spLocks noChangeArrowheads="1"/>
            </p:cNvSpPr>
            <p:nvPr/>
          </p:nvSpPr>
          <p:spPr bwMode="auto">
            <a:xfrm>
              <a:off x="5275938" y="2268509"/>
              <a:ext cx="914400" cy="307777"/>
            </a:xfrm>
            <a:prstGeom prst="rect">
              <a:avLst/>
            </a:prstGeom>
            <a:noFill/>
            <a:ln w="9525">
              <a:noFill/>
              <a:miter lim="800000"/>
              <a:headEnd/>
              <a:tailEnd/>
            </a:ln>
          </p:spPr>
          <p:txBody>
            <a:bodyPr>
              <a:spAutoFit/>
            </a:bodyPr>
            <a:lstStyle/>
            <a:p>
              <a:r>
                <a:rPr lang="en-US" sz="1400">
                  <a:solidFill>
                    <a:srgbClr val="99FF33"/>
                  </a:solidFill>
                </a:rPr>
                <a:t>20.66eV</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450850" y="2667000"/>
            <a:ext cx="8550275" cy="2819400"/>
          </a:xfrm>
          <a:solidFill>
            <a:srgbClr val="FF0000"/>
          </a:solidFill>
        </p:spPr>
        <p:txBody>
          <a:bodyPr/>
          <a:lstStyle/>
          <a:p>
            <a:pPr marL="0" indent="0" eaLnBrk="1" hangingPunct="1">
              <a:lnSpc>
                <a:spcPct val="80000"/>
              </a:lnSpc>
              <a:buClr>
                <a:srgbClr val="00FFCC"/>
              </a:buClr>
              <a:defRPr/>
            </a:pPr>
            <a:r>
              <a:rPr lang="en-US" sz="2000" b="1" dirty="0" smtClean="0">
                <a:solidFill>
                  <a:srgbClr val="FFFF00"/>
                </a:solidFill>
                <a:latin typeface="Times New Roman" pitchFamily="18" charset="0"/>
              </a:rPr>
              <a:t>  </a:t>
            </a:r>
            <a:r>
              <a:rPr lang="en-US" sz="2400" b="1" dirty="0" smtClean="0">
                <a:solidFill>
                  <a:srgbClr val="99FF33"/>
                </a:solidFill>
                <a:latin typeface="+mj-lt"/>
                <a:cs typeface="Times New Roman" pitchFamily="18" charset="0"/>
              </a:rPr>
              <a:t>As the life time of the excited state is very less, atom stay there for short    duration. After its life time is over, it comes to ground state with emission of photon </a:t>
            </a:r>
          </a:p>
          <a:p>
            <a:pPr marL="0" indent="0" eaLnBrk="1" hangingPunct="1">
              <a:lnSpc>
                <a:spcPct val="80000"/>
              </a:lnSpc>
              <a:buClr>
                <a:srgbClr val="00FFCC"/>
              </a:buClr>
              <a:defRPr/>
            </a:pPr>
            <a:r>
              <a:rPr lang="en-US" sz="2400" b="1" dirty="0" smtClean="0">
                <a:solidFill>
                  <a:srgbClr val="99FF33"/>
                </a:solidFill>
                <a:latin typeface="+mj-lt"/>
                <a:cs typeface="Times New Roman" pitchFamily="18" charset="0"/>
              </a:rPr>
              <a:t>  The process of emission  of photons by an excited atoms by its        own , without  the influence of external agent is called spontaneous emission  </a:t>
            </a:r>
          </a:p>
          <a:p>
            <a:pPr marL="0" indent="0" eaLnBrk="1" hangingPunct="1">
              <a:lnSpc>
                <a:spcPct val="80000"/>
              </a:lnSpc>
              <a:buClr>
                <a:schemeClr val="tx1"/>
              </a:buClr>
              <a:buFont typeface="Wingdings 2" pitchFamily="18" charset="2"/>
              <a:buNone/>
              <a:defRPr/>
            </a:pPr>
            <a:r>
              <a:rPr lang="en-US" sz="2400" b="1" dirty="0" smtClean="0">
                <a:solidFill>
                  <a:srgbClr val="99FF33"/>
                </a:solidFill>
                <a:latin typeface="+mj-lt"/>
                <a:cs typeface="Times New Roman" pitchFamily="18" charset="0"/>
              </a:rPr>
              <a:t>           A*  </a:t>
            </a:r>
            <a:r>
              <a:rPr lang="en-US" sz="2400" b="1" dirty="0" smtClean="0">
                <a:solidFill>
                  <a:srgbClr val="99FF33"/>
                </a:solidFill>
                <a:latin typeface="+mj-lt"/>
                <a:cs typeface="Times New Roman" pitchFamily="18" charset="0"/>
                <a:sym typeface="Symbol" pitchFamily="18" charset="2"/>
              </a:rPr>
              <a:t></a:t>
            </a:r>
            <a:r>
              <a:rPr lang="en-US" sz="2400" b="1" dirty="0" smtClean="0">
                <a:solidFill>
                  <a:srgbClr val="99FF33"/>
                </a:solidFill>
                <a:latin typeface="+mj-lt"/>
                <a:cs typeface="Times New Roman" pitchFamily="18" charset="0"/>
              </a:rPr>
              <a:t>A + h</a:t>
            </a:r>
            <a:r>
              <a:rPr lang="en-US" sz="2400" b="1" dirty="0" smtClean="0">
                <a:solidFill>
                  <a:srgbClr val="99FF33"/>
                </a:solidFill>
                <a:latin typeface="+mj-lt"/>
                <a:cs typeface="Times New Roman" pitchFamily="18" charset="0"/>
                <a:sym typeface="Symbol" pitchFamily="18" charset="2"/>
              </a:rPr>
              <a:t></a:t>
            </a:r>
            <a:r>
              <a:rPr lang="en-US" sz="2400" b="1" dirty="0" smtClean="0">
                <a:solidFill>
                  <a:srgbClr val="99FF33"/>
                </a:solidFill>
                <a:latin typeface="+mj-lt"/>
                <a:cs typeface="Times New Roman" pitchFamily="18" charset="0"/>
              </a:rPr>
              <a:t> </a:t>
            </a:r>
            <a:r>
              <a:rPr lang="en-US" sz="2400" b="1" dirty="0" smtClean="0">
                <a:solidFill>
                  <a:srgbClr val="99FF33"/>
                </a:solidFill>
                <a:latin typeface="+mj-lt"/>
                <a:cs typeface="Times New Roman" pitchFamily="18" charset="0"/>
                <a:sym typeface="Symbol" pitchFamily="18" charset="2"/>
              </a:rPr>
              <a:t>      </a:t>
            </a:r>
            <a:r>
              <a:rPr lang="en-US" sz="2400" b="1" dirty="0" smtClean="0">
                <a:solidFill>
                  <a:srgbClr val="99FF33"/>
                </a:solidFill>
                <a:latin typeface="+mj-lt"/>
                <a:cs typeface="Times New Roman" pitchFamily="18" charset="0"/>
              </a:rPr>
              <a:t>Spontaneous Emission</a:t>
            </a:r>
          </a:p>
          <a:p>
            <a:pPr marL="0" indent="0" eaLnBrk="1" hangingPunct="1">
              <a:lnSpc>
                <a:spcPct val="80000"/>
              </a:lnSpc>
              <a:buClr>
                <a:schemeClr val="tx1"/>
              </a:buClr>
              <a:buFontTx/>
              <a:buNone/>
              <a:defRPr/>
            </a:pPr>
            <a:r>
              <a:rPr lang="en-US" b="1" dirty="0" smtClean="0">
                <a:solidFill>
                  <a:srgbClr val="99FF33"/>
                </a:solidFill>
                <a:latin typeface="+mj-lt"/>
                <a:cs typeface="Times New Roman" pitchFamily="18" charset="0"/>
              </a:rPr>
              <a:t>	 Where  A-Atom in ground state(E</a:t>
            </a:r>
            <a:r>
              <a:rPr lang="en-US" b="1" baseline="-25000" dirty="0" smtClean="0">
                <a:solidFill>
                  <a:srgbClr val="99FF33"/>
                </a:solidFill>
                <a:latin typeface="+mj-lt"/>
                <a:cs typeface="Times New Roman" pitchFamily="18" charset="0"/>
              </a:rPr>
              <a:t>1</a:t>
            </a:r>
            <a:r>
              <a:rPr lang="en-US" b="1" dirty="0" smtClean="0">
                <a:solidFill>
                  <a:srgbClr val="99FF33"/>
                </a:solidFill>
                <a:latin typeface="+mj-lt"/>
                <a:cs typeface="Times New Roman" pitchFamily="18" charset="0"/>
              </a:rPr>
              <a:t>) ,</a:t>
            </a:r>
          </a:p>
          <a:p>
            <a:pPr marL="0" indent="0" eaLnBrk="1" hangingPunct="1">
              <a:lnSpc>
                <a:spcPct val="80000"/>
              </a:lnSpc>
              <a:buClr>
                <a:schemeClr val="tx1"/>
              </a:buClr>
              <a:buFontTx/>
              <a:buNone/>
              <a:defRPr/>
            </a:pPr>
            <a:r>
              <a:rPr lang="en-US" b="1" dirty="0" smtClean="0">
                <a:solidFill>
                  <a:srgbClr val="99FF33"/>
                </a:solidFill>
                <a:latin typeface="+mj-lt"/>
                <a:cs typeface="Times New Roman" pitchFamily="18" charset="0"/>
              </a:rPr>
              <a:t>		   A*- Atom in excited state(E</a:t>
            </a:r>
            <a:r>
              <a:rPr lang="en-US" b="1" baseline="-25000" dirty="0" smtClean="0">
                <a:solidFill>
                  <a:srgbClr val="99FF33"/>
                </a:solidFill>
                <a:latin typeface="+mj-lt"/>
                <a:cs typeface="Times New Roman" pitchFamily="18" charset="0"/>
              </a:rPr>
              <a:t>2</a:t>
            </a:r>
            <a:r>
              <a:rPr lang="en-US" b="1" dirty="0" smtClean="0">
                <a:solidFill>
                  <a:srgbClr val="99FF33"/>
                </a:solidFill>
                <a:latin typeface="+mj-lt"/>
                <a:cs typeface="Times New Roman" pitchFamily="18" charset="0"/>
              </a:rPr>
              <a:t>)				         A</a:t>
            </a:r>
            <a:r>
              <a:rPr lang="en-US" b="1" baseline="-25000" dirty="0" smtClean="0">
                <a:solidFill>
                  <a:srgbClr val="99FF33"/>
                </a:solidFill>
                <a:latin typeface="+mj-lt"/>
                <a:cs typeface="Times New Roman" pitchFamily="18" charset="0"/>
              </a:rPr>
              <a:t>21</a:t>
            </a:r>
            <a:r>
              <a:rPr lang="en-US" b="1" dirty="0" smtClean="0">
                <a:solidFill>
                  <a:srgbClr val="99FF33"/>
                </a:solidFill>
                <a:latin typeface="+mj-lt"/>
                <a:cs typeface="Times New Roman" pitchFamily="18" charset="0"/>
              </a:rPr>
              <a:t>:Einstein’s coefficient of spontaneous emission</a:t>
            </a:r>
          </a:p>
          <a:p>
            <a:pPr marL="742950" lvl="1" indent="-285750">
              <a:lnSpc>
                <a:spcPct val="80000"/>
              </a:lnSpc>
              <a:buClr>
                <a:schemeClr val="tx1"/>
              </a:buClr>
              <a:buFont typeface="Wingdings 2" pitchFamily="18" charset="2"/>
              <a:buNone/>
              <a:defRPr/>
            </a:pPr>
            <a:r>
              <a:rPr lang="en-US" b="1" dirty="0" smtClean="0">
                <a:solidFill>
                  <a:srgbClr val="99FF33"/>
                </a:solidFill>
                <a:latin typeface="+mj-lt"/>
                <a:cs typeface="Times New Roman" pitchFamily="18" charset="0"/>
              </a:rPr>
              <a:t>                N2= No. of atom at the </a:t>
            </a:r>
            <a:r>
              <a:rPr lang="en-US" b="1" dirty="0" err="1" smtClean="0">
                <a:solidFill>
                  <a:srgbClr val="99FF33"/>
                </a:solidFill>
                <a:latin typeface="+mj-lt"/>
                <a:cs typeface="Times New Roman" pitchFamily="18" charset="0"/>
              </a:rPr>
              <a:t>exciated</a:t>
            </a:r>
            <a:r>
              <a:rPr lang="en-US" b="1" dirty="0" smtClean="0">
                <a:solidFill>
                  <a:srgbClr val="99FF33"/>
                </a:solidFill>
                <a:latin typeface="+mj-lt"/>
                <a:cs typeface="Times New Roman" pitchFamily="18" charset="0"/>
              </a:rPr>
              <a:t>  state (E2)</a:t>
            </a:r>
          </a:p>
          <a:p>
            <a:pPr marL="742950" lvl="1" indent="-285750">
              <a:lnSpc>
                <a:spcPct val="80000"/>
              </a:lnSpc>
              <a:buClr>
                <a:schemeClr val="tx1"/>
              </a:buClr>
              <a:buFont typeface="Wingdings 2" pitchFamily="18" charset="2"/>
              <a:buNone/>
              <a:defRPr/>
            </a:pPr>
            <a:r>
              <a:rPr lang="en-US" b="1" dirty="0" smtClean="0">
                <a:solidFill>
                  <a:srgbClr val="99FF33"/>
                </a:solidFill>
                <a:latin typeface="+mj-lt"/>
                <a:cs typeface="Times New Roman" pitchFamily="18" charset="0"/>
              </a:rPr>
              <a:t>	</a:t>
            </a:r>
          </a:p>
          <a:p>
            <a:pPr marL="742950" lvl="1" indent="-285750">
              <a:lnSpc>
                <a:spcPct val="80000"/>
              </a:lnSpc>
              <a:buClr>
                <a:schemeClr val="tx1"/>
              </a:buClr>
              <a:buFont typeface="Wingdings 2" pitchFamily="18" charset="2"/>
              <a:buNone/>
              <a:defRPr/>
            </a:pPr>
            <a:endParaRPr lang="en-US" b="1" dirty="0" smtClean="0">
              <a:solidFill>
                <a:srgbClr val="99FF33"/>
              </a:solidFill>
              <a:latin typeface="+mj-lt"/>
              <a:cs typeface="Times New Roman" pitchFamily="18" charset="0"/>
            </a:endParaRPr>
          </a:p>
          <a:p>
            <a:pPr marL="0" indent="0" algn="just" eaLnBrk="1" hangingPunct="1">
              <a:lnSpc>
                <a:spcPct val="80000"/>
              </a:lnSpc>
              <a:buClr>
                <a:schemeClr val="tx1"/>
              </a:buClr>
              <a:buFont typeface="Wingdings 2" pitchFamily="18" charset="2"/>
              <a:buNone/>
              <a:defRPr/>
            </a:pPr>
            <a:r>
              <a:rPr lang="en-US" sz="2400" b="1" dirty="0" smtClean="0">
                <a:solidFill>
                  <a:srgbClr val="99FF33"/>
                </a:solidFill>
                <a:latin typeface="+mj-lt"/>
                <a:cs typeface="Times New Roman" pitchFamily="18" charset="0"/>
              </a:rPr>
              <a:t>                                           </a:t>
            </a:r>
          </a:p>
        </p:txBody>
      </p:sp>
      <p:pic>
        <p:nvPicPr>
          <p:cNvPr id="28675" name="Picture 5"/>
          <p:cNvPicPr>
            <a:picLocks noChangeAspect="1" noChangeArrowheads="1"/>
          </p:cNvPicPr>
          <p:nvPr/>
        </p:nvPicPr>
        <p:blipFill>
          <a:blip r:embed="rId2" cstate="print"/>
          <a:srcRect/>
          <a:stretch>
            <a:fillRect/>
          </a:stretch>
        </p:blipFill>
        <p:spPr bwMode="auto">
          <a:xfrm>
            <a:off x="974725" y="685800"/>
            <a:ext cx="7426325" cy="1905000"/>
          </a:xfrm>
          <a:prstGeom prst="rect">
            <a:avLst/>
          </a:prstGeom>
          <a:noFill/>
          <a:ln w="9525">
            <a:noFill/>
            <a:miter lim="800000"/>
            <a:headEnd/>
            <a:tailEnd/>
          </a:ln>
        </p:spPr>
      </p:pic>
      <p:sp>
        <p:nvSpPr>
          <p:cNvPr id="28676" name="TextBox 4"/>
          <p:cNvSpPr txBox="1">
            <a:spLocks noChangeArrowheads="1"/>
          </p:cNvSpPr>
          <p:nvPr/>
        </p:nvSpPr>
        <p:spPr bwMode="auto">
          <a:xfrm>
            <a:off x="225425" y="101600"/>
            <a:ext cx="5775325" cy="584200"/>
          </a:xfrm>
          <a:prstGeom prst="rect">
            <a:avLst/>
          </a:prstGeom>
          <a:noFill/>
          <a:ln w="9525">
            <a:noFill/>
            <a:miter lim="800000"/>
            <a:headEnd/>
            <a:tailEnd/>
          </a:ln>
        </p:spPr>
        <p:txBody>
          <a:bodyPr>
            <a:spAutoFit/>
          </a:bodyPr>
          <a:lstStyle/>
          <a:p>
            <a:pPr>
              <a:lnSpc>
                <a:spcPct val="80000"/>
              </a:lnSpc>
              <a:spcBef>
                <a:spcPct val="50000"/>
              </a:spcBef>
              <a:buFont typeface="Wingdings 2" pitchFamily="18" charset="2"/>
              <a:buNone/>
            </a:pPr>
            <a:r>
              <a:rPr lang="en-US" sz="4000" b="1">
                <a:solidFill>
                  <a:srgbClr val="00FFCC"/>
                </a:solidFill>
                <a:latin typeface="Berlin Sans FB Demi" pitchFamily="34" charset="0"/>
                <a:cs typeface="Times New Roman" pitchFamily="18" charset="0"/>
              </a:rPr>
              <a:t>Spontaneous</a:t>
            </a:r>
            <a:r>
              <a:rPr lang="en-US" sz="2800" b="1">
                <a:solidFill>
                  <a:srgbClr val="FFFF00"/>
                </a:solidFill>
                <a:latin typeface="Times New Roman" pitchFamily="18" charset="0"/>
              </a:rPr>
              <a:t> </a:t>
            </a:r>
            <a:r>
              <a:rPr lang="en-US" sz="4000" b="1">
                <a:solidFill>
                  <a:srgbClr val="00FFCC"/>
                </a:solidFill>
                <a:latin typeface="Berlin Sans FB Demi" pitchFamily="34" charset="0"/>
                <a:cs typeface="Times New Roman" pitchFamily="18" charset="0"/>
              </a:rPr>
              <a:t>Emission</a:t>
            </a:r>
          </a:p>
        </p:txBody>
      </p:sp>
      <p:sp>
        <p:nvSpPr>
          <p:cNvPr id="28677" name="TextBox 4"/>
          <p:cNvSpPr txBox="1">
            <a:spLocks noChangeArrowheads="1"/>
          </p:cNvSpPr>
          <p:nvPr/>
        </p:nvSpPr>
        <p:spPr bwMode="auto">
          <a:xfrm>
            <a:off x="0" y="5562600"/>
            <a:ext cx="2400300" cy="369888"/>
          </a:xfrm>
          <a:prstGeom prst="rect">
            <a:avLst/>
          </a:prstGeom>
          <a:noFill/>
          <a:ln w="9525">
            <a:noFill/>
            <a:miter lim="800000"/>
            <a:headEnd/>
            <a:tailEnd/>
          </a:ln>
        </p:spPr>
        <p:txBody>
          <a:bodyPr>
            <a:spAutoFit/>
          </a:bodyPr>
          <a:lstStyle/>
          <a:p>
            <a:r>
              <a:rPr lang="en-US" b="1">
                <a:solidFill>
                  <a:srgbClr val="99FF33"/>
                </a:solidFill>
                <a:cs typeface="Times New Roman" pitchFamily="18" charset="0"/>
              </a:rPr>
              <a:t>dN</a:t>
            </a:r>
            <a:r>
              <a:rPr lang="en-US" b="1" baseline="-25000">
                <a:solidFill>
                  <a:srgbClr val="99FF33"/>
                </a:solidFill>
                <a:cs typeface="Times New Roman" pitchFamily="18" charset="0"/>
              </a:rPr>
              <a:t>sp</a:t>
            </a:r>
            <a:r>
              <a:rPr lang="en-US" b="1">
                <a:solidFill>
                  <a:srgbClr val="99FF33"/>
                </a:solidFill>
                <a:cs typeface="Times New Roman" pitchFamily="18" charset="0"/>
              </a:rPr>
              <a:t> /dt= A</a:t>
            </a:r>
            <a:r>
              <a:rPr lang="en-US" b="1" baseline="-25000">
                <a:solidFill>
                  <a:srgbClr val="99FF33"/>
                </a:solidFill>
                <a:cs typeface="Times New Roman" pitchFamily="18" charset="0"/>
              </a:rPr>
              <a:t>21</a:t>
            </a:r>
            <a:r>
              <a:rPr lang="en-US" b="1">
                <a:solidFill>
                  <a:srgbClr val="99FF33"/>
                </a:solidFill>
                <a:cs typeface="Times New Roman" pitchFamily="18" charset="0"/>
              </a:rPr>
              <a:t>N</a:t>
            </a:r>
            <a:r>
              <a:rPr lang="en-US" b="1" baseline="-25000">
                <a:solidFill>
                  <a:srgbClr val="99FF33"/>
                </a:solidFill>
                <a:cs typeface="Times New Roman" pitchFamily="18" charset="0"/>
              </a:rPr>
              <a:t>2</a:t>
            </a:r>
            <a:r>
              <a:rPr lang="en-US" b="1">
                <a:solidFill>
                  <a:srgbClr val="99FF33"/>
                </a:solidFill>
                <a:cs typeface="Times New Roman" pitchFamily="18" charset="0"/>
              </a:rPr>
              <a:t> </a:t>
            </a:r>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Content Placeholder 88"/>
          <p:cNvSpPr>
            <a:spLocks noGrp="1"/>
          </p:cNvSpPr>
          <p:nvPr>
            <p:ph idx="1"/>
          </p:nvPr>
        </p:nvSpPr>
        <p:spPr>
          <a:xfrm>
            <a:off x="150813" y="457200"/>
            <a:ext cx="8850312" cy="5715000"/>
          </a:xfrm>
        </p:spPr>
        <p:txBody>
          <a:bodyPr/>
          <a:lstStyle/>
          <a:p>
            <a:pPr>
              <a:spcBef>
                <a:spcPct val="50000"/>
              </a:spcBef>
              <a:buClrTx/>
              <a:defRPr/>
            </a:pPr>
            <a:r>
              <a:rPr lang="en-US" sz="2400" b="1" dirty="0" smtClean="0">
                <a:solidFill>
                  <a:srgbClr val="99FF33"/>
                </a:solidFill>
                <a:latin typeface="+mj-lt"/>
                <a:cs typeface="Times New Roman" pitchFamily="18" charset="0"/>
                <a:sym typeface="Symbol" pitchFamily="18" charset="2"/>
              </a:rPr>
              <a:t>He atoms are excited to levels F</a:t>
            </a:r>
            <a:r>
              <a:rPr lang="en-US" sz="2400" b="1" baseline="-25000" dirty="0" smtClean="0">
                <a:solidFill>
                  <a:srgbClr val="99FF33"/>
                </a:solidFill>
                <a:latin typeface="+mj-lt"/>
                <a:cs typeface="Times New Roman" pitchFamily="18" charset="0"/>
                <a:sym typeface="Symbol" pitchFamily="18" charset="2"/>
              </a:rPr>
              <a:t>2</a:t>
            </a:r>
            <a:r>
              <a:rPr lang="en-US" sz="2400" b="1" dirty="0" smtClean="0">
                <a:solidFill>
                  <a:srgbClr val="99FF33"/>
                </a:solidFill>
                <a:latin typeface="+mj-lt"/>
                <a:cs typeface="Times New Roman" pitchFamily="18" charset="0"/>
                <a:sym typeface="Symbol" pitchFamily="18" charset="2"/>
              </a:rPr>
              <a:t> &amp;</a:t>
            </a:r>
            <a:r>
              <a:rPr lang="en-US" sz="2400" b="1" dirty="0" err="1" smtClean="0">
                <a:solidFill>
                  <a:srgbClr val="99FF33"/>
                </a:solidFill>
                <a:latin typeface="+mj-lt"/>
                <a:cs typeface="Times New Roman" pitchFamily="18" charset="0"/>
                <a:sym typeface="Symbol" pitchFamily="18" charset="2"/>
              </a:rPr>
              <a:t>F</a:t>
            </a:r>
            <a:r>
              <a:rPr lang="en-US" sz="2400" b="1" baseline="-25000" dirty="0" err="1" smtClean="0">
                <a:solidFill>
                  <a:srgbClr val="99FF33"/>
                </a:solidFill>
                <a:latin typeface="+mj-lt"/>
                <a:cs typeface="Times New Roman" pitchFamily="18" charset="0"/>
                <a:sym typeface="Symbol" pitchFamily="18" charset="2"/>
              </a:rPr>
              <a:t>3</a:t>
            </a:r>
            <a:r>
              <a:rPr lang="en-US" sz="2400" b="1" dirty="0" smtClean="0">
                <a:solidFill>
                  <a:srgbClr val="99FF33"/>
                </a:solidFill>
                <a:latin typeface="+mj-lt"/>
                <a:cs typeface="Times New Roman" pitchFamily="18" charset="0"/>
                <a:sym typeface="Symbol" pitchFamily="18" charset="2"/>
              </a:rPr>
              <a:t> – </a:t>
            </a:r>
            <a:r>
              <a:rPr lang="en-US" sz="2400" b="1" dirty="0" err="1" smtClean="0">
                <a:solidFill>
                  <a:srgbClr val="99FF33"/>
                </a:solidFill>
                <a:latin typeface="+mj-lt"/>
                <a:cs typeface="Times New Roman" pitchFamily="18" charset="0"/>
                <a:sym typeface="Symbol" pitchFamily="18" charset="2"/>
              </a:rPr>
              <a:t>metastable</a:t>
            </a:r>
            <a:r>
              <a:rPr lang="en-US" sz="2400" b="1" dirty="0" smtClean="0">
                <a:solidFill>
                  <a:srgbClr val="99FF33"/>
                </a:solidFill>
                <a:latin typeface="+mj-lt"/>
                <a:cs typeface="Times New Roman" pitchFamily="18" charset="0"/>
                <a:sym typeface="Symbol" pitchFamily="18" charset="2"/>
              </a:rPr>
              <a:t> levels</a:t>
            </a:r>
          </a:p>
          <a:p>
            <a:pPr>
              <a:spcBef>
                <a:spcPct val="50000"/>
              </a:spcBef>
              <a:buClrTx/>
              <a:defRPr/>
            </a:pP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4</a:t>
            </a:r>
            <a:r>
              <a:rPr lang="en-US" sz="2400" b="1" dirty="0" smtClean="0">
                <a:solidFill>
                  <a:srgbClr val="99FF33"/>
                </a:solidFill>
                <a:latin typeface="+mj-lt"/>
                <a:cs typeface="Times New Roman" pitchFamily="18" charset="0"/>
                <a:sym typeface="Symbol" pitchFamily="18" charset="2"/>
              </a:rPr>
              <a:t> &amp; E</a:t>
            </a:r>
            <a:r>
              <a:rPr lang="en-US" sz="2400" b="1" baseline="-25000" dirty="0" smtClean="0">
                <a:solidFill>
                  <a:srgbClr val="99FF33"/>
                </a:solidFill>
                <a:latin typeface="+mj-lt"/>
                <a:cs typeface="Times New Roman" pitchFamily="18" charset="0"/>
                <a:sym typeface="Symbol" pitchFamily="18" charset="2"/>
              </a:rPr>
              <a:t>6</a:t>
            </a:r>
            <a:r>
              <a:rPr lang="en-US" sz="2400" b="1" dirty="0" smtClean="0">
                <a:solidFill>
                  <a:srgbClr val="99FF33"/>
                </a:solidFill>
                <a:latin typeface="+mj-lt"/>
                <a:cs typeface="Times New Roman" pitchFamily="18" charset="0"/>
                <a:sym typeface="Symbol" pitchFamily="18" charset="2"/>
              </a:rPr>
              <a:t> levels in Ne are </a:t>
            </a:r>
            <a:r>
              <a:rPr lang="en-US" sz="2400" b="1" dirty="0" err="1" smtClean="0">
                <a:solidFill>
                  <a:srgbClr val="99FF33"/>
                </a:solidFill>
                <a:latin typeface="+mj-lt"/>
                <a:cs typeface="Times New Roman" pitchFamily="18" charset="0"/>
                <a:sym typeface="Symbol" pitchFamily="18" charset="2"/>
              </a:rPr>
              <a:t>metastable</a:t>
            </a:r>
            <a:r>
              <a:rPr lang="en-US" sz="2400" b="1" dirty="0" smtClean="0">
                <a:solidFill>
                  <a:srgbClr val="99FF33"/>
                </a:solidFill>
                <a:latin typeface="+mj-lt"/>
                <a:cs typeface="Times New Roman" pitchFamily="18" charset="0"/>
                <a:sym typeface="Symbol" pitchFamily="18" charset="2"/>
              </a:rPr>
              <a:t> states  accumulation of atoms takes place in level E</a:t>
            </a:r>
            <a:r>
              <a:rPr lang="en-US" sz="2400" b="1" baseline="-25000" dirty="0" smtClean="0">
                <a:solidFill>
                  <a:srgbClr val="99FF33"/>
                </a:solidFill>
                <a:latin typeface="+mj-lt"/>
                <a:cs typeface="Times New Roman" pitchFamily="18" charset="0"/>
                <a:sym typeface="Symbol" pitchFamily="18" charset="2"/>
              </a:rPr>
              <a:t>6</a:t>
            </a:r>
            <a:r>
              <a:rPr lang="en-US" sz="2400" b="1" dirty="0" smtClean="0">
                <a:solidFill>
                  <a:srgbClr val="99FF33"/>
                </a:solidFill>
                <a:latin typeface="+mj-lt"/>
                <a:cs typeface="Times New Roman" pitchFamily="18" charset="0"/>
                <a:sym typeface="Symbol" pitchFamily="18" charset="2"/>
              </a:rPr>
              <a:t> and E</a:t>
            </a:r>
            <a:r>
              <a:rPr lang="en-US" sz="2400" b="1" baseline="-25000" dirty="0" smtClean="0">
                <a:solidFill>
                  <a:srgbClr val="99FF33"/>
                </a:solidFill>
                <a:latin typeface="+mj-lt"/>
                <a:cs typeface="Times New Roman" pitchFamily="18" charset="0"/>
                <a:sym typeface="Symbol" pitchFamily="18" charset="2"/>
              </a:rPr>
              <a:t>4</a:t>
            </a:r>
          </a:p>
          <a:p>
            <a:pPr>
              <a:buClrTx/>
              <a:defRPr/>
            </a:pPr>
            <a:r>
              <a:rPr lang="en-US" sz="2400" b="1" dirty="0" smtClean="0">
                <a:solidFill>
                  <a:srgbClr val="99FF33"/>
                </a:solidFill>
                <a:latin typeface="+mj-lt"/>
                <a:cs typeface="Times New Roman" pitchFamily="18" charset="0"/>
                <a:sym typeface="Symbol" pitchFamily="18" charset="2"/>
              </a:rPr>
              <a:t>Population inversion can be achieved between:E</a:t>
            </a:r>
            <a:r>
              <a:rPr lang="en-US" sz="2400" b="1" baseline="-25000" dirty="0" smtClean="0">
                <a:solidFill>
                  <a:srgbClr val="99FF33"/>
                </a:solidFill>
                <a:latin typeface="+mj-lt"/>
                <a:cs typeface="Times New Roman" pitchFamily="18" charset="0"/>
                <a:sym typeface="Symbol" pitchFamily="18" charset="2"/>
              </a:rPr>
              <a:t>6 </a:t>
            </a:r>
            <a:r>
              <a:rPr lang="en-US" sz="2400" b="1" dirty="0" smtClean="0">
                <a:solidFill>
                  <a:srgbClr val="99FF33"/>
                </a:solidFill>
                <a:latin typeface="+mj-lt"/>
                <a:cs typeface="Times New Roman" pitchFamily="18" charset="0"/>
                <a:sym typeface="Symbol" pitchFamily="18" charset="2"/>
              </a:rPr>
              <a:t>and E</a:t>
            </a:r>
            <a:r>
              <a:rPr lang="en-US" sz="2400" b="1" baseline="-25000" dirty="0" smtClean="0">
                <a:solidFill>
                  <a:srgbClr val="99FF33"/>
                </a:solidFill>
                <a:latin typeface="+mj-lt"/>
                <a:cs typeface="Times New Roman" pitchFamily="18" charset="0"/>
                <a:sym typeface="Symbol" pitchFamily="18" charset="2"/>
              </a:rPr>
              <a:t>5</a:t>
            </a:r>
            <a:r>
              <a:rPr lang="en-US" sz="2400" b="1" dirty="0" smtClean="0">
                <a:solidFill>
                  <a:srgbClr val="99FF33"/>
                </a:solidFill>
                <a:latin typeface="+mj-lt"/>
                <a:cs typeface="Times New Roman" pitchFamily="18" charset="0"/>
                <a:sym typeface="Symbol" pitchFamily="18" charset="2"/>
              </a:rPr>
              <a:t>, </a:t>
            </a:r>
            <a:r>
              <a:rPr lang="en-US" sz="2400" b="1" dirty="0" err="1" smtClean="0">
                <a:solidFill>
                  <a:srgbClr val="99FF33"/>
                </a:solidFill>
                <a:latin typeface="+mj-lt"/>
                <a:cs typeface="Times New Roman" pitchFamily="18" charset="0"/>
                <a:sym typeface="Symbol" pitchFamily="18" charset="2"/>
              </a:rPr>
              <a:t>E</a:t>
            </a:r>
            <a:r>
              <a:rPr lang="en-US" sz="2400" b="1" baseline="-25000" dirty="0" err="1" smtClean="0">
                <a:solidFill>
                  <a:srgbClr val="99FF33"/>
                </a:solidFill>
                <a:latin typeface="+mj-lt"/>
                <a:cs typeface="Times New Roman" pitchFamily="18" charset="0"/>
                <a:sym typeface="Symbol" pitchFamily="18" charset="2"/>
              </a:rPr>
              <a:t>6</a:t>
            </a:r>
            <a:r>
              <a:rPr lang="en-US" sz="2400" b="1" dirty="0" smtClean="0">
                <a:solidFill>
                  <a:srgbClr val="99FF33"/>
                </a:solidFill>
                <a:latin typeface="+mj-lt"/>
                <a:cs typeface="Times New Roman" pitchFamily="18" charset="0"/>
                <a:sym typeface="Symbol" pitchFamily="18" charset="2"/>
              </a:rPr>
              <a:t> and E</a:t>
            </a:r>
            <a:r>
              <a:rPr lang="en-US" sz="2400" b="1" baseline="-25000" dirty="0" smtClean="0">
                <a:solidFill>
                  <a:srgbClr val="99FF33"/>
                </a:solidFill>
                <a:latin typeface="+mj-lt"/>
                <a:cs typeface="Times New Roman" pitchFamily="18" charset="0"/>
                <a:sym typeface="Symbol" pitchFamily="18" charset="2"/>
              </a:rPr>
              <a:t>3</a:t>
            </a:r>
            <a:r>
              <a:rPr lang="en-US" sz="2400" b="1" dirty="0" smtClean="0">
                <a:solidFill>
                  <a:srgbClr val="99FF33"/>
                </a:solidFill>
                <a:latin typeface="+mj-lt"/>
                <a:cs typeface="Times New Roman" pitchFamily="18" charset="0"/>
                <a:sym typeface="Symbol" pitchFamily="18" charset="2"/>
              </a:rPr>
              <a:t> levels  </a:t>
            </a:r>
            <a:r>
              <a:rPr lang="en-US" sz="2400" b="1" dirty="0" err="1" smtClean="0">
                <a:solidFill>
                  <a:srgbClr val="99FF33"/>
                </a:solidFill>
                <a:latin typeface="+mj-lt"/>
                <a:cs typeface="Times New Roman" pitchFamily="18" charset="0"/>
                <a:sym typeface="Symbol" pitchFamily="18" charset="2"/>
              </a:rPr>
              <a:t>E</a:t>
            </a:r>
            <a:r>
              <a:rPr lang="en-US" sz="2400" b="1" baseline="-25000" dirty="0" err="1" smtClean="0">
                <a:solidFill>
                  <a:srgbClr val="99FF33"/>
                </a:solidFill>
                <a:latin typeface="+mj-lt"/>
                <a:cs typeface="Times New Roman" pitchFamily="18" charset="0"/>
                <a:sym typeface="Symbol" pitchFamily="18" charset="2"/>
              </a:rPr>
              <a:t>4</a:t>
            </a:r>
            <a:r>
              <a:rPr lang="en-US" sz="2400" b="1" dirty="0" smtClean="0">
                <a:solidFill>
                  <a:srgbClr val="99FF33"/>
                </a:solidFill>
                <a:latin typeface="+mj-lt"/>
                <a:cs typeface="Times New Roman" pitchFamily="18" charset="0"/>
                <a:sym typeface="Symbol" pitchFamily="18" charset="2"/>
              </a:rPr>
              <a:t> and </a:t>
            </a:r>
            <a:r>
              <a:rPr lang="en-US" sz="2400" b="1" dirty="0" err="1" smtClean="0">
                <a:solidFill>
                  <a:srgbClr val="99FF33"/>
                </a:solidFill>
                <a:latin typeface="+mj-lt"/>
                <a:cs typeface="Times New Roman" pitchFamily="18" charset="0"/>
                <a:sym typeface="Symbol" pitchFamily="18" charset="2"/>
              </a:rPr>
              <a:t>E</a:t>
            </a:r>
            <a:r>
              <a:rPr lang="en-US" sz="2400" b="1" baseline="-25000" dirty="0" err="1" smtClean="0">
                <a:solidFill>
                  <a:srgbClr val="99FF33"/>
                </a:solidFill>
                <a:latin typeface="+mj-lt"/>
                <a:cs typeface="Times New Roman" pitchFamily="18" charset="0"/>
                <a:sym typeface="Symbol" pitchFamily="18" charset="2"/>
              </a:rPr>
              <a:t>3</a:t>
            </a:r>
            <a:r>
              <a:rPr lang="en-US" sz="2400" b="1" dirty="0" smtClean="0">
                <a:solidFill>
                  <a:srgbClr val="99FF33"/>
                </a:solidFill>
                <a:latin typeface="+mj-lt"/>
                <a:cs typeface="Times New Roman" pitchFamily="18" charset="0"/>
                <a:sym typeface="Symbol" pitchFamily="18" charset="2"/>
              </a:rPr>
              <a:t> levels</a:t>
            </a:r>
            <a:endParaRPr lang="en-US" sz="2400" b="1" dirty="0" smtClean="0">
              <a:solidFill>
                <a:srgbClr val="99FF33"/>
              </a:solidFill>
              <a:latin typeface="+mj-lt"/>
              <a:cs typeface="Times New Roman" pitchFamily="18" charset="0"/>
            </a:endParaRPr>
          </a:p>
          <a:p>
            <a:pPr marL="338138" indent="-338138">
              <a:lnSpc>
                <a:spcPct val="90000"/>
              </a:lnSpc>
              <a:spcBef>
                <a:spcPct val="50000"/>
              </a:spcBef>
              <a:buClrTx/>
              <a:buFont typeface="Wingdings" pitchFamily="2" charset="2"/>
              <a:buNone/>
              <a:defRPr/>
            </a:pP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6</a:t>
            </a:r>
            <a:r>
              <a:rPr lang="en-US" sz="2400" b="1" dirty="0" smtClean="0">
                <a:solidFill>
                  <a:srgbClr val="99FF33"/>
                </a:solidFill>
                <a:latin typeface="+mj-lt"/>
                <a:cs typeface="Times New Roman" pitchFamily="18" charset="0"/>
                <a:sym typeface="Symbol" pitchFamily="18" charset="2"/>
              </a:rPr>
              <a:t> E</a:t>
            </a:r>
            <a:r>
              <a:rPr lang="en-US" sz="2400" b="1" baseline="-25000" dirty="0" smtClean="0">
                <a:solidFill>
                  <a:srgbClr val="99FF33"/>
                </a:solidFill>
                <a:latin typeface="+mj-lt"/>
                <a:cs typeface="Times New Roman" pitchFamily="18" charset="0"/>
                <a:sym typeface="Symbol" pitchFamily="18" charset="2"/>
              </a:rPr>
              <a:t>3</a:t>
            </a:r>
            <a:r>
              <a:rPr lang="en-US" sz="2400" b="1" dirty="0" smtClean="0">
                <a:solidFill>
                  <a:srgbClr val="99FF33"/>
                </a:solidFill>
                <a:latin typeface="+mj-lt"/>
                <a:cs typeface="Times New Roman" pitchFamily="18" charset="0"/>
                <a:sym typeface="Symbol" pitchFamily="18" charset="2"/>
              </a:rPr>
              <a:t> </a:t>
            </a:r>
            <a:r>
              <a:rPr lang="en-US" sz="2400" b="1" dirty="0" smtClean="0">
                <a:solidFill>
                  <a:srgbClr val="3D1A96"/>
                </a:solidFill>
                <a:latin typeface="+mj-lt"/>
                <a:cs typeface="Times New Roman" pitchFamily="18" charset="0"/>
                <a:sym typeface="Symbol" pitchFamily="18" charset="2"/>
              </a:rPr>
              <a:t>transitions; laser beam of red color at 632.8 nm (6328 A)</a:t>
            </a:r>
          </a:p>
          <a:p>
            <a:pPr marL="338138" indent="-338138">
              <a:lnSpc>
                <a:spcPct val="90000"/>
              </a:lnSpc>
              <a:spcBef>
                <a:spcPct val="50000"/>
              </a:spcBef>
              <a:buClrTx/>
              <a:buFont typeface="Wingdings" pitchFamily="2" charset="2"/>
              <a:buNone/>
              <a:defRPr/>
            </a:pP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4</a:t>
            </a:r>
            <a:r>
              <a:rPr lang="en-US" sz="2400" b="1" dirty="0" smtClean="0">
                <a:solidFill>
                  <a:srgbClr val="99FF33"/>
                </a:solidFill>
                <a:latin typeface="+mj-lt"/>
                <a:cs typeface="Times New Roman" pitchFamily="18" charset="0"/>
                <a:sym typeface="Symbol" pitchFamily="18" charset="2"/>
              </a:rPr>
              <a:t> E</a:t>
            </a:r>
            <a:r>
              <a:rPr lang="en-US" sz="2400" b="1" baseline="-25000" dirty="0" smtClean="0">
                <a:solidFill>
                  <a:srgbClr val="99FF33"/>
                </a:solidFill>
                <a:latin typeface="+mj-lt"/>
                <a:cs typeface="Times New Roman" pitchFamily="18" charset="0"/>
                <a:sym typeface="Symbol" pitchFamily="18" charset="2"/>
              </a:rPr>
              <a:t>3</a:t>
            </a:r>
            <a:r>
              <a:rPr lang="en-US" sz="2400" b="1" dirty="0" smtClean="0">
                <a:solidFill>
                  <a:srgbClr val="99FF33"/>
                </a:solidFill>
                <a:latin typeface="+mj-lt"/>
                <a:cs typeface="Times New Roman" pitchFamily="18" charset="0"/>
                <a:sym typeface="Symbol" pitchFamily="18" charset="2"/>
              </a:rPr>
              <a:t> transitions; laser beam at wavelength of 1150 nm(11500 A )</a:t>
            </a:r>
          </a:p>
          <a:p>
            <a:pPr>
              <a:spcBef>
                <a:spcPct val="50000"/>
              </a:spcBef>
              <a:buClrTx/>
              <a:buFont typeface="Wingdings 2" pitchFamily="18" charset="2"/>
              <a:buNone/>
              <a:defRPr/>
            </a:pP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6</a:t>
            </a:r>
            <a:r>
              <a:rPr lang="en-US" sz="2400" b="1" dirty="0" smtClean="0">
                <a:solidFill>
                  <a:srgbClr val="99FF33"/>
                </a:solidFill>
                <a:latin typeface="+mj-lt"/>
                <a:cs typeface="Times New Roman" pitchFamily="18" charset="0"/>
                <a:sym typeface="Symbol" pitchFamily="18" charset="2"/>
              </a:rPr>
              <a:t> E</a:t>
            </a:r>
            <a:r>
              <a:rPr lang="en-US" sz="2400" b="1" baseline="-25000" dirty="0" smtClean="0">
                <a:solidFill>
                  <a:srgbClr val="99FF33"/>
                </a:solidFill>
                <a:latin typeface="+mj-lt"/>
                <a:cs typeface="Times New Roman" pitchFamily="18" charset="0"/>
                <a:sym typeface="Symbol" pitchFamily="18" charset="2"/>
              </a:rPr>
              <a:t>5</a:t>
            </a:r>
            <a:r>
              <a:rPr lang="en-US" sz="2400" b="1" dirty="0" smtClean="0">
                <a:solidFill>
                  <a:srgbClr val="99FF33"/>
                </a:solidFill>
                <a:latin typeface="+mj-lt"/>
                <a:cs typeface="Times New Roman" pitchFamily="18" charset="0"/>
              </a:rPr>
              <a:t> </a:t>
            </a:r>
            <a:r>
              <a:rPr lang="en-US" sz="2400" b="1" dirty="0" smtClean="0">
                <a:solidFill>
                  <a:srgbClr val="99FF33"/>
                </a:solidFill>
                <a:latin typeface="+mj-lt"/>
                <a:cs typeface="Times New Roman" pitchFamily="18" charset="0"/>
                <a:sym typeface="Symbol" pitchFamily="18" charset="2"/>
              </a:rPr>
              <a:t>transitions; laser beam in IR region at 3390nm(33900 A)</a:t>
            </a:r>
            <a:r>
              <a:rPr lang="en-US" sz="2400" b="1" dirty="0" smtClean="0">
                <a:solidFill>
                  <a:srgbClr val="99FF33"/>
                </a:solidFill>
                <a:latin typeface="+mj-lt"/>
                <a:cs typeface="Times New Roman" pitchFamily="18" charset="0"/>
              </a:rPr>
              <a:t> </a:t>
            </a:r>
            <a:endParaRPr lang="en-US" sz="2400" b="1" dirty="0" smtClean="0">
              <a:solidFill>
                <a:srgbClr val="99FF33"/>
              </a:solidFill>
              <a:latin typeface="+mj-lt"/>
              <a:cs typeface="Times New Roman" pitchFamily="18" charset="0"/>
              <a:sym typeface="Symbol" pitchFamily="18" charset="2"/>
            </a:endParaRPr>
          </a:p>
          <a:p>
            <a:pPr>
              <a:buClrTx/>
              <a:buFont typeface="Wingdings 2" pitchFamily="18" charset="2"/>
              <a:buNone/>
              <a:defRPr/>
            </a:pPr>
            <a:r>
              <a:rPr lang="en-US" sz="2400" b="1" dirty="0" smtClean="0">
                <a:solidFill>
                  <a:srgbClr val="99FF33"/>
                </a:solidFill>
                <a:latin typeface="+mj-lt"/>
                <a:cs typeface="Times New Roman" pitchFamily="18" charset="0"/>
                <a:sym typeface="Symbol" pitchFamily="18" charset="2"/>
              </a:rPr>
              <a:t>E</a:t>
            </a:r>
            <a:r>
              <a:rPr lang="en-US" sz="2400" b="1" baseline="-25000" dirty="0" smtClean="0">
                <a:solidFill>
                  <a:srgbClr val="99FF33"/>
                </a:solidFill>
                <a:latin typeface="+mj-lt"/>
                <a:cs typeface="Times New Roman" pitchFamily="18" charset="0"/>
                <a:sym typeface="Symbol" pitchFamily="18" charset="2"/>
              </a:rPr>
              <a:t>2</a:t>
            </a:r>
            <a:r>
              <a:rPr lang="en-US" sz="2400" b="1" dirty="0" smtClean="0">
                <a:solidFill>
                  <a:srgbClr val="99FF33"/>
                </a:solidFill>
                <a:latin typeface="+mj-lt"/>
                <a:cs typeface="Times New Roman" pitchFamily="18" charset="0"/>
                <a:sym typeface="Symbol" pitchFamily="18" charset="2"/>
              </a:rPr>
              <a:t> E</a:t>
            </a:r>
            <a:r>
              <a:rPr lang="en-US" sz="2400" b="1" baseline="-25000" dirty="0" smtClean="0">
                <a:solidFill>
                  <a:srgbClr val="99FF33"/>
                </a:solidFill>
                <a:latin typeface="+mj-lt"/>
                <a:cs typeface="Times New Roman" pitchFamily="18" charset="0"/>
                <a:sym typeface="Symbol" pitchFamily="18" charset="2"/>
              </a:rPr>
              <a:t>1</a:t>
            </a:r>
            <a:r>
              <a:rPr lang="en-US" sz="2400" b="1" dirty="0" smtClean="0">
                <a:solidFill>
                  <a:srgbClr val="99FF33"/>
                </a:solidFill>
                <a:latin typeface="+mj-lt"/>
                <a:cs typeface="Times New Roman" pitchFamily="18" charset="0"/>
                <a:sym typeface="Symbol" pitchFamily="18" charset="2"/>
              </a:rPr>
              <a:t> transition induced by collisions with walls of discharge tube.</a:t>
            </a:r>
          </a:p>
          <a:p>
            <a:pPr>
              <a:buClrTx/>
              <a:defRPr/>
            </a:pPr>
            <a:r>
              <a:rPr lang="en-US" sz="2400" b="1" dirty="0" smtClean="0">
                <a:solidFill>
                  <a:srgbClr val="99FF33"/>
                </a:solidFill>
                <a:latin typeface="+mj-lt"/>
                <a:cs typeface="Times New Roman" pitchFamily="18" charset="0"/>
                <a:sym typeface="Symbol" pitchFamily="18" charset="2"/>
              </a:rPr>
              <a:t>Therefore discharge tube  is  made as narrow as possible to enhance probability of atomic collisions with walls.</a:t>
            </a:r>
            <a:r>
              <a:rPr lang="en-US" sz="2400" b="1" dirty="0" smtClean="0">
                <a:solidFill>
                  <a:srgbClr val="99FF33"/>
                </a:solidFill>
                <a:latin typeface="+mj-lt"/>
                <a:cs typeface="Times New Roman" pitchFamily="18" charset="0"/>
              </a:rPr>
              <a:t> </a:t>
            </a:r>
          </a:p>
          <a:p>
            <a:pPr>
              <a:buClrTx/>
              <a:defRPr/>
            </a:pPr>
            <a:r>
              <a:rPr lang="en-US" sz="2400" b="1" dirty="0" smtClean="0">
                <a:solidFill>
                  <a:srgbClr val="99FF33"/>
                </a:solidFill>
                <a:latin typeface="+mj-lt"/>
                <a:cs typeface="Times New Roman" pitchFamily="18" charset="0"/>
              </a:rPr>
              <a:t>In most of applications He-Ne lasers is used as a source of red light. </a:t>
            </a:r>
          </a:p>
          <a:p>
            <a:pPr>
              <a:buClrTx/>
              <a:defRPr/>
            </a:pPr>
            <a:r>
              <a:rPr lang="en-US" sz="2400" b="1" dirty="0" smtClean="0">
                <a:solidFill>
                  <a:srgbClr val="99FF33"/>
                </a:solidFill>
                <a:latin typeface="+mj-lt"/>
                <a:cs typeface="Times New Roman" pitchFamily="18" charset="0"/>
              </a:rPr>
              <a:t>Power output from He-Ne laser is 1- 50 </a:t>
            </a:r>
            <a:r>
              <a:rPr lang="en-US" sz="2400" b="1" dirty="0" err="1" smtClean="0">
                <a:solidFill>
                  <a:srgbClr val="99FF33"/>
                </a:solidFill>
                <a:latin typeface="+mj-lt"/>
                <a:cs typeface="Times New Roman" pitchFamily="18" charset="0"/>
              </a:rPr>
              <a:t>mW</a:t>
            </a:r>
            <a:r>
              <a:rPr lang="en-US" sz="2400" b="1" dirty="0" smtClean="0">
                <a:solidFill>
                  <a:srgbClr val="99FF33"/>
                </a:solidFill>
                <a:latin typeface="+mj-lt"/>
                <a:cs typeface="Times New Roman" pitchFamily="18" charset="0"/>
              </a:rPr>
              <a:t>.  </a:t>
            </a:r>
          </a:p>
          <a:p>
            <a:pPr>
              <a:defRPr/>
            </a:pPr>
            <a:endParaRPr lang="en-US" sz="2000" dirty="0">
              <a:solidFill>
                <a:srgbClr val="FFFF00"/>
              </a:solidFill>
              <a:latin typeface="Times New Roman" pitchFamily="18" charset="0"/>
              <a:cs typeface="Times New Roman" pitchFamily="18" charset="0"/>
            </a:endParaRPr>
          </a:p>
        </p:txBody>
      </p:sp>
      <p:sp>
        <p:nvSpPr>
          <p:cNvPr id="61443" name="Text Box 6"/>
          <p:cNvSpPr txBox="1">
            <a:spLocks noChangeArrowheads="1"/>
          </p:cNvSpPr>
          <p:nvPr/>
        </p:nvSpPr>
        <p:spPr bwMode="auto">
          <a:xfrm>
            <a:off x="0" y="0"/>
            <a:ext cx="5100638" cy="584200"/>
          </a:xfrm>
          <a:prstGeom prst="rect">
            <a:avLst/>
          </a:prstGeom>
          <a:noFill/>
          <a:ln w="9525">
            <a:noFill/>
            <a:miter lim="800000"/>
            <a:headEnd/>
            <a:tailEnd/>
          </a:ln>
        </p:spPr>
        <p:txBody>
          <a:bodyPr>
            <a:spAutoFit/>
          </a:bodyPr>
          <a:lstStyle/>
          <a:p>
            <a:pPr>
              <a:spcBef>
                <a:spcPct val="50000"/>
              </a:spcBef>
            </a:pPr>
            <a:r>
              <a:rPr lang="en-US" sz="3200" b="1">
                <a:solidFill>
                  <a:srgbClr val="00FFCC"/>
                </a:solidFill>
                <a:latin typeface="Berlin Sans FB Demi" pitchFamily="34" charset="0"/>
                <a:cs typeface="Arial" pitchFamily="34" charset="0"/>
              </a:rPr>
              <a:t>He-Ne laser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0" y="6551613"/>
            <a:ext cx="1752600" cy="307975"/>
          </a:xfrm>
          <a:prstGeom prst="rect">
            <a:avLst/>
          </a:prstGeom>
          <a:noFill/>
          <a:ln w="19050">
            <a:noFill/>
            <a:miter lim="800000"/>
            <a:headEnd/>
            <a:tailEnd/>
          </a:ln>
        </p:spPr>
        <p:txBody>
          <a:bodyPr wrap="none">
            <a:spAutoFit/>
          </a:bodyPr>
          <a:lstStyle/>
          <a:p>
            <a:r>
              <a:rPr lang="en-US" sz="1000" b="1">
                <a:latin typeface="Eurostile"/>
                <a:cs typeface="Times New Roman" pitchFamily="18" charset="0"/>
              </a:rPr>
              <a:t>Laser-Professionals.com</a:t>
            </a:r>
            <a:r>
              <a:rPr lang="en-US" sz="1400" b="1">
                <a:latin typeface="Eurostile"/>
              </a:rPr>
              <a:t> </a:t>
            </a:r>
          </a:p>
        </p:txBody>
      </p:sp>
      <p:sp>
        <p:nvSpPr>
          <p:cNvPr id="62467" name="Text Box 4"/>
          <p:cNvSpPr txBox="1">
            <a:spLocks noChangeArrowheads="1"/>
          </p:cNvSpPr>
          <p:nvPr/>
        </p:nvSpPr>
        <p:spPr bwMode="auto">
          <a:xfrm>
            <a:off x="6526213" y="6096000"/>
            <a:ext cx="2054225" cy="276225"/>
          </a:xfrm>
          <a:prstGeom prst="rect">
            <a:avLst/>
          </a:prstGeom>
          <a:noFill/>
          <a:ln w="19050">
            <a:noFill/>
            <a:miter lim="800000"/>
            <a:headEnd/>
            <a:tailEnd type="none" w="sm" len="sm"/>
          </a:ln>
        </p:spPr>
        <p:txBody>
          <a:bodyPr wrap="none">
            <a:spAutoFit/>
          </a:bodyPr>
          <a:lstStyle/>
          <a:p>
            <a:r>
              <a:rPr lang="en-US" sz="1200">
                <a:cs typeface="Times New Roman" pitchFamily="18" charset="0"/>
              </a:rPr>
              <a:t>Courtesy of Metrologic, Inc.</a:t>
            </a:r>
          </a:p>
        </p:txBody>
      </p:sp>
      <p:pic>
        <p:nvPicPr>
          <p:cNvPr id="62468" name="Picture 5" descr="HeNe"/>
          <p:cNvPicPr>
            <a:picLocks noChangeAspect="1" noChangeArrowheads="1"/>
          </p:cNvPicPr>
          <p:nvPr/>
        </p:nvPicPr>
        <p:blipFill>
          <a:blip r:embed="rId3" cstate="print"/>
          <a:srcRect/>
          <a:stretch>
            <a:fillRect/>
          </a:stretch>
        </p:blipFill>
        <p:spPr bwMode="auto">
          <a:xfrm>
            <a:off x="0" y="0"/>
            <a:ext cx="9001125" cy="6858000"/>
          </a:xfrm>
          <a:prstGeom prst="rect">
            <a:avLst/>
          </a:prstGeom>
          <a:noFill/>
          <a:ln w="38100">
            <a:solidFill>
              <a:schemeClr val="tx1"/>
            </a:solidFill>
            <a:miter lim="800000"/>
            <a:headEnd/>
            <a:tailEnd/>
          </a:ln>
        </p:spPr>
      </p:pic>
      <p:sp>
        <p:nvSpPr>
          <p:cNvPr id="62469" name="Text Box 6"/>
          <p:cNvSpPr txBox="1">
            <a:spLocks noChangeArrowheads="1"/>
          </p:cNvSpPr>
          <p:nvPr/>
        </p:nvSpPr>
        <p:spPr bwMode="auto">
          <a:xfrm>
            <a:off x="0" y="0"/>
            <a:ext cx="5100638" cy="584200"/>
          </a:xfrm>
          <a:prstGeom prst="rect">
            <a:avLst/>
          </a:prstGeom>
          <a:noFill/>
          <a:ln w="9525">
            <a:noFill/>
            <a:miter lim="800000"/>
            <a:headEnd/>
            <a:tailEnd/>
          </a:ln>
        </p:spPr>
        <p:txBody>
          <a:bodyPr>
            <a:spAutoFit/>
          </a:bodyPr>
          <a:lstStyle/>
          <a:p>
            <a:pPr>
              <a:spcBef>
                <a:spcPct val="50000"/>
              </a:spcBef>
            </a:pPr>
            <a:r>
              <a:rPr lang="en-US" sz="3200" b="1">
                <a:solidFill>
                  <a:srgbClr val="00FFCC"/>
                </a:solidFill>
                <a:latin typeface="Berlin Sans FB Demi" pitchFamily="34" charset="0"/>
                <a:cs typeface="Arial" pitchFamily="34" charset="0"/>
              </a:rPr>
              <a:t>He-Ne laser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lium-Neon Lasers[1].mp4">
            <a:hlinkClick r:id="" action="ppaction://media"/>
          </p:cNvPr>
          <p:cNvPicPr>
            <a:picLocks noRot="1" noChangeAspect="1"/>
          </p:cNvPicPr>
          <p:nvPr>
            <a:videoFile r:link="rId1"/>
          </p:nvPr>
        </p:nvPicPr>
        <p:blipFill>
          <a:blip r:embed="rId3" cstate="print"/>
          <a:srcRect/>
          <a:stretch>
            <a:fillRect/>
          </a:stretch>
        </p:blipFill>
        <p:spPr bwMode="auto">
          <a:xfrm>
            <a:off x="-71438" y="0"/>
            <a:ext cx="9144001" cy="6858000"/>
          </a:xfrm>
          <a:prstGeom prst="rect">
            <a:avLst/>
          </a:prstGeom>
          <a:noFill/>
          <a:ln w="9525">
            <a:noFill/>
            <a:miter lim="800000"/>
            <a:headEnd/>
            <a:tailEnd/>
          </a:ln>
        </p:spPr>
      </p:pic>
      <p:sp>
        <p:nvSpPr>
          <p:cNvPr id="63491" name="TextBox 3"/>
          <p:cNvSpPr txBox="1">
            <a:spLocks noChangeArrowheads="1"/>
          </p:cNvSpPr>
          <p:nvPr/>
        </p:nvSpPr>
        <p:spPr bwMode="auto">
          <a:xfrm>
            <a:off x="2290763" y="1066800"/>
            <a:ext cx="5486400" cy="584200"/>
          </a:xfrm>
          <a:prstGeom prst="rect">
            <a:avLst/>
          </a:prstGeom>
          <a:noFill/>
          <a:ln w="9525">
            <a:noFill/>
            <a:miter lim="800000"/>
            <a:headEnd/>
            <a:tailEnd/>
          </a:ln>
        </p:spPr>
        <p:txBody>
          <a:bodyPr>
            <a:spAutoFit/>
          </a:bodyPr>
          <a:lstStyle/>
          <a:p>
            <a:r>
              <a:rPr lang="en-US" sz="3200" b="1">
                <a:solidFill>
                  <a:srgbClr val="FF0066"/>
                </a:solidFill>
              </a:rPr>
              <a:t>HE-NE LASER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7163" y="228600"/>
            <a:ext cx="8101012" cy="487363"/>
          </a:xfrm>
        </p:spPr>
        <p:txBody>
          <a:bodyPr lIns="91440" rIns="91440" bIns="45720" anchor="ctr"/>
          <a:lstStyle/>
          <a:p>
            <a:pPr eaLnBrk="1" hangingPunct="1">
              <a:defRPr/>
            </a:pPr>
            <a:r>
              <a:rPr lang="en-US" sz="3200" b="1" dirty="0" smtClean="0">
                <a:solidFill>
                  <a:srgbClr val="00FFCC"/>
                </a:solidFill>
                <a:latin typeface="Berlin Sans FB Demi" pitchFamily="34" charset="0"/>
                <a:ea typeface="+mn-ea"/>
                <a:cs typeface="Arial" pitchFamily="34" charset="0"/>
              </a:rPr>
              <a:t>Semiconductor Laser</a:t>
            </a:r>
          </a:p>
        </p:txBody>
      </p:sp>
      <p:sp>
        <p:nvSpPr>
          <p:cNvPr id="61443" name="Rectangle 3"/>
          <p:cNvSpPr>
            <a:spLocks noGrp="1" noChangeArrowheads="1"/>
          </p:cNvSpPr>
          <p:nvPr>
            <p:ph type="body" idx="4294967295"/>
          </p:nvPr>
        </p:nvSpPr>
        <p:spPr>
          <a:xfrm>
            <a:off x="0" y="914400"/>
            <a:ext cx="9001125" cy="1066800"/>
          </a:xfrm>
        </p:spPr>
        <p:txBody>
          <a:bodyPr/>
          <a:lstStyle/>
          <a:p>
            <a:pPr eaLnBrk="1" hangingPunct="1">
              <a:buClr>
                <a:schemeClr val="tx1"/>
              </a:buClr>
              <a:defRPr/>
            </a:pPr>
            <a:r>
              <a:rPr lang="en-US" sz="2400" b="1" dirty="0" smtClean="0">
                <a:solidFill>
                  <a:srgbClr val="99FF33"/>
                </a:solidFill>
                <a:latin typeface="+mj-lt"/>
                <a:cs typeface="Times New Roman" pitchFamily="18" charset="0"/>
                <a:sym typeface="Symbol" pitchFamily="18" charset="2"/>
              </a:rPr>
              <a:t>R.N. Hall and his coworkers made the first semiconductor laser in 1962.</a:t>
            </a:r>
          </a:p>
          <a:p>
            <a:pPr eaLnBrk="1" hangingPunct="1">
              <a:buClr>
                <a:schemeClr val="tx1"/>
              </a:buClr>
              <a:defRPr/>
            </a:pPr>
            <a:r>
              <a:rPr lang="en-US" sz="2400" b="1" dirty="0" smtClean="0">
                <a:solidFill>
                  <a:srgbClr val="99FF33"/>
                </a:solidFill>
                <a:latin typeface="+mj-lt"/>
                <a:cs typeface="Times New Roman" pitchFamily="18" charset="0"/>
                <a:sym typeface="Symbol" pitchFamily="18" charset="2"/>
              </a:rPr>
              <a:t>A semiconductor diode laser is a specially fabricated p-n junction device that emits coherent light when it is in forward biased.</a:t>
            </a:r>
          </a:p>
          <a:p>
            <a:pPr eaLnBrk="1" hangingPunct="1">
              <a:defRPr/>
            </a:pPr>
            <a:endParaRPr lang="en-US" sz="1700" dirty="0" smtClean="0">
              <a:solidFill>
                <a:srgbClr val="FFFF00"/>
              </a:solidFill>
            </a:endParaRPr>
          </a:p>
        </p:txBody>
      </p:sp>
      <p:sp>
        <p:nvSpPr>
          <p:cNvPr id="64516" name="Text Box 34"/>
          <p:cNvSpPr txBox="1">
            <a:spLocks noChangeArrowheads="1"/>
          </p:cNvSpPr>
          <p:nvPr/>
        </p:nvSpPr>
        <p:spPr bwMode="auto">
          <a:xfrm>
            <a:off x="7651750" y="4343400"/>
            <a:ext cx="1123950" cy="215900"/>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Laser output</a:t>
            </a:r>
          </a:p>
        </p:txBody>
      </p:sp>
      <p:grpSp>
        <p:nvGrpSpPr>
          <p:cNvPr id="64517" name="Group 40"/>
          <p:cNvGrpSpPr>
            <a:grpSpLocks/>
          </p:cNvGrpSpPr>
          <p:nvPr/>
        </p:nvGrpSpPr>
        <p:grpSpPr bwMode="auto">
          <a:xfrm>
            <a:off x="385763" y="2438400"/>
            <a:ext cx="7051675" cy="4240213"/>
            <a:chOff x="381000" y="2057400"/>
            <a:chExt cx="7162800" cy="4240213"/>
          </a:xfrm>
        </p:grpSpPr>
        <p:sp>
          <p:nvSpPr>
            <p:cNvPr id="64518" name="Line 4"/>
            <p:cNvSpPr>
              <a:spLocks noChangeShapeType="1"/>
            </p:cNvSpPr>
            <p:nvPr/>
          </p:nvSpPr>
          <p:spPr bwMode="auto">
            <a:xfrm>
              <a:off x="2286000" y="3810000"/>
              <a:ext cx="0" cy="1066800"/>
            </a:xfrm>
            <a:prstGeom prst="line">
              <a:avLst/>
            </a:prstGeom>
            <a:noFill/>
            <a:ln w="9525">
              <a:solidFill>
                <a:schemeClr val="tx1"/>
              </a:solidFill>
              <a:round/>
              <a:headEnd/>
              <a:tailEnd/>
            </a:ln>
          </p:spPr>
          <p:txBody>
            <a:bodyPr/>
            <a:lstStyle/>
            <a:p>
              <a:endParaRPr lang="en-US"/>
            </a:p>
          </p:txBody>
        </p:sp>
        <p:sp>
          <p:nvSpPr>
            <p:cNvPr id="64519" name="Line 5"/>
            <p:cNvSpPr>
              <a:spLocks noChangeShapeType="1"/>
            </p:cNvSpPr>
            <p:nvPr/>
          </p:nvSpPr>
          <p:spPr bwMode="auto">
            <a:xfrm>
              <a:off x="5105400" y="3657600"/>
              <a:ext cx="45719" cy="914400"/>
            </a:xfrm>
            <a:prstGeom prst="line">
              <a:avLst/>
            </a:prstGeom>
            <a:noFill/>
            <a:ln w="9525">
              <a:solidFill>
                <a:schemeClr val="tx1"/>
              </a:solidFill>
              <a:round/>
              <a:headEnd/>
              <a:tailEnd/>
            </a:ln>
          </p:spPr>
          <p:txBody>
            <a:bodyPr/>
            <a:lstStyle/>
            <a:p>
              <a:endParaRPr lang="en-US"/>
            </a:p>
          </p:txBody>
        </p:sp>
        <p:sp>
          <p:nvSpPr>
            <p:cNvPr id="64520" name="Line 6"/>
            <p:cNvSpPr>
              <a:spLocks noChangeShapeType="1"/>
            </p:cNvSpPr>
            <p:nvPr/>
          </p:nvSpPr>
          <p:spPr bwMode="auto">
            <a:xfrm flipV="1">
              <a:off x="4651830" y="4495800"/>
              <a:ext cx="529770" cy="885372"/>
            </a:xfrm>
            <a:prstGeom prst="line">
              <a:avLst/>
            </a:prstGeom>
            <a:noFill/>
            <a:ln w="9525">
              <a:solidFill>
                <a:schemeClr val="tx1"/>
              </a:solidFill>
              <a:round/>
              <a:headEnd/>
              <a:tailEnd/>
            </a:ln>
          </p:spPr>
          <p:txBody>
            <a:bodyPr/>
            <a:lstStyle/>
            <a:p>
              <a:endParaRPr lang="en-US"/>
            </a:p>
          </p:txBody>
        </p:sp>
        <p:sp>
          <p:nvSpPr>
            <p:cNvPr id="64521" name="Line 7"/>
            <p:cNvSpPr>
              <a:spLocks noChangeShapeType="1"/>
            </p:cNvSpPr>
            <p:nvPr/>
          </p:nvSpPr>
          <p:spPr bwMode="auto">
            <a:xfrm flipV="1">
              <a:off x="4648200" y="4267200"/>
              <a:ext cx="457200" cy="685800"/>
            </a:xfrm>
            <a:prstGeom prst="line">
              <a:avLst/>
            </a:prstGeom>
            <a:noFill/>
            <a:ln w="57150">
              <a:solidFill>
                <a:srgbClr val="FF0000"/>
              </a:solidFill>
              <a:round/>
              <a:headEnd/>
              <a:tailEnd/>
            </a:ln>
          </p:spPr>
          <p:txBody>
            <a:bodyPr/>
            <a:lstStyle/>
            <a:p>
              <a:endParaRPr lang="en-US"/>
            </a:p>
          </p:txBody>
        </p:sp>
        <p:sp>
          <p:nvSpPr>
            <p:cNvPr id="64522" name="Line 8"/>
            <p:cNvSpPr>
              <a:spLocks noChangeShapeType="1"/>
            </p:cNvSpPr>
            <p:nvPr/>
          </p:nvSpPr>
          <p:spPr bwMode="auto">
            <a:xfrm>
              <a:off x="4648200" y="4876800"/>
              <a:ext cx="2286000" cy="609600"/>
            </a:xfrm>
            <a:prstGeom prst="line">
              <a:avLst/>
            </a:prstGeom>
            <a:noFill/>
            <a:ln w="9525">
              <a:solidFill>
                <a:srgbClr val="FF0000"/>
              </a:solidFill>
              <a:round/>
              <a:headEnd/>
              <a:tailEnd/>
            </a:ln>
          </p:spPr>
          <p:txBody>
            <a:bodyPr/>
            <a:lstStyle/>
            <a:p>
              <a:endParaRPr lang="en-US"/>
            </a:p>
          </p:txBody>
        </p:sp>
        <p:sp>
          <p:nvSpPr>
            <p:cNvPr id="64523" name="Text Box 9"/>
            <p:cNvSpPr txBox="1">
              <a:spLocks noChangeArrowheads="1"/>
            </p:cNvSpPr>
            <p:nvPr/>
          </p:nvSpPr>
          <p:spPr bwMode="auto">
            <a:xfrm>
              <a:off x="990600" y="2514600"/>
              <a:ext cx="1066800" cy="396875"/>
            </a:xfrm>
            <a:prstGeom prst="rect">
              <a:avLst/>
            </a:prstGeom>
            <a:noFill/>
            <a:ln w="9525">
              <a:noFill/>
              <a:miter lim="800000"/>
              <a:headEnd/>
              <a:tailEnd/>
            </a:ln>
          </p:spPr>
          <p:txBody>
            <a:bodyPr>
              <a:spAutoFit/>
            </a:bodyPr>
            <a:lstStyle/>
            <a:p>
              <a:pPr>
                <a:spcBef>
                  <a:spcPct val="50000"/>
                </a:spcBef>
              </a:pPr>
              <a:endParaRPr lang="en-US" sz="2000">
                <a:solidFill>
                  <a:srgbClr val="FFFF00"/>
                </a:solidFill>
              </a:endParaRPr>
            </a:p>
          </p:txBody>
        </p:sp>
        <p:sp>
          <p:nvSpPr>
            <p:cNvPr id="64524" name="Text Box 10"/>
            <p:cNvSpPr txBox="1">
              <a:spLocks noChangeArrowheads="1"/>
            </p:cNvSpPr>
            <p:nvPr/>
          </p:nvSpPr>
          <p:spPr bwMode="auto">
            <a:xfrm>
              <a:off x="990600" y="2514600"/>
              <a:ext cx="1066800" cy="396875"/>
            </a:xfrm>
            <a:prstGeom prst="rect">
              <a:avLst/>
            </a:prstGeom>
            <a:noFill/>
            <a:ln w="9525">
              <a:noFill/>
              <a:miter lim="800000"/>
              <a:headEnd/>
              <a:tailEnd/>
            </a:ln>
          </p:spPr>
          <p:txBody>
            <a:bodyPr>
              <a:spAutoFit/>
            </a:bodyPr>
            <a:lstStyle/>
            <a:p>
              <a:pPr>
                <a:spcBef>
                  <a:spcPct val="50000"/>
                </a:spcBef>
              </a:pPr>
              <a:endParaRPr lang="en-US" sz="2000">
                <a:solidFill>
                  <a:srgbClr val="FFFF00"/>
                </a:solidFill>
              </a:endParaRPr>
            </a:p>
          </p:txBody>
        </p:sp>
        <p:sp>
          <p:nvSpPr>
            <p:cNvPr id="64525" name="Line 12"/>
            <p:cNvSpPr>
              <a:spLocks noChangeShapeType="1"/>
            </p:cNvSpPr>
            <p:nvPr/>
          </p:nvSpPr>
          <p:spPr bwMode="auto">
            <a:xfrm>
              <a:off x="2286000" y="3810000"/>
              <a:ext cx="2362200" cy="533400"/>
            </a:xfrm>
            <a:prstGeom prst="line">
              <a:avLst/>
            </a:prstGeom>
            <a:noFill/>
            <a:ln w="9525">
              <a:solidFill>
                <a:schemeClr val="tx1"/>
              </a:solidFill>
              <a:round/>
              <a:headEnd/>
              <a:tailEnd/>
            </a:ln>
          </p:spPr>
          <p:txBody>
            <a:bodyPr/>
            <a:lstStyle/>
            <a:p>
              <a:endParaRPr lang="en-US"/>
            </a:p>
          </p:txBody>
        </p:sp>
        <p:sp>
          <p:nvSpPr>
            <p:cNvPr id="64526" name="Line 13"/>
            <p:cNvSpPr>
              <a:spLocks noChangeShapeType="1"/>
            </p:cNvSpPr>
            <p:nvPr/>
          </p:nvSpPr>
          <p:spPr bwMode="auto">
            <a:xfrm>
              <a:off x="2286000" y="4876800"/>
              <a:ext cx="2362200" cy="533400"/>
            </a:xfrm>
            <a:prstGeom prst="line">
              <a:avLst/>
            </a:prstGeom>
            <a:noFill/>
            <a:ln w="9525">
              <a:solidFill>
                <a:schemeClr val="tx1"/>
              </a:solidFill>
              <a:round/>
              <a:headEnd/>
              <a:tailEnd/>
            </a:ln>
          </p:spPr>
          <p:txBody>
            <a:bodyPr/>
            <a:lstStyle/>
            <a:p>
              <a:endParaRPr lang="en-US"/>
            </a:p>
          </p:txBody>
        </p:sp>
        <p:sp>
          <p:nvSpPr>
            <p:cNvPr id="64527" name="Line 14"/>
            <p:cNvSpPr>
              <a:spLocks noChangeShapeType="1"/>
            </p:cNvSpPr>
            <p:nvPr/>
          </p:nvSpPr>
          <p:spPr bwMode="auto">
            <a:xfrm>
              <a:off x="4648200" y="4343400"/>
              <a:ext cx="0" cy="1066800"/>
            </a:xfrm>
            <a:prstGeom prst="line">
              <a:avLst/>
            </a:prstGeom>
            <a:noFill/>
            <a:ln w="9525">
              <a:solidFill>
                <a:schemeClr val="tx1"/>
              </a:solidFill>
              <a:round/>
              <a:headEnd/>
              <a:tailEnd/>
            </a:ln>
          </p:spPr>
          <p:txBody>
            <a:bodyPr/>
            <a:lstStyle/>
            <a:p>
              <a:endParaRPr lang="en-US"/>
            </a:p>
          </p:txBody>
        </p:sp>
        <p:sp>
          <p:nvSpPr>
            <p:cNvPr id="64528" name="Line 15"/>
            <p:cNvSpPr>
              <a:spLocks noChangeShapeType="1"/>
            </p:cNvSpPr>
            <p:nvPr/>
          </p:nvSpPr>
          <p:spPr bwMode="auto">
            <a:xfrm flipV="1">
              <a:off x="4648200" y="3657600"/>
              <a:ext cx="457200" cy="685800"/>
            </a:xfrm>
            <a:prstGeom prst="line">
              <a:avLst/>
            </a:prstGeom>
            <a:noFill/>
            <a:ln w="9525">
              <a:solidFill>
                <a:schemeClr val="tx1"/>
              </a:solidFill>
              <a:round/>
              <a:headEnd/>
              <a:tailEnd/>
            </a:ln>
          </p:spPr>
          <p:txBody>
            <a:bodyPr/>
            <a:lstStyle/>
            <a:p>
              <a:endParaRPr lang="en-US"/>
            </a:p>
          </p:txBody>
        </p:sp>
        <p:sp>
          <p:nvSpPr>
            <p:cNvPr id="64529" name="Line 16"/>
            <p:cNvSpPr>
              <a:spLocks noChangeShapeType="1"/>
            </p:cNvSpPr>
            <p:nvPr/>
          </p:nvSpPr>
          <p:spPr bwMode="auto">
            <a:xfrm>
              <a:off x="2819400" y="3124200"/>
              <a:ext cx="2286000" cy="533400"/>
            </a:xfrm>
            <a:prstGeom prst="line">
              <a:avLst/>
            </a:prstGeom>
            <a:noFill/>
            <a:ln w="9525">
              <a:solidFill>
                <a:schemeClr val="tx1"/>
              </a:solidFill>
              <a:round/>
              <a:headEnd/>
              <a:tailEnd/>
            </a:ln>
          </p:spPr>
          <p:txBody>
            <a:bodyPr/>
            <a:lstStyle/>
            <a:p>
              <a:endParaRPr lang="en-US"/>
            </a:p>
          </p:txBody>
        </p:sp>
        <p:sp>
          <p:nvSpPr>
            <p:cNvPr id="64530" name="Line 17"/>
            <p:cNvSpPr>
              <a:spLocks noChangeShapeType="1"/>
            </p:cNvSpPr>
            <p:nvPr/>
          </p:nvSpPr>
          <p:spPr bwMode="auto">
            <a:xfrm flipV="1">
              <a:off x="2286000" y="3124200"/>
              <a:ext cx="533400" cy="685800"/>
            </a:xfrm>
            <a:prstGeom prst="line">
              <a:avLst/>
            </a:prstGeom>
            <a:noFill/>
            <a:ln w="9525">
              <a:solidFill>
                <a:schemeClr val="tx1"/>
              </a:solidFill>
              <a:round/>
              <a:headEnd/>
              <a:tailEnd/>
            </a:ln>
          </p:spPr>
          <p:txBody>
            <a:bodyPr/>
            <a:lstStyle/>
            <a:p>
              <a:endParaRPr lang="en-US"/>
            </a:p>
          </p:txBody>
        </p:sp>
        <p:sp>
          <p:nvSpPr>
            <p:cNvPr id="64531" name="Line 18"/>
            <p:cNvSpPr>
              <a:spLocks noChangeShapeType="1"/>
            </p:cNvSpPr>
            <p:nvPr/>
          </p:nvSpPr>
          <p:spPr bwMode="auto">
            <a:xfrm>
              <a:off x="2286000" y="4292600"/>
              <a:ext cx="2362200" cy="533400"/>
            </a:xfrm>
            <a:prstGeom prst="line">
              <a:avLst/>
            </a:prstGeom>
            <a:noFill/>
            <a:ln w="57150">
              <a:solidFill>
                <a:srgbClr val="FF0000"/>
              </a:solidFill>
              <a:round/>
              <a:headEnd/>
              <a:tailEnd/>
            </a:ln>
          </p:spPr>
          <p:txBody>
            <a:bodyPr/>
            <a:lstStyle/>
            <a:p>
              <a:endParaRPr lang="en-US"/>
            </a:p>
          </p:txBody>
        </p:sp>
        <p:sp>
          <p:nvSpPr>
            <p:cNvPr id="64532" name="Line 19"/>
            <p:cNvSpPr>
              <a:spLocks noChangeShapeType="1"/>
            </p:cNvSpPr>
            <p:nvPr/>
          </p:nvSpPr>
          <p:spPr bwMode="auto">
            <a:xfrm>
              <a:off x="2286000" y="4381500"/>
              <a:ext cx="2362200" cy="533400"/>
            </a:xfrm>
            <a:prstGeom prst="line">
              <a:avLst/>
            </a:prstGeom>
            <a:noFill/>
            <a:ln w="57150">
              <a:solidFill>
                <a:srgbClr val="FF0000"/>
              </a:solidFill>
              <a:round/>
              <a:headEnd/>
              <a:tailEnd/>
            </a:ln>
          </p:spPr>
          <p:txBody>
            <a:bodyPr/>
            <a:lstStyle/>
            <a:p>
              <a:endParaRPr lang="en-US"/>
            </a:p>
          </p:txBody>
        </p:sp>
        <p:sp>
          <p:nvSpPr>
            <p:cNvPr id="64533" name="Line 20"/>
            <p:cNvSpPr>
              <a:spLocks noChangeShapeType="1"/>
            </p:cNvSpPr>
            <p:nvPr/>
          </p:nvSpPr>
          <p:spPr bwMode="auto">
            <a:xfrm flipV="1">
              <a:off x="4648200" y="4114800"/>
              <a:ext cx="457200" cy="685800"/>
            </a:xfrm>
            <a:prstGeom prst="line">
              <a:avLst/>
            </a:prstGeom>
            <a:noFill/>
            <a:ln w="57150">
              <a:solidFill>
                <a:srgbClr val="FF0000"/>
              </a:solidFill>
              <a:round/>
              <a:headEnd/>
              <a:tailEnd/>
            </a:ln>
          </p:spPr>
          <p:txBody>
            <a:bodyPr/>
            <a:lstStyle/>
            <a:p>
              <a:endParaRPr lang="en-US"/>
            </a:p>
          </p:txBody>
        </p:sp>
        <p:sp>
          <p:nvSpPr>
            <p:cNvPr id="64534" name="Oval 21"/>
            <p:cNvSpPr>
              <a:spLocks noChangeArrowheads="1"/>
            </p:cNvSpPr>
            <p:nvPr/>
          </p:nvSpPr>
          <p:spPr bwMode="auto">
            <a:xfrm>
              <a:off x="3581400" y="3657600"/>
              <a:ext cx="76200" cy="76200"/>
            </a:xfrm>
            <a:prstGeom prst="ellipse">
              <a:avLst/>
            </a:prstGeom>
            <a:solidFill>
              <a:srgbClr val="000000"/>
            </a:solidFill>
            <a:ln w="9525">
              <a:solidFill>
                <a:schemeClr val="tx1"/>
              </a:solidFill>
              <a:round/>
              <a:headEnd/>
              <a:tailEnd/>
            </a:ln>
          </p:spPr>
          <p:txBody>
            <a:bodyPr wrap="none" anchor="ctr"/>
            <a:lstStyle/>
            <a:p>
              <a:pPr algn="ctr"/>
              <a:endParaRPr lang="en-US" sz="1400">
                <a:solidFill>
                  <a:srgbClr val="FFFF00"/>
                </a:solidFill>
                <a:latin typeface="Times New Roman" pitchFamily="18" charset="0"/>
                <a:cs typeface="Times New Roman" pitchFamily="18" charset="0"/>
              </a:endParaRPr>
            </a:p>
          </p:txBody>
        </p:sp>
        <p:sp>
          <p:nvSpPr>
            <p:cNvPr id="64535" name="Line 22"/>
            <p:cNvSpPr>
              <a:spLocks noChangeShapeType="1"/>
            </p:cNvSpPr>
            <p:nvPr/>
          </p:nvSpPr>
          <p:spPr bwMode="auto">
            <a:xfrm flipV="1">
              <a:off x="3619500" y="2362200"/>
              <a:ext cx="0" cy="1295400"/>
            </a:xfrm>
            <a:prstGeom prst="line">
              <a:avLst/>
            </a:prstGeom>
            <a:noFill/>
            <a:ln w="9525">
              <a:solidFill>
                <a:schemeClr val="tx1"/>
              </a:solidFill>
              <a:round/>
              <a:headEnd/>
              <a:tailEnd/>
            </a:ln>
          </p:spPr>
          <p:txBody>
            <a:bodyPr/>
            <a:lstStyle/>
            <a:p>
              <a:endParaRPr lang="en-US"/>
            </a:p>
          </p:txBody>
        </p:sp>
        <p:sp>
          <p:nvSpPr>
            <p:cNvPr id="64536" name="Oval 23"/>
            <p:cNvSpPr>
              <a:spLocks noChangeArrowheads="1"/>
            </p:cNvSpPr>
            <p:nvPr/>
          </p:nvSpPr>
          <p:spPr bwMode="auto">
            <a:xfrm>
              <a:off x="3581400" y="2298700"/>
              <a:ext cx="76200" cy="76200"/>
            </a:xfrm>
            <a:prstGeom prst="ellipse">
              <a:avLst/>
            </a:prstGeom>
            <a:solidFill>
              <a:srgbClr val="000000"/>
            </a:solidFill>
            <a:ln w="9525">
              <a:solidFill>
                <a:schemeClr val="tx1"/>
              </a:solidFill>
              <a:round/>
              <a:headEnd/>
              <a:tailEnd/>
            </a:ln>
          </p:spPr>
          <p:txBody>
            <a:bodyPr wrap="none" anchor="ctr"/>
            <a:lstStyle/>
            <a:p>
              <a:pPr algn="ctr"/>
              <a:endParaRPr lang="en-US" sz="1400">
                <a:solidFill>
                  <a:srgbClr val="FFFF00"/>
                </a:solidFill>
                <a:latin typeface="Times New Roman" pitchFamily="18" charset="0"/>
                <a:cs typeface="Times New Roman" pitchFamily="18" charset="0"/>
              </a:endParaRPr>
            </a:p>
          </p:txBody>
        </p:sp>
        <p:sp>
          <p:nvSpPr>
            <p:cNvPr id="64537" name="Oval 24"/>
            <p:cNvSpPr>
              <a:spLocks noChangeArrowheads="1"/>
            </p:cNvSpPr>
            <p:nvPr/>
          </p:nvSpPr>
          <p:spPr bwMode="auto">
            <a:xfrm>
              <a:off x="3505200" y="5867400"/>
              <a:ext cx="76200" cy="76200"/>
            </a:xfrm>
            <a:prstGeom prst="ellipse">
              <a:avLst/>
            </a:prstGeom>
            <a:solidFill>
              <a:srgbClr val="000000"/>
            </a:solidFill>
            <a:ln w="9525">
              <a:solidFill>
                <a:schemeClr val="tx1"/>
              </a:solidFill>
              <a:round/>
              <a:headEnd/>
              <a:tailEnd/>
            </a:ln>
          </p:spPr>
          <p:txBody>
            <a:bodyPr wrap="none" anchor="ctr"/>
            <a:lstStyle/>
            <a:p>
              <a:pPr algn="ctr"/>
              <a:endParaRPr lang="en-US" sz="1400">
                <a:solidFill>
                  <a:srgbClr val="FFFF00"/>
                </a:solidFill>
                <a:latin typeface="Times New Roman" pitchFamily="18" charset="0"/>
                <a:cs typeface="Times New Roman" pitchFamily="18" charset="0"/>
              </a:endParaRPr>
            </a:p>
          </p:txBody>
        </p:sp>
        <p:sp>
          <p:nvSpPr>
            <p:cNvPr id="64538" name="Line 25"/>
            <p:cNvSpPr>
              <a:spLocks noChangeShapeType="1"/>
            </p:cNvSpPr>
            <p:nvPr/>
          </p:nvSpPr>
          <p:spPr bwMode="auto">
            <a:xfrm>
              <a:off x="3556000" y="5181600"/>
              <a:ext cx="0" cy="685800"/>
            </a:xfrm>
            <a:prstGeom prst="line">
              <a:avLst/>
            </a:prstGeom>
            <a:noFill/>
            <a:ln w="9525">
              <a:solidFill>
                <a:schemeClr val="tx1"/>
              </a:solidFill>
              <a:round/>
              <a:headEnd/>
              <a:tailEnd/>
            </a:ln>
          </p:spPr>
          <p:txBody>
            <a:bodyPr/>
            <a:lstStyle/>
            <a:p>
              <a:endParaRPr lang="en-US"/>
            </a:p>
          </p:txBody>
        </p:sp>
        <p:sp>
          <p:nvSpPr>
            <p:cNvPr id="64539" name="Text Box 26"/>
            <p:cNvSpPr txBox="1">
              <a:spLocks noChangeArrowheads="1"/>
            </p:cNvSpPr>
            <p:nvPr/>
          </p:nvSpPr>
          <p:spPr bwMode="auto">
            <a:xfrm>
              <a:off x="3733800" y="2057400"/>
              <a:ext cx="1066800" cy="215900"/>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Current flow</a:t>
              </a:r>
            </a:p>
          </p:txBody>
        </p:sp>
        <p:sp>
          <p:nvSpPr>
            <p:cNvPr id="64540" name="Text Box 27"/>
            <p:cNvSpPr txBox="1">
              <a:spLocks noChangeArrowheads="1"/>
            </p:cNvSpPr>
            <p:nvPr/>
          </p:nvSpPr>
          <p:spPr bwMode="auto">
            <a:xfrm>
              <a:off x="2438400" y="4038600"/>
              <a:ext cx="838200" cy="215900"/>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P type</a:t>
              </a:r>
            </a:p>
          </p:txBody>
        </p:sp>
        <p:sp>
          <p:nvSpPr>
            <p:cNvPr id="64541" name="Text Box 28"/>
            <p:cNvSpPr txBox="1">
              <a:spLocks noChangeArrowheads="1"/>
            </p:cNvSpPr>
            <p:nvPr/>
          </p:nvSpPr>
          <p:spPr bwMode="auto">
            <a:xfrm>
              <a:off x="2362200" y="4648200"/>
              <a:ext cx="685800" cy="215900"/>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N type</a:t>
              </a:r>
            </a:p>
          </p:txBody>
        </p:sp>
        <p:sp>
          <p:nvSpPr>
            <p:cNvPr id="64542" name="Text Box 29"/>
            <p:cNvSpPr txBox="1">
              <a:spLocks noChangeArrowheads="1"/>
            </p:cNvSpPr>
            <p:nvPr/>
          </p:nvSpPr>
          <p:spPr bwMode="auto">
            <a:xfrm>
              <a:off x="4419600" y="2895600"/>
              <a:ext cx="1066800" cy="215900"/>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Active region</a:t>
              </a:r>
            </a:p>
          </p:txBody>
        </p:sp>
        <p:sp>
          <p:nvSpPr>
            <p:cNvPr id="64543" name="Line 30"/>
            <p:cNvSpPr>
              <a:spLocks noChangeShapeType="1"/>
            </p:cNvSpPr>
            <p:nvPr/>
          </p:nvSpPr>
          <p:spPr bwMode="auto">
            <a:xfrm flipV="1">
              <a:off x="3886200" y="3124200"/>
              <a:ext cx="685800" cy="1524000"/>
            </a:xfrm>
            <a:prstGeom prst="line">
              <a:avLst/>
            </a:prstGeom>
            <a:noFill/>
            <a:ln w="9525">
              <a:solidFill>
                <a:schemeClr val="tx1"/>
              </a:solidFill>
              <a:round/>
              <a:headEnd/>
              <a:tailEnd type="triangle" w="med" len="med"/>
            </a:ln>
          </p:spPr>
          <p:txBody>
            <a:bodyPr/>
            <a:lstStyle/>
            <a:p>
              <a:endParaRPr lang="en-US"/>
            </a:p>
          </p:txBody>
        </p:sp>
        <p:sp>
          <p:nvSpPr>
            <p:cNvPr id="64544" name="Line 31"/>
            <p:cNvSpPr>
              <a:spLocks noChangeShapeType="1"/>
            </p:cNvSpPr>
            <p:nvPr/>
          </p:nvSpPr>
          <p:spPr bwMode="auto">
            <a:xfrm>
              <a:off x="5105400" y="4267200"/>
              <a:ext cx="2133600" cy="457200"/>
            </a:xfrm>
            <a:prstGeom prst="line">
              <a:avLst/>
            </a:prstGeom>
            <a:noFill/>
            <a:ln w="9525">
              <a:solidFill>
                <a:srgbClr val="FF0000"/>
              </a:solidFill>
              <a:round/>
              <a:headEnd/>
              <a:tailEnd/>
            </a:ln>
          </p:spPr>
          <p:txBody>
            <a:bodyPr/>
            <a:lstStyle/>
            <a:p>
              <a:endParaRPr lang="en-US"/>
            </a:p>
          </p:txBody>
        </p:sp>
        <p:sp>
          <p:nvSpPr>
            <p:cNvPr id="64545" name="Line 32"/>
            <p:cNvSpPr>
              <a:spLocks noChangeShapeType="1"/>
            </p:cNvSpPr>
            <p:nvPr/>
          </p:nvSpPr>
          <p:spPr bwMode="auto">
            <a:xfrm flipV="1">
              <a:off x="6629400" y="5334000"/>
              <a:ext cx="914400" cy="228600"/>
            </a:xfrm>
            <a:prstGeom prst="line">
              <a:avLst/>
            </a:prstGeom>
            <a:noFill/>
            <a:ln w="9525">
              <a:solidFill>
                <a:srgbClr val="FF0000"/>
              </a:solidFill>
              <a:round/>
              <a:headEnd/>
              <a:tailEnd/>
            </a:ln>
          </p:spPr>
          <p:txBody>
            <a:bodyPr/>
            <a:lstStyle/>
            <a:p>
              <a:endParaRPr lang="en-US"/>
            </a:p>
          </p:txBody>
        </p:sp>
        <p:sp>
          <p:nvSpPr>
            <p:cNvPr id="64546" name="Line 33"/>
            <p:cNvSpPr>
              <a:spLocks noChangeShapeType="1"/>
            </p:cNvSpPr>
            <p:nvPr/>
          </p:nvSpPr>
          <p:spPr bwMode="auto">
            <a:xfrm flipH="1" flipV="1">
              <a:off x="7162800" y="4572000"/>
              <a:ext cx="381000" cy="762000"/>
            </a:xfrm>
            <a:prstGeom prst="line">
              <a:avLst/>
            </a:prstGeom>
            <a:noFill/>
            <a:ln w="9525">
              <a:solidFill>
                <a:srgbClr val="FF0000"/>
              </a:solidFill>
              <a:round/>
              <a:headEnd/>
              <a:tailEnd/>
            </a:ln>
          </p:spPr>
          <p:txBody>
            <a:bodyPr/>
            <a:lstStyle/>
            <a:p>
              <a:endParaRPr lang="en-US"/>
            </a:p>
          </p:txBody>
        </p:sp>
        <p:sp>
          <p:nvSpPr>
            <p:cNvPr id="64547" name="Text Box 35"/>
            <p:cNvSpPr txBox="1">
              <a:spLocks noChangeArrowheads="1"/>
            </p:cNvSpPr>
            <p:nvPr/>
          </p:nvSpPr>
          <p:spPr bwMode="auto">
            <a:xfrm>
              <a:off x="762000" y="3048000"/>
              <a:ext cx="1295400" cy="430887"/>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Roughened surface</a:t>
              </a:r>
            </a:p>
          </p:txBody>
        </p:sp>
        <p:sp>
          <p:nvSpPr>
            <p:cNvPr id="64548" name="Line 36"/>
            <p:cNvSpPr>
              <a:spLocks noChangeShapeType="1"/>
            </p:cNvSpPr>
            <p:nvPr/>
          </p:nvSpPr>
          <p:spPr bwMode="auto">
            <a:xfrm flipH="1" flipV="1">
              <a:off x="1447800" y="3276600"/>
              <a:ext cx="838200" cy="762000"/>
            </a:xfrm>
            <a:prstGeom prst="line">
              <a:avLst/>
            </a:prstGeom>
            <a:noFill/>
            <a:ln w="9525">
              <a:solidFill>
                <a:schemeClr val="tx1"/>
              </a:solidFill>
              <a:round/>
              <a:headEnd/>
              <a:tailEnd type="triangle" w="med" len="med"/>
            </a:ln>
          </p:spPr>
          <p:txBody>
            <a:bodyPr/>
            <a:lstStyle/>
            <a:p>
              <a:endParaRPr lang="en-US"/>
            </a:p>
          </p:txBody>
        </p:sp>
        <p:sp>
          <p:nvSpPr>
            <p:cNvPr id="64549" name="Text Box 37"/>
            <p:cNvSpPr txBox="1">
              <a:spLocks noChangeArrowheads="1"/>
            </p:cNvSpPr>
            <p:nvPr/>
          </p:nvSpPr>
          <p:spPr bwMode="auto">
            <a:xfrm>
              <a:off x="4800600" y="5867400"/>
              <a:ext cx="1524000" cy="430213"/>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Optically flat and parallel faces</a:t>
              </a:r>
            </a:p>
          </p:txBody>
        </p:sp>
        <p:sp>
          <p:nvSpPr>
            <p:cNvPr id="64550" name="Line 38"/>
            <p:cNvSpPr>
              <a:spLocks noChangeShapeType="1"/>
            </p:cNvSpPr>
            <p:nvPr/>
          </p:nvSpPr>
          <p:spPr bwMode="auto">
            <a:xfrm>
              <a:off x="4800600" y="5105400"/>
              <a:ext cx="304800" cy="838200"/>
            </a:xfrm>
            <a:prstGeom prst="line">
              <a:avLst/>
            </a:prstGeom>
            <a:noFill/>
            <a:ln w="9525">
              <a:solidFill>
                <a:schemeClr val="tx1"/>
              </a:solidFill>
              <a:round/>
              <a:headEnd/>
              <a:tailEnd type="triangle" w="med" len="med"/>
            </a:ln>
          </p:spPr>
          <p:txBody>
            <a:bodyPr/>
            <a:lstStyle/>
            <a:p>
              <a:endParaRPr lang="en-US"/>
            </a:p>
          </p:txBody>
        </p:sp>
        <p:sp>
          <p:nvSpPr>
            <p:cNvPr id="64551" name="Line 39"/>
            <p:cNvSpPr>
              <a:spLocks noChangeShapeType="1"/>
            </p:cNvSpPr>
            <p:nvPr/>
          </p:nvSpPr>
          <p:spPr bwMode="auto">
            <a:xfrm flipH="1">
              <a:off x="1524000" y="4495800"/>
              <a:ext cx="762000" cy="0"/>
            </a:xfrm>
            <a:prstGeom prst="line">
              <a:avLst/>
            </a:prstGeom>
            <a:noFill/>
            <a:ln w="9525">
              <a:solidFill>
                <a:schemeClr val="tx1"/>
              </a:solidFill>
              <a:round/>
              <a:headEnd/>
              <a:tailEnd type="arrow" w="med" len="med"/>
            </a:ln>
          </p:spPr>
          <p:txBody>
            <a:bodyPr/>
            <a:lstStyle/>
            <a:p>
              <a:endParaRPr lang="en-US"/>
            </a:p>
          </p:txBody>
        </p:sp>
        <p:sp>
          <p:nvSpPr>
            <p:cNvPr id="64552" name="Rectangle 40"/>
            <p:cNvSpPr>
              <a:spLocks noChangeArrowheads="1"/>
            </p:cNvSpPr>
            <p:nvPr/>
          </p:nvSpPr>
          <p:spPr bwMode="auto">
            <a:xfrm>
              <a:off x="381000" y="4038600"/>
              <a:ext cx="1371600" cy="538163"/>
            </a:xfrm>
            <a:prstGeom prst="rect">
              <a:avLst/>
            </a:prstGeom>
            <a:noFill/>
            <a:ln w="9525">
              <a:noFill/>
              <a:miter lim="800000"/>
              <a:headEnd/>
              <a:tailEnd/>
            </a:ln>
          </p:spPr>
          <p:txBody>
            <a:bodyPr lIns="0" tIns="0" rIns="0" bIns="0">
              <a:spAutoFit/>
            </a:bodyPr>
            <a:lstStyle/>
            <a:p>
              <a:pPr>
                <a:spcBef>
                  <a:spcPct val="50000"/>
                </a:spcBef>
              </a:pPr>
              <a:r>
                <a:rPr lang="en-US" sz="1400">
                  <a:solidFill>
                    <a:srgbClr val="FFFF00"/>
                  </a:solidFill>
                  <a:latin typeface="Times New Roman" pitchFamily="18" charset="0"/>
                  <a:cs typeface="Times New Roman" pitchFamily="18" charset="0"/>
                </a:rPr>
                <a:t>Optically flat and </a:t>
              </a:r>
            </a:p>
            <a:p>
              <a:pPr>
                <a:spcBef>
                  <a:spcPct val="50000"/>
                </a:spcBef>
              </a:pPr>
              <a:r>
                <a:rPr lang="en-US" sz="1400">
                  <a:solidFill>
                    <a:srgbClr val="FFFF00"/>
                  </a:solidFill>
                  <a:latin typeface="Times New Roman" pitchFamily="18" charset="0"/>
                  <a:cs typeface="Times New Roman" pitchFamily="18" charset="0"/>
                </a:rPr>
                <a:t>parallel faces</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74650" y="533400"/>
            <a:ext cx="8277225" cy="519113"/>
          </a:xfrm>
          <a:prstGeom prst="rect">
            <a:avLst/>
          </a:prstGeom>
          <a:noFill/>
          <a:ln w="9525">
            <a:noFill/>
            <a:miter lim="800000"/>
            <a:headEnd/>
            <a:tailEnd/>
          </a:ln>
        </p:spPr>
        <p:txBody>
          <a:bodyPr lIns="92075" tIns="46038" rIns="92075" bIns="46038">
            <a:spAutoFit/>
          </a:bodyPr>
          <a:lstStyle/>
          <a:p>
            <a:r>
              <a:rPr lang="en-US" sz="2800" b="1">
                <a:solidFill>
                  <a:schemeClr val="tx2"/>
                </a:solidFill>
                <a:latin typeface="Times New Roman" pitchFamily="18" charset="0"/>
                <a:cs typeface="Times New Roman" pitchFamily="18" charset="0"/>
              </a:rPr>
              <a:t>Semiconductor Laser</a:t>
            </a:r>
          </a:p>
        </p:txBody>
      </p:sp>
      <p:sp>
        <p:nvSpPr>
          <p:cNvPr id="65539" name="Text Box 3"/>
          <p:cNvSpPr txBox="1">
            <a:spLocks noChangeArrowheads="1"/>
          </p:cNvSpPr>
          <p:nvPr/>
        </p:nvSpPr>
        <p:spPr bwMode="auto">
          <a:xfrm>
            <a:off x="0" y="6551613"/>
            <a:ext cx="234950" cy="307975"/>
          </a:xfrm>
          <a:prstGeom prst="rect">
            <a:avLst/>
          </a:prstGeom>
          <a:noFill/>
          <a:ln w="19050">
            <a:noFill/>
            <a:miter lim="800000"/>
            <a:headEnd/>
            <a:tailEnd/>
          </a:ln>
        </p:spPr>
        <p:txBody>
          <a:bodyPr wrap="none">
            <a:spAutoFit/>
          </a:bodyPr>
          <a:lstStyle/>
          <a:p>
            <a:r>
              <a:rPr lang="en-US" sz="1400" b="1">
                <a:latin typeface="Eurostile"/>
              </a:rPr>
              <a:t> </a:t>
            </a:r>
          </a:p>
        </p:txBody>
      </p:sp>
      <p:sp>
        <p:nvSpPr>
          <p:cNvPr id="65540" name="Text Box 4"/>
          <p:cNvSpPr txBox="1">
            <a:spLocks noChangeArrowheads="1"/>
          </p:cNvSpPr>
          <p:nvPr/>
        </p:nvSpPr>
        <p:spPr bwMode="auto">
          <a:xfrm>
            <a:off x="6526213" y="6096000"/>
            <a:ext cx="227012" cy="276225"/>
          </a:xfrm>
          <a:prstGeom prst="rect">
            <a:avLst/>
          </a:prstGeom>
          <a:noFill/>
          <a:ln w="19050">
            <a:noFill/>
            <a:miter lim="800000"/>
            <a:headEnd/>
            <a:tailEnd type="none" w="sm" len="sm"/>
          </a:ln>
        </p:spPr>
        <p:txBody>
          <a:bodyPr wrap="none">
            <a:spAutoFit/>
          </a:bodyPr>
          <a:lstStyle/>
          <a:p>
            <a:r>
              <a:rPr lang="en-US" sz="1200">
                <a:cs typeface="Times New Roman" pitchFamily="18" charset="0"/>
              </a:rPr>
              <a:t>.</a:t>
            </a:r>
          </a:p>
        </p:txBody>
      </p:sp>
      <p:sp>
        <p:nvSpPr>
          <p:cNvPr id="65541" name="Text Box 56"/>
          <p:cNvSpPr>
            <a:spLocks noGrp="1" noChangeArrowheads="1"/>
          </p:cNvSpPr>
          <p:nvPr>
            <p:ph idx="4294967295"/>
          </p:nvPr>
        </p:nvSpPr>
        <p:spPr>
          <a:xfrm>
            <a:off x="0" y="1219200"/>
            <a:ext cx="8851900" cy="5484813"/>
          </a:xfrm>
        </p:spPr>
        <p:txBody>
          <a:bodyPr>
            <a:spAutoFit/>
          </a:bodyPr>
          <a:lstStyle/>
          <a:p>
            <a:pPr>
              <a:spcBef>
                <a:spcPct val="50000"/>
              </a:spcBef>
              <a:buClrTx/>
            </a:pPr>
            <a:r>
              <a:rPr lang="en-US" sz="2400" smtClean="0">
                <a:solidFill>
                  <a:srgbClr val="FFFF00"/>
                </a:solidFill>
                <a:latin typeface="Times New Roman" pitchFamily="18" charset="0"/>
                <a:cs typeface="Times New Roman" pitchFamily="18" charset="0"/>
              </a:rPr>
              <a:t>Semiconductor laser is heavily doped  PN junction diode</a:t>
            </a:r>
          </a:p>
          <a:p>
            <a:pPr eaLnBrk="1" hangingPunct="1">
              <a:buClrTx/>
            </a:pPr>
            <a:r>
              <a:rPr lang="en-US" sz="2400" smtClean="0">
                <a:solidFill>
                  <a:srgbClr val="FFFF00"/>
                </a:solidFill>
                <a:latin typeface="Times New Roman" pitchFamily="18" charset="0"/>
                <a:cs typeface="Times New Roman" pitchFamily="18" charset="0"/>
              </a:rPr>
              <a:t>Direct  band gap semiconductor, like GaAs, GaAsP used in   semiconductor laser</a:t>
            </a:r>
          </a:p>
          <a:p>
            <a:pPr eaLnBrk="1" hangingPunct="1">
              <a:buClrTx/>
            </a:pPr>
            <a:r>
              <a:rPr lang="en-US" sz="2400" smtClean="0">
                <a:solidFill>
                  <a:srgbClr val="FFFF00"/>
                </a:solidFill>
                <a:latin typeface="Times New Roman" pitchFamily="18" charset="0"/>
                <a:cs typeface="Times New Roman" pitchFamily="18" charset="0"/>
              </a:rPr>
              <a:t>Junction lies in horizontal plane top and bottom faces are metalized to provide  electrical contact.</a:t>
            </a:r>
          </a:p>
          <a:p>
            <a:pPr eaLnBrk="1" hangingPunct="1">
              <a:buClrTx/>
            </a:pPr>
            <a:r>
              <a:rPr lang="en-US" sz="2400" smtClean="0">
                <a:solidFill>
                  <a:srgbClr val="FFFF00"/>
                </a:solidFill>
                <a:latin typeface="Times New Roman" pitchFamily="18" charset="0"/>
                <a:cs typeface="Times New Roman" pitchFamily="18" charset="0"/>
              </a:rPr>
              <a:t>The end faces are made optically flat and silver coated.</a:t>
            </a:r>
          </a:p>
          <a:p>
            <a:pPr eaLnBrk="1" hangingPunct="1">
              <a:buClrTx/>
            </a:pPr>
            <a:r>
              <a:rPr lang="en-US" sz="2400" smtClean="0">
                <a:solidFill>
                  <a:srgbClr val="FFFF00"/>
                </a:solidFill>
                <a:latin typeface="Times New Roman" pitchFamily="18" charset="0"/>
                <a:cs typeface="Times New Roman" pitchFamily="18" charset="0"/>
              </a:rPr>
              <a:t>Polished faces formed resonant cavity.</a:t>
            </a:r>
          </a:p>
          <a:p>
            <a:pPr eaLnBrk="1" hangingPunct="1">
              <a:buClrTx/>
            </a:pPr>
            <a:r>
              <a:rPr lang="en-US" sz="2400" smtClean="0">
                <a:solidFill>
                  <a:srgbClr val="FFFF00"/>
                </a:solidFill>
                <a:latin typeface="Times New Roman" pitchFamily="18" charset="0"/>
                <a:cs typeface="Times New Roman" pitchFamily="18" charset="0"/>
              </a:rPr>
              <a:t>When diode is forward biased electron from C.B. recombine with  holes in  V. B. </a:t>
            </a:r>
          </a:p>
          <a:p>
            <a:pPr eaLnBrk="1" hangingPunct="1">
              <a:buClrTx/>
            </a:pPr>
            <a:r>
              <a:rPr lang="en-US" sz="2400" smtClean="0">
                <a:solidFill>
                  <a:srgbClr val="FFFF00"/>
                </a:solidFill>
                <a:latin typeface="Times New Roman" pitchFamily="18" charset="0"/>
                <a:cs typeface="Times New Roman" pitchFamily="18" charset="0"/>
              </a:rPr>
              <a:t>During recombination it emits energy in the form of light  and junction acts as laser which emites  coherence beam of laser light</a:t>
            </a:r>
            <a:endParaRPr lang="en-US" sz="2400" baseline="30000" smtClean="0">
              <a:solidFill>
                <a:srgbClr val="FFFF00"/>
              </a:solidFill>
              <a:latin typeface="Times New Roman" pitchFamily="18" charset="0"/>
              <a:cs typeface="Times New Roman" pitchFamily="18" charset="0"/>
            </a:endParaRPr>
          </a:p>
          <a:p>
            <a:pPr eaLnBrk="1" hangingPunct="1">
              <a:buClrTx/>
            </a:pPr>
            <a:r>
              <a:rPr lang="en-US" sz="2400" smtClean="0">
                <a:solidFill>
                  <a:srgbClr val="FFFF00"/>
                </a:solidFill>
                <a:latin typeface="Times New Roman" pitchFamily="18" charset="0"/>
                <a:cs typeface="Times New Roman" pitchFamily="18" charset="0"/>
              </a:rPr>
              <a:t>At low FB. Junction acts as a LED which emits incoherent light </a:t>
            </a:r>
          </a:p>
          <a:p>
            <a:pPr>
              <a:buClrTx/>
            </a:pPr>
            <a:r>
              <a:rPr lang="en-US" sz="2400" smtClean="0">
                <a:solidFill>
                  <a:srgbClr val="FFFF00"/>
                </a:solidFill>
                <a:latin typeface="Times New Roman" pitchFamily="18" charset="0"/>
              </a:rPr>
              <a:t>A GaAsP  laser emits light of wavelength 9000 A</a:t>
            </a:r>
            <a:r>
              <a:rPr lang="en-US" sz="2400" baseline="30000" smtClean="0">
                <a:solidFill>
                  <a:srgbClr val="FFFF00"/>
                </a:solidFill>
                <a:latin typeface="Times New Roman" pitchFamily="18" charset="0"/>
              </a:rPr>
              <a:t>o</a:t>
            </a:r>
            <a:r>
              <a:rPr lang="en-US" sz="2400" smtClean="0">
                <a:solidFill>
                  <a:srgbClr val="FFFF00"/>
                </a:solidFill>
                <a:latin typeface="Times New Roman" pitchFamily="18" charset="0"/>
              </a:rPr>
              <a:t> in IR region (red)</a:t>
            </a:r>
            <a:endParaRPr lang="en-US" sz="2400" smtClean="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74613" y="914400"/>
            <a:ext cx="4276725" cy="5638800"/>
          </a:xfrm>
          <a:prstGeom prst="rect">
            <a:avLst/>
          </a:prstGeom>
          <a:solidFill>
            <a:srgbClr val="FF00FF"/>
          </a:solidFill>
          <a:ln w="9525">
            <a:solidFill>
              <a:srgbClr val="3366FF"/>
            </a:solidFill>
            <a:miter lim="800000"/>
            <a:headEnd/>
            <a:tailEnd/>
          </a:ln>
        </p:spPr>
      </p:pic>
      <p:sp>
        <p:nvSpPr>
          <p:cNvPr id="66563" name="Text Box 3"/>
          <p:cNvSpPr txBox="1">
            <a:spLocks noChangeArrowheads="1"/>
          </p:cNvSpPr>
          <p:nvPr/>
        </p:nvSpPr>
        <p:spPr bwMode="auto">
          <a:xfrm>
            <a:off x="1125538" y="304800"/>
            <a:ext cx="6975475" cy="461963"/>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cs typeface="Times New Roman" pitchFamily="18" charset="0"/>
              </a:rPr>
              <a:t>Energy band structure of a semiconductor diode</a:t>
            </a:r>
          </a:p>
        </p:txBody>
      </p:sp>
      <p:sp>
        <p:nvSpPr>
          <p:cNvPr id="49156" name="Text Box 4"/>
          <p:cNvSpPr txBox="1">
            <a:spLocks noChangeArrowheads="1"/>
          </p:cNvSpPr>
          <p:nvPr/>
        </p:nvSpPr>
        <p:spPr bwMode="auto">
          <a:xfrm>
            <a:off x="4425950" y="838200"/>
            <a:ext cx="4575175" cy="5908675"/>
          </a:xfrm>
          <a:prstGeom prst="rect">
            <a:avLst/>
          </a:prstGeom>
          <a:noFill/>
          <a:ln w="9525">
            <a:noFill/>
            <a:miter lim="800000"/>
            <a:headEnd/>
            <a:tailEnd/>
          </a:ln>
        </p:spPr>
        <p:txBody>
          <a:bodyPr>
            <a:spAutoFit/>
          </a:bodyPr>
          <a:lstStyle/>
          <a:p>
            <a:pPr algn="just">
              <a:buClr>
                <a:schemeClr val="tx1"/>
              </a:buClr>
              <a:buFontTx/>
              <a:buChar char="•"/>
              <a:defRPr/>
            </a:pPr>
            <a:r>
              <a:rPr lang="en-US" sz="2000" dirty="0">
                <a:solidFill>
                  <a:schemeClr val="accent1">
                    <a:lumMod val="75000"/>
                  </a:schemeClr>
                </a:solidFill>
                <a:latin typeface="Times New Roman" pitchFamily="18" charset="0"/>
                <a:cs typeface="Times New Roman" pitchFamily="18" charset="0"/>
              </a:rPr>
              <a:t>The equilibrium and forward biased energy band diagrams for a junction formed from such degenerate materials with direct energy gap is shown.</a:t>
            </a:r>
          </a:p>
          <a:p>
            <a:pPr algn="just">
              <a:buClr>
                <a:schemeClr val="tx1"/>
              </a:buClr>
              <a:buFontTx/>
              <a:buChar char="•"/>
              <a:defRPr/>
            </a:pPr>
            <a:endParaRPr lang="en-US" sz="2000" dirty="0">
              <a:solidFill>
                <a:srgbClr val="FFFF00"/>
              </a:solidFill>
              <a:latin typeface="Times New Roman" pitchFamily="18" charset="0"/>
              <a:cs typeface="Times New Roman" pitchFamily="18" charset="0"/>
            </a:endParaRPr>
          </a:p>
          <a:p>
            <a:pPr algn="just">
              <a:buClr>
                <a:schemeClr val="tx1"/>
              </a:buClr>
              <a:buFontTx/>
              <a:buChar char="•"/>
              <a:defRPr/>
            </a:pPr>
            <a:r>
              <a:rPr lang="en-US" sz="2000" dirty="0">
                <a:solidFill>
                  <a:srgbClr val="FFFF00"/>
                </a:solidFill>
                <a:latin typeface="Times New Roman" pitchFamily="18" charset="0"/>
                <a:cs typeface="Times New Roman" pitchFamily="18" charset="0"/>
              </a:rPr>
              <a:t>When the junction is forward biased with a voltage that is close to the energy gap, electrons and holes are injected across the junction in sufficient numbers to cause population inversion.</a:t>
            </a:r>
          </a:p>
          <a:p>
            <a:pPr algn="just">
              <a:buClr>
                <a:schemeClr val="tx1"/>
              </a:buClr>
              <a:buFontTx/>
              <a:buChar char="•"/>
              <a:defRPr/>
            </a:pPr>
            <a:endParaRPr lang="en-US" sz="2000" dirty="0">
              <a:solidFill>
                <a:srgbClr val="FFFF00"/>
              </a:solidFill>
              <a:latin typeface="Times New Roman" pitchFamily="18" charset="0"/>
              <a:cs typeface="Times New Roman" pitchFamily="18" charset="0"/>
            </a:endParaRPr>
          </a:p>
          <a:p>
            <a:pPr algn="just">
              <a:buClr>
                <a:schemeClr val="tx1"/>
              </a:buClr>
              <a:buFontTx/>
              <a:buChar char="•"/>
              <a:defRPr/>
            </a:pPr>
            <a:r>
              <a:rPr lang="en-US" sz="2000" dirty="0">
                <a:solidFill>
                  <a:srgbClr val="FFFF00"/>
                </a:solidFill>
                <a:latin typeface="Times New Roman" pitchFamily="18" charset="0"/>
                <a:cs typeface="Times New Roman" pitchFamily="18" charset="0"/>
              </a:rPr>
              <a:t>The population inversion is created in a very narrow zone called the </a:t>
            </a:r>
            <a:r>
              <a:rPr lang="en-US" sz="2000" i="1" dirty="0">
                <a:solidFill>
                  <a:srgbClr val="FFFF00"/>
                </a:solidFill>
                <a:latin typeface="Times New Roman" pitchFamily="18" charset="0"/>
                <a:cs typeface="Times New Roman" pitchFamily="18" charset="0"/>
              </a:rPr>
              <a:t>active region</a:t>
            </a:r>
          </a:p>
          <a:p>
            <a:pPr algn="just">
              <a:buClr>
                <a:schemeClr val="tx1"/>
              </a:buClr>
              <a:buFontTx/>
              <a:buChar char="•"/>
              <a:defRPr/>
            </a:pPr>
            <a:endParaRPr lang="en-US" sz="2000" i="1" dirty="0">
              <a:solidFill>
                <a:srgbClr val="FFFF00"/>
              </a:solidFill>
              <a:latin typeface="Times New Roman" pitchFamily="18" charset="0"/>
              <a:cs typeface="Times New Roman" pitchFamily="18" charset="0"/>
            </a:endParaRPr>
          </a:p>
          <a:p>
            <a:pPr algn="just">
              <a:buClr>
                <a:schemeClr val="tx1"/>
              </a:buClr>
              <a:buFontTx/>
              <a:buChar char="•"/>
              <a:defRPr/>
            </a:pPr>
            <a:r>
              <a:rPr lang="en-US" sz="2000" b="1" dirty="0">
                <a:solidFill>
                  <a:srgbClr val="FFFF00"/>
                </a:solidFill>
                <a:latin typeface="Times New Roman" pitchFamily="18" charset="0"/>
              </a:rPr>
              <a:t>The stimulated electrons - holes recombination cause emission of coherent radiation of very narrow bandwidth .</a:t>
            </a:r>
          </a:p>
          <a:p>
            <a:pPr algn="just">
              <a:buFontTx/>
              <a:buChar char="•"/>
              <a:defRPr/>
            </a:pPr>
            <a:endParaRPr lang="en-US" b="1" dirty="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struction and working of semiconductor laser.mp4">
            <a:hlinkClick r:id="" action="ppaction://media"/>
          </p:cNvPr>
          <p:cNvPicPr>
            <a:picLocks noRot="1" noChangeAspect="1"/>
          </p:cNvPicPr>
          <p:nvPr>
            <a:videoFile r:link="rId1"/>
          </p:nvPr>
        </p:nvPicPr>
        <p:blipFill>
          <a:blip r:embed="rId3" cstate="print"/>
          <a:srcRect/>
          <a:stretch>
            <a:fillRect/>
          </a:stretch>
        </p:blipFill>
        <p:spPr bwMode="auto">
          <a:xfrm>
            <a:off x="0" y="0"/>
            <a:ext cx="9072563" cy="6858000"/>
          </a:xfrm>
          <a:prstGeom prst="rect">
            <a:avLst/>
          </a:prstGeom>
          <a:noFill/>
          <a:ln w="9525">
            <a:noFill/>
            <a:miter lim="800000"/>
            <a:headEnd/>
            <a:tailEnd/>
          </a:ln>
        </p:spPr>
      </p:pic>
      <p:sp>
        <p:nvSpPr>
          <p:cNvPr id="67587" name="TextBox 4"/>
          <p:cNvSpPr txBox="1">
            <a:spLocks noChangeArrowheads="1"/>
          </p:cNvSpPr>
          <p:nvPr/>
        </p:nvSpPr>
        <p:spPr bwMode="auto">
          <a:xfrm>
            <a:off x="1909763" y="685800"/>
            <a:ext cx="4876800" cy="1446213"/>
          </a:xfrm>
          <a:prstGeom prst="rect">
            <a:avLst/>
          </a:prstGeom>
          <a:noFill/>
          <a:ln w="9525">
            <a:noFill/>
            <a:miter lim="800000"/>
            <a:headEnd/>
            <a:tailEnd/>
          </a:ln>
        </p:spPr>
        <p:txBody>
          <a:bodyPr>
            <a:spAutoFit/>
          </a:bodyPr>
          <a:lstStyle/>
          <a:p>
            <a:pPr algn="ctr"/>
            <a:r>
              <a:rPr lang="en-US" sz="4400">
                <a:solidFill>
                  <a:srgbClr val="FF0066"/>
                </a:solidFill>
              </a:rPr>
              <a:t>Semiconductor diode laser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a Laser Works.mp4">
            <a:hlinkClick r:id="" action="ppaction://media"/>
          </p:cNvPr>
          <p:cNvPicPr>
            <a:picLocks noRot="1" noChangeAspect="1"/>
          </p:cNvPicPr>
          <p:nvPr>
            <a:videoFile r:link="rId1"/>
          </p:nvPr>
        </p:nvPicPr>
        <p:blipFill>
          <a:blip r:embed="rId3" cstate="print"/>
          <a:srcRect/>
          <a:stretch>
            <a:fillRect/>
          </a:stretch>
        </p:blipFill>
        <p:spPr bwMode="auto">
          <a:xfrm>
            <a:off x="-71438" y="0"/>
            <a:ext cx="9144001" cy="6858000"/>
          </a:xfrm>
          <a:prstGeom prst="rect">
            <a:avLst/>
          </a:prstGeom>
          <a:noFill/>
          <a:ln w="9525">
            <a:noFill/>
            <a:miter lim="800000"/>
            <a:headEnd/>
            <a:tailEnd/>
          </a:ln>
        </p:spPr>
      </p:pic>
      <p:sp>
        <p:nvSpPr>
          <p:cNvPr id="68611" name="TextBox 2"/>
          <p:cNvSpPr txBox="1">
            <a:spLocks noChangeArrowheads="1"/>
          </p:cNvSpPr>
          <p:nvPr/>
        </p:nvSpPr>
        <p:spPr bwMode="auto">
          <a:xfrm>
            <a:off x="1909763" y="685800"/>
            <a:ext cx="4876800" cy="1446213"/>
          </a:xfrm>
          <a:prstGeom prst="rect">
            <a:avLst/>
          </a:prstGeom>
          <a:noFill/>
          <a:ln w="9525">
            <a:noFill/>
            <a:miter lim="800000"/>
            <a:headEnd/>
            <a:tailEnd/>
          </a:ln>
        </p:spPr>
        <p:txBody>
          <a:bodyPr>
            <a:spAutoFit/>
          </a:bodyPr>
          <a:lstStyle/>
          <a:p>
            <a:pPr algn="ctr"/>
            <a:r>
              <a:rPr lang="en-US" sz="4400">
                <a:solidFill>
                  <a:srgbClr val="FF0066"/>
                </a:solidFill>
              </a:rPr>
              <a:t>Semiconductor diode laser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152400"/>
            <a:ext cx="8101013" cy="792163"/>
          </a:xfrm>
        </p:spPr>
        <p:txBody>
          <a:bodyPr lIns="91440" rIns="91440" bIns="45720" anchor="ctr"/>
          <a:lstStyle/>
          <a:p>
            <a:pPr eaLnBrk="1" hangingPunct="1"/>
            <a:r>
              <a:rPr lang="en-US" sz="2800" b="1" smtClean="0">
                <a:solidFill>
                  <a:schemeClr val="tx1"/>
                </a:solidFill>
                <a:latin typeface="Times New Roman" pitchFamily="18" charset="0"/>
              </a:rPr>
              <a:t>Applications  of LASER</a:t>
            </a:r>
          </a:p>
        </p:txBody>
      </p:sp>
      <p:sp>
        <p:nvSpPr>
          <p:cNvPr id="69635" name="Rectangle 3"/>
          <p:cNvSpPr>
            <a:spLocks noGrp="1" noChangeArrowheads="1"/>
          </p:cNvSpPr>
          <p:nvPr>
            <p:ph type="body" idx="4294967295"/>
          </p:nvPr>
        </p:nvSpPr>
        <p:spPr>
          <a:xfrm>
            <a:off x="225425" y="838200"/>
            <a:ext cx="8775700" cy="5943600"/>
          </a:xfrm>
        </p:spPr>
        <p:txBody>
          <a:bodyPr/>
          <a:lstStyle/>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Industrial applications – </a:t>
            </a:r>
          </a:p>
          <a:p>
            <a:pPr eaLnBrk="1" hangingPunct="1">
              <a:lnSpc>
                <a:spcPct val="80000"/>
              </a:lnSpc>
              <a:buClr>
                <a:schemeClr val="tx1"/>
              </a:buClr>
              <a:buFont typeface="Wingdings 2" pitchFamily="18" charset="2"/>
              <a:buNone/>
            </a:pPr>
            <a:r>
              <a:rPr lang="en-US" sz="2000" smtClean="0">
                <a:solidFill>
                  <a:srgbClr val="FFFF00"/>
                </a:solidFill>
                <a:latin typeface="Times New Roman" pitchFamily="18" charset="0"/>
                <a:cs typeface="Times New Roman" pitchFamily="18" charset="0"/>
              </a:rPr>
              <a:t>    Drilling, welding, cutting of very hard substances, including steel and diamond</a:t>
            </a:r>
          </a:p>
          <a:p>
            <a:pPr eaLnBrk="1" hangingPunct="1">
              <a:lnSpc>
                <a:spcPct val="80000"/>
              </a:lnSpc>
              <a:buClr>
                <a:schemeClr val="tx1"/>
              </a:buClr>
            </a:pPr>
            <a:endParaRPr lang="en-US" sz="2000" smtClean="0">
              <a:solidFill>
                <a:srgbClr val="FFFF00"/>
              </a:solidFill>
              <a:latin typeface="Times New Roman" pitchFamily="18" charset="0"/>
              <a:cs typeface="Times New Roman" pitchFamily="18" charset="0"/>
            </a:endParaRPr>
          </a:p>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Applications in the field of medical science –    </a:t>
            </a:r>
            <a:r>
              <a:rPr lang="en-US" sz="2000" smtClean="0">
                <a:solidFill>
                  <a:srgbClr val="FFFF00"/>
                </a:solidFill>
                <a:latin typeface="Times New Roman" pitchFamily="18" charset="0"/>
                <a:cs typeface="Times New Roman" pitchFamily="18" charset="0"/>
              </a:rPr>
              <a:t>Welding of detached retinas, correction of vision defects, surgery, treatment of skin cancer</a:t>
            </a:r>
          </a:p>
          <a:p>
            <a:pPr eaLnBrk="1" hangingPunct="1">
              <a:lnSpc>
                <a:spcPct val="80000"/>
              </a:lnSpc>
              <a:buClr>
                <a:schemeClr val="tx1"/>
              </a:buClr>
            </a:pPr>
            <a:endParaRPr lang="en-US" sz="2000" smtClean="0">
              <a:solidFill>
                <a:srgbClr val="FFFF00"/>
              </a:solidFill>
              <a:latin typeface="Times New Roman" pitchFamily="18" charset="0"/>
              <a:cs typeface="Times New Roman" pitchFamily="18" charset="0"/>
            </a:endParaRPr>
          </a:p>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Astronomical and geophysical applications –    </a:t>
            </a:r>
            <a:r>
              <a:rPr lang="en-US" sz="2000" smtClean="0">
                <a:solidFill>
                  <a:srgbClr val="FFFF00"/>
                </a:solidFill>
                <a:latin typeface="Times New Roman" pitchFamily="18" charset="0"/>
                <a:cs typeface="Times New Roman" pitchFamily="18" charset="0"/>
              </a:rPr>
              <a:t>Precision survey and long-range distance measurement</a:t>
            </a:r>
          </a:p>
          <a:p>
            <a:pPr eaLnBrk="1" hangingPunct="1">
              <a:lnSpc>
                <a:spcPct val="80000"/>
              </a:lnSpc>
              <a:buClr>
                <a:schemeClr val="tx1"/>
              </a:buClr>
              <a:buFont typeface="Wingdings 2" pitchFamily="18" charset="2"/>
              <a:buNone/>
            </a:pPr>
            <a:endParaRPr lang="en-US" sz="2000" smtClean="0">
              <a:solidFill>
                <a:srgbClr val="FFFF00"/>
              </a:solidFill>
              <a:latin typeface="Times New Roman" pitchFamily="18" charset="0"/>
              <a:cs typeface="Times New Roman" pitchFamily="18" charset="0"/>
            </a:endParaRPr>
          </a:p>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Metrology applications –      </a:t>
            </a:r>
            <a:r>
              <a:rPr lang="en-US" sz="2000" smtClean="0">
                <a:solidFill>
                  <a:srgbClr val="FFFF00"/>
                </a:solidFill>
                <a:latin typeface="Times New Roman" pitchFamily="18" charset="0"/>
                <a:cs typeface="Times New Roman" pitchFamily="18" charset="0"/>
              </a:rPr>
              <a:t>Measurements standards and Instrumentation </a:t>
            </a:r>
          </a:p>
          <a:p>
            <a:pPr eaLnBrk="1" hangingPunct="1">
              <a:lnSpc>
                <a:spcPct val="80000"/>
              </a:lnSpc>
              <a:buClr>
                <a:schemeClr val="tx1"/>
              </a:buClr>
              <a:buFont typeface="Wingdings 2" pitchFamily="18" charset="2"/>
              <a:buNone/>
            </a:pPr>
            <a:endParaRPr lang="en-US" sz="2000" b="1" smtClean="0">
              <a:solidFill>
                <a:srgbClr val="FFFF00"/>
              </a:solidFill>
              <a:latin typeface="Times New Roman" pitchFamily="18" charset="0"/>
              <a:cs typeface="Times New Roman" pitchFamily="18" charset="0"/>
            </a:endParaRPr>
          </a:p>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Applications in communication</a:t>
            </a:r>
            <a:r>
              <a:rPr lang="en-US" sz="2000" smtClean="0">
                <a:solidFill>
                  <a:srgbClr val="FFFF00"/>
                </a:solidFill>
                <a:latin typeface="Times New Roman" pitchFamily="18" charset="0"/>
                <a:cs typeface="Times New Roman" pitchFamily="18" charset="0"/>
              </a:rPr>
              <a:t> –   One laser beam could carry as much as information as all existing radio channels</a:t>
            </a:r>
          </a:p>
          <a:p>
            <a:pPr eaLnBrk="1" hangingPunct="1">
              <a:lnSpc>
                <a:spcPct val="80000"/>
              </a:lnSpc>
              <a:buClr>
                <a:schemeClr val="tx1"/>
              </a:buClr>
              <a:buFont typeface="Wingdings 2" pitchFamily="18" charset="2"/>
              <a:buNone/>
            </a:pPr>
            <a:endParaRPr lang="en-US" sz="2000" smtClean="0">
              <a:solidFill>
                <a:srgbClr val="FFFF00"/>
              </a:solidFill>
              <a:latin typeface="Times New Roman" pitchFamily="18" charset="0"/>
              <a:cs typeface="Times New Roman" pitchFamily="18" charset="0"/>
            </a:endParaRPr>
          </a:p>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Defense application </a:t>
            </a:r>
            <a:r>
              <a:rPr lang="en-US" sz="2000" smtClean="0">
                <a:solidFill>
                  <a:srgbClr val="FFFF00"/>
                </a:solidFill>
                <a:latin typeface="Times New Roman" pitchFamily="18" charset="0"/>
                <a:cs typeface="Times New Roman" pitchFamily="18" charset="0"/>
              </a:rPr>
              <a:t>–</a:t>
            </a:r>
            <a:endParaRPr lang="en-US" sz="2000" b="1" smtClean="0">
              <a:solidFill>
                <a:srgbClr val="FFFF00"/>
              </a:solidFill>
              <a:latin typeface="Times New Roman" pitchFamily="18" charset="0"/>
              <a:cs typeface="Times New Roman" pitchFamily="18" charset="0"/>
            </a:endParaRPr>
          </a:p>
          <a:p>
            <a:pPr eaLnBrk="1" hangingPunct="1">
              <a:lnSpc>
                <a:spcPct val="80000"/>
              </a:lnSpc>
              <a:buClr>
                <a:schemeClr val="tx1"/>
              </a:buClr>
              <a:buFont typeface="Wingdings 2" pitchFamily="18" charset="2"/>
              <a:buNone/>
            </a:pPr>
            <a:r>
              <a:rPr lang="en-US" sz="2000" smtClean="0">
                <a:solidFill>
                  <a:srgbClr val="FFFF00"/>
                </a:solidFill>
                <a:latin typeface="Times New Roman" pitchFamily="18" charset="0"/>
                <a:cs typeface="Times New Roman" pitchFamily="18" charset="0"/>
              </a:rPr>
              <a:t>   Ranging, Anti missile shield, laser detonators, instruments, spying and in war time</a:t>
            </a:r>
          </a:p>
          <a:p>
            <a:pPr eaLnBrk="1" hangingPunct="1">
              <a:lnSpc>
                <a:spcPct val="80000"/>
              </a:lnSpc>
              <a:buClr>
                <a:schemeClr val="tx1"/>
              </a:buClr>
              <a:buFont typeface="Wingdings 2" pitchFamily="18" charset="2"/>
              <a:buNone/>
            </a:pPr>
            <a:r>
              <a:rPr lang="en-US" sz="2000" smtClean="0">
                <a:solidFill>
                  <a:srgbClr val="FFFF00"/>
                </a:solidFill>
                <a:latin typeface="Times New Roman" pitchFamily="18" charset="0"/>
                <a:cs typeface="Times New Roman" pitchFamily="18" charset="0"/>
              </a:rPr>
              <a:t> </a:t>
            </a:r>
          </a:p>
          <a:p>
            <a:pPr eaLnBrk="1" hangingPunct="1">
              <a:lnSpc>
                <a:spcPct val="80000"/>
              </a:lnSpc>
              <a:buClr>
                <a:schemeClr val="tx1"/>
              </a:buClr>
            </a:pPr>
            <a:r>
              <a:rPr lang="en-US" sz="2000" b="1" smtClean="0">
                <a:solidFill>
                  <a:srgbClr val="FFFF00"/>
                </a:solidFill>
                <a:latin typeface="Times New Roman" pitchFamily="18" charset="0"/>
                <a:cs typeface="Times New Roman" pitchFamily="18" charset="0"/>
              </a:rPr>
              <a:t>Environmental monitoring and Scientific Research –</a:t>
            </a:r>
            <a:endParaRPr lang="en-US" sz="2000" smtClean="0">
              <a:solidFill>
                <a:srgbClr val="FFFF00"/>
              </a:solidFill>
              <a:latin typeface="Times New Roman" pitchFamily="18" charset="0"/>
              <a:cs typeface="Times New Roman" pitchFamily="18" charset="0"/>
            </a:endParaRPr>
          </a:p>
          <a:p>
            <a:pPr eaLnBrk="1" hangingPunct="1">
              <a:lnSpc>
                <a:spcPct val="80000"/>
              </a:lnSpc>
              <a:buClr>
                <a:schemeClr val="tx1"/>
              </a:buClr>
              <a:buFont typeface="Wingdings 2" pitchFamily="18" charset="2"/>
              <a:buNone/>
            </a:pPr>
            <a:r>
              <a:rPr lang="en-US" sz="2000" smtClean="0">
                <a:solidFill>
                  <a:srgbClr val="FFFF00"/>
                </a:solidFill>
                <a:latin typeface="Times New Roman" pitchFamily="18" charset="0"/>
                <a:cs typeface="Times New Roman" pitchFamily="18" charset="0"/>
              </a:rPr>
              <a:t>     RADAR , LIDAR  , Speckles and Holography</a:t>
            </a:r>
          </a:p>
          <a:p>
            <a:pPr eaLnBrk="1" hangingPunct="1">
              <a:lnSpc>
                <a:spcPct val="80000"/>
              </a:lnSpc>
            </a:pPr>
            <a:endParaRPr lang="en-US" sz="2000" smtClean="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50813" y="1724025"/>
            <a:ext cx="8701087" cy="4524375"/>
          </a:xfrm>
          <a:prstGeom prst="rect">
            <a:avLst/>
          </a:prstGeom>
          <a:noFill/>
          <a:ln w="9525">
            <a:noFill/>
            <a:miter lim="800000"/>
            <a:headEnd/>
            <a:tailEnd/>
          </a:ln>
        </p:spPr>
        <p:txBody>
          <a:bodyPr>
            <a:spAutoFit/>
          </a:bodyPr>
          <a:lstStyle/>
          <a:p>
            <a:pPr algn="just">
              <a:spcBef>
                <a:spcPct val="50000"/>
              </a:spcBef>
            </a:pPr>
            <a:r>
              <a:rPr lang="en-US" sz="2400">
                <a:solidFill>
                  <a:srgbClr val="FFFF00"/>
                </a:solidFill>
                <a:latin typeface="Geneva"/>
                <a:cs typeface="Times New Roman" pitchFamily="18" charset="0"/>
              </a:rPr>
              <a:t>A hologram can also be with </a:t>
            </a:r>
            <a:r>
              <a:rPr lang="en-US" sz="2400" b="1">
                <a:solidFill>
                  <a:srgbClr val="FFFF00"/>
                </a:solidFill>
                <a:latin typeface="Geneva"/>
                <a:cs typeface="Times New Roman" pitchFamily="18" charset="0"/>
              </a:rPr>
              <a:t>sound waves</a:t>
            </a:r>
            <a:r>
              <a:rPr lang="en-US" sz="2400">
                <a:solidFill>
                  <a:srgbClr val="FFFF00"/>
                </a:solidFill>
                <a:latin typeface="Geneva"/>
                <a:cs typeface="Times New Roman" pitchFamily="18" charset="0"/>
              </a:rPr>
              <a:t> and </a:t>
            </a:r>
            <a:r>
              <a:rPr lang="en-US" sz="2400" b="1">
                <a:solidFill>
                  <a:srgbClr val="FFFF00"/>
                </a:solidFill>
                <a:latin typeface="Geneva"/>
                <a:cs typeface="Times New Roman" pitchFamily="18" charset="0"/>
              </a:rPr>
              <a:t>other waves in the electro-magnetic spectrum. </a:t>
            </a:r>
          </a:p>
          <a:p>
            <a:pPr algn="just">
              <a:spcBef>
                <a:spcPct val="50000"/>
              </a:spcBef>
              <a:buFont typeface="Arial" pitchFamily="34" charset="0"/>
              <a:buChar char="•"/>
            </a:pPr>
            <a:r>
              <a:rPr lang="en-US" sz="2400">
                <a:solidFill>
                  <a:srgbClr val="FFFF00"/>
                </a:solidFill>
                <a:latin typeface="Geneva"/>
                <a:cs typeface="Times New Roman" pitchFamily="18" charset="0"/>
              </a:rPr>
              <a:t> Holograms made with X-rays or ultraviolet light can record images of particles smaller than visible light, such as atoms or molecules.</a:t>
            </a:r>
          </a:p>
          <a:p>
            <a:pPr algn="just">
              <a:spcBef>
                <a:spcPct val="50000"/>
              </a:spcBef>
              <a:buFont typeface="Arial" pitchFamily="34" charset="0"/>
              <a:buChar char="•"/>
            </a:pPr>
            <a:r>
              <a:rPr lang="en-US" sz="2400">
                <a:solidFill>
                  <a:srgbClr val="FFFF00"/>
                </a:solidFill>
                <a:latin typeface="Geneva"/>
                <a:cs typeface="Times New Roman" pitchFamily="18" charset="0"/>
              </a:rPr>
              <a:t> Microwave holography detects images deep in space by recording the radio waves they emit. </a:t>
            </a:r>
          </a:p>
          <a:p>
            <a:pPr algn="just">
              <a:spcBef>
                <a:spcPct val="50000"/>
              </a:spcBef>
              <a:buFont typeface="Arial" pitchFamily="34" charset="0"/>
              <a:buChar char="•"/>
            </a:pPr>
            <a:r>
              <a:rPr lang="en-US" sz="2400">
                <a:solidFill>
                  <a:srgbClr val="FFFF00"/>
                </a:solidFill>
                <a:latin typeface="Geneva"/>
                <a:cs typeface="Times New Roman" pitchFamily="18" charset="0"/>
              </a:rPr>
              <a:t> Acoustical holography uses sound waves to "see through“ solid objects. </a:t>
            </a:r>
            <a:endParaRPr lang="en-US" sz="2400">
              <a:solidFill>
                <a:srgbClr val="FFFF00"/>
              </a:solidFill>
              <a:latin typeface="Times New Roman" pitchFamily="18" charset="0"/>
              <a:cs typeface="Times New Roman" pitchFamily="18" charset="0"/>
            </a:endParaRPr>
          </a:p>
          <a:p>
            <a:pPr algn="just">
              <a:spcBef>
                <a:spcPct val="50000"/>
              </a:spcBef>
            </a:pPr>
            <a:endParaRPr lang="en-US" sz="2400">
              <a:solidFill>
                <a:srgbClr val="FFFF00"/>
              </a:solidFill>
              <a:latin typeface="Times New Roman" pitchFamily="18" charset="0"/>
            </a:endParaRPr>
          </a:p>
        </p:txBody>
      </p:sp>
      <p:sp>
        <p:nvSpPr>
          <p:cNvPr id="70659" name="Text Box 3"/>
          <p:cNvSpPr txBox="1">
            <a:spLocks noChangeArrowheads="1"/>
          </p:cNvSpPr>
          <p:nvPr/>
        </p:nvSpPr>
        <p:spPr bwMode="auto">
          <a:xfrm>
            <a:off x="900113" y="715963"/>
            <a:ext cx="6900862" cy="579437"/>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HOLOGRAPHY APPLICATION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63500" y="0"/>
            <a:ext cx="8943975" cy="6616700"/>
          </a:xfrm>
          <a:prstGeom prst="rect">
            <a:avLst/>
          </a:prstGeom>
          <a:noFill/>
          <a:ln w="9525">
            <a:noFill/>
            <a:miter lim="800000"/>
            <a:headEnd/>
            <a:tailEnd/>
          </a:ln>
        </p:spPr>
        <p:txBody>
          <a:bodyPr>
            <a:spAutoFit/>
          </a:bodyPr>
          <a:lstStyle/>
          <a:p>
            <a:pPr>
              <a:defRPr/>
            </a:pPr>
            <a:r>
              <a:rPr lang="en-US" sz="4000" b="1" dirty="0">
                <a:solidFill>
                  <a:srgbClr val="00FFCC"/>
                </a:solidFill>
                <a:latin typeface="Berlin Sans FB Demi" pitchFamily="34" charset="0"/>
                <a:cs typeface="Times New Roman" pitchFamily="18" charset="0"/>
              </a:rPr>
              <a:t>Stimulated emission </a:t>
            </a:r>
          </a:p>
          <a:p>
            <a:pPr>
              <a:defRPr/>
            </a:pPr>
            <a:endParaRPr lang="en-US" sz="4000" b="1" dirty="0">
              <a:solidFill>
                <a:srgbClr val="00FFCC"/>
              </a:solidFill>
              <a:latin typeface="Berlin Sans FB Demi" pitchFamily="34" charset="0"/>
              <a:cs typeface="Times New Roman" pitchFamily="18" charset="0"/>
            </a:endParaRPr>
          </a:p>
          <a:p>
            <a:pPr>
              <a:defRPr/>
            </a:pPr>
            <a:endParaRPr lang="en-US" sz="4000" b="1" dirty="0">
              <a:solidFill>
                <a:srgbClr val="00FFCC"/>
              </a:solidFill>
              <a:latin typeface="Berlin Sans FB Demi" pitchFamily="34" charset="0"/>
              <a:cs typeface="Times New Roman" pitchFamily="18" charset="0"/>
            </a:endParaRPr>
          </a:p>
          <a:p>
            <a:pPr>
              <a:defRPr/>
            </a:pPr>
            <a:endParaRPr lang="en-US" sz="4000" b="1" dirty="0">
              <a:solidFill>
                <a:srgbClr val="00FFCC"/>
              </a:solidFill>
              <a:latin typeface="Berlin Sans FB Demi" pitchFamily="34" charset="0"/>
              <a:cs typeface="Times New Roman" pitchFamily="18" charset="0"/>
            </a:endParaRPr>
          </a:p>
          <a:p>
            <a:pPr algn="just">
              <a:buFontTx/>
              <a:buChar char="•"/>
              <a:defRPr/>
            </a:pPr>
            <a:endParaRPr lang="en-US" sz="2400" b="1" dirty="0">
              <a:solidFill>
                <a:srgbClr val="99FF33"/>
              </a:solidFill>
              <a:latin typeface="+mj-lt"/>
              <a:cs typeface="Times New Roman" pitchFamily="18" charset="0"/>
            </a:endParaRPr>
          </a:p>
          <a:p>
            <a:pPr algn="just">
              <a:buClr>
                <a:srgbClr val="00FFCC"/>
              </a:buClr>
              <a:buFontTx/>
              <a:buChar char="•"/>
              <a:defRPr/>
            </a:pPr>
            <a:r>
              <a:rPr lang="en-US" sz="2400" b="1" dirty="0">
                <a:solidFill>
                  <a:srgbClr val="99FF33"/>
                </a:solidFill>
                <a:latin typeface="+mj-lt"/>
                <a:cs typeface="Times New Roman" pitchFamily="18" charset="0"/>
              </a:rPr>
              <a:t> The photon induces or triggers the excited atom to make transition from excited state to ground state by releasing the energy in the form of photon ,before the atom can make a spontaneous transition</a:t>
            </a:r>
          </a:p>
          <a:p>
            <a:pPr algn="just">
              <a:buClr>
                <a:srgbClr val="00FFCC"/>
              </a:buClr>
              <a:buFontTx/>
              <a:buChar char="•"/>
              <a:defRPr/>
            </a:pPr>
            <a:r>
              <a:rPr lang="en-US" sz="2400" b="1" dirty="0">
                <a:solidFill>
                  <a:srgbClr val="99FF33"/>
                </a:solidFill>
                <a:latin typeface="+mj-lt"/>
                <a:cs typeface="Times New Roman" pitchFamily="18" charset="0"/>
              </a:rPr>
              <a:t> The process of emission of photons by an excited atom through a forced or triggered transition occurring under the influence of an external agent is called Stimulated emission. </a:t>
            </a:r>
          </a:p>
          <a:p>
            <a:pPr>
              <a:defRPr/>
            </a:pPr>
            <a:r>
              <a:rPr lang="en-US" sz="2400" b="1" dirty="0">
                <a:solidFill>
                  <a:srgbClr val="99FF33"/>
                </a:solidFill>
                <a:latin typeface="+mj-lt"/>
                <a:cs typeface="Times New Roman" pitchFamily="18" charset="0"/>
              </a:rPr>
              <a:t>          A* + h</a:t>
            </a:r>
            <a:r>
              <a:rPr lang="en-US" sz="2400" b="1" dirty="0">
                <a:solidFill>
                  <a:srgbClr val="99FF33"/>
                </a:solidFill>
                <a:latin typeface="+mj-lt"/>
                <a:cs typeface="Times New Roman" pitchFamily="18" charset="0"/>
                <a:sym typeface="Symbol" pitchFamily="18" charset="2"/>
              </a:rPr>
              <a:t></a:t>
            </a:r>
            <a:r>
              <a:rPr lang="en-US" sz="2400" b="1" dirty="0">
                <a:solidFill>
                  <a:srgbClr val="99FF33"/>
                </a:solidFill>
                <a:latin typeface="+mj-lt"/>
                <a:cs typeface="Times New Roman" pitchFamily="18" charset="0"/>
              </a:rPr>
              <a:t>  	          A + 2 h</a:t>
            </a:r>
            <a:r>
              <a:rPr lang="en-US" sz="2400" b="1" dirty="0">
                <a:solidFill>
                  <a:srgbClr val="99FF33"/>
                </a:solidFill>
                <a:latin typeface="+mj-lt"/>
                <a:cs typeface="Times New Roman" pitchFamily="18" charset="0"/>
                <a:sym typeface="Symbol" pitchFamily="18" charset="2"/>
              </a:rPr>
              <a:t> </a:t>
            </a:r>
          </a:p>
          <a:p>
            <a:pPr>
              <a:defRPr/>
            </a:pPr>
            <a:r>
              <a:rPr lang="en-US" sz="2400" b="1" dirty="0">
                <a:solidFill>
                  <a:srgbClr val="99FF33"/>
                </a:solidFill>
                <a:latin typeface="+mj-lt"/>
                <a:cs typeface="Times New Roman" pitchFamily="18" charset="0"/>
              </a:rPr>
              <a:t>     		 Where, B21 : Einstein’s coefficient of </a:t>
            </a:r>
            <a:r>
              <a:rPr lang="en-US" sz="2400" b="1" dirty="0" err="1">
                <a:solidFill>
                  <a:srgbClr val="99FF33"/>
                </a:solidFill>
                <a:latin typeface="+mj-lt"/>
                <a:cs typeface="Times New Roman" pitchFamily="18" charset="0"/>
              </a:rPr>
              <a:t>Stim</a:t>
            </a:r>
            <a:r>
              <a:rPr lang="en-US" sz="2400" b="1" dirty="0">
                <a:solidFill>
                  <a:srgbClr val="99FF33"/>
                </a:solidFill>
                <a:latin typeface="+mj-lt"/>
                <a:cs typeface="Times New Roman" pitchFamily="18" charset="0"/>
              </a:rPr>
              <a:t>. Emission 	               	</a:t>
            </a:r>
            <a:r>
              <a:rPr lang="el-GR" sz="2400" b="1" dirty="0">
                <a:solidFill>
                  <a:srgbClr val="99FF33"/>
                </a:solidFill>
                <a:latin typeface="+mj-lt"/>
                <a:cs typeface="Times New Roman" pitchFamily="18" charset="0"/>
              </a:rPr>
              <a:t>ρ</a:t>
            </a:r>
            <a:r>
              <a:rPr lang="en-US" sz="2400" b="1" dirty="0">
                <a:solidFill>
                  <a:srgbClr val="99FF33"/>
                </a:solidFill>
                <a:latin typeface="+mj-lt"/>
                <a:cs typeface="Times New Roman" pitchFamily="18" charset="0"/>
              </a:rPr>
              <a:t>(</a:t>
            </a:r>
            <a:r>
              <a:rPr lang="el-GR" sz="2400" b="1" dirty="0">
                <a:solidFill>
                  <a:srgbClr val="99FF33"/>
                </a:solidFill>
                <a:latin typeface="+mj-lt"/>
                <a:cs typeface="Times New Roman" pitchFamily="18" charset="0"/>
              </a:rPr>
              <a:t>υ</a:t>
            </a:r>
            <a:r>
              <a:rPr lang="en-US" sz="2400" b="1" dirty="0">
                <a:solidFill>
                  <a:srgbClr val="99FF33"/>
                </a:solidFill>
                <a:latin typeface="+mj-lt"/>
                <a:cs typeface="Times New Roman" pitchFamily="18" charset="0"/>
              </a:rPr>
              <a:t>) : Photon flux density </a:t>
            </a:r>
          </a:p>
          <a:p>
            <a:pPr>
              <a:defRPr/>
            </a:pPr>
            <a:r>
              <a:rPr lang="en-US" sz="2400" b="1" dirty="0">
                <a:solidFill>
                  <a:srgbClr val="99FF33"/>
                </a:solidFill>
                <a:latin typeface="+mj-lt"/>
                <a:cs typeface="Times New Roman" pitchFamily="18" charset="0"/>
              </a:rPr>
              <a:t>		 	N</a:t>
            </a:r>
            <a:r>
              <a:rPr lang="en-US" sz="2400" b="1" baseline="-25000" dirty="0">
                <a:solidFill>
                  <a:srgbClr val="99FF33"/>
                </a:solidFill>
                <a:latin typeface="+mj-lt"/>
                <a:cs typeface="Times New Roman" pitchFamily="18" charset="0"/>
              </a:rPr>
              <a:t>2</a:t>
            </a:r>
            <a:r>
              <a:rPr lang="en-US" sz="2400" b="1" dirty="0">
                <a:solidFill>
                  <a:srgbClr val="99FF33"/>
                </a:solidFill>
                <a:latin typeface="+mj-lt"/>
                <a:cs typeface="Times New Roman" pitchFamily="18" charset="0"/>
              </a:rPr>
              <a:t>= No. of atom at the </a:t>
            </a:r>
            <a:r>
              <a:rPr lang="en-US" sz="2400" b="1" dirty="0" err="1">
                <a:solidFill>
                  <a:srgbClr val="99FF33"/>
                </a:solidFill>
                <a:latin typeface="+mj-lt"/>
                <a:cs typeface="Times New Roman" pitchFamily="18" charset="0"/>
              </a:rPr>
              <a:t>exciated</a:t>
            </a:r>
            <a:r>
              <a:rPr lang="en-US" sz="2400" b="1" dirty="0">
                <a:solidFill>
                  <a:srgbClr val="99FF33"/>
                </a:solidFill>
                <a:latin typeface="+mj-lt"/>
                <a:cs typeface="Times New Roman" pitchFamily="18" charset="0"/>
              </a:rPr>
              <a:t>  state (E</a:t>
            </a:r>
            <a:r>
              <a:rPr lang="en-US" sz="2400" b="1" baseline="-25000" dirty="0">
                <a:solidFill>
                  <a:srgbClr val="99FF33"/>
                </a:solidFill>
                <a:latin typeface="+mj-lt"/>
                <a:cs typeface="Times New Roman" pitchFamily="18" charset="0"/>
              </a:rPr>
              <a:t>2</a:t>
            </a:r>
            <a:r>
              <a:rPr lang="en-US" sz="2400" b="1" dirty="0">
                <a:solidFill>
                  <a:srgbClr val="99FF33"/>
                </a:solidFill>
                <a:latin typeface="+mj-lt"/>
                <a:cs typeface="Times New Roman" pitchFamily="18" charset="0"/>
              </a:rPr>
              <a:t>)</a:t>
            </a:r>
          </a:p>
        </p:txBody>
      </p:sp>
      <p:pic>
        <p:nvPicPr>
          <p:cNvPr id="2" name="Picture 4"/>
          <p:cNvPicPr>
            <a:picLocks noChangeAspect="1" noChangeArrowheads="1"/>
          </p:cNvPicPr>
          <p:nvPr/>
        </p:nvPicPr>
        <p:blipFill>
          <a:blip r:embed="rId2" cstate="print"/>
          <a:srcRect/>
          <a:stretch>
            <a:fillRect/>
          </a:stretch>
        </p:blipFill>
        <p:spPr bwMode="auto">
          <a:xfrm>
            <a:off x="300038" y="685800"/>
            <a:ext cx="4651375" cy="1981200"/>
          </a:xfrm>
          <a:prstGeom prst="rect">
            <a:avLst/>
          </a:prstGeom>
          <a:noFill/>
          <a:ln w="9525">
            <a:noFill/>
            <a:miter lim="800000"/>
            <a:headEnd/>
            <a:tailEnd/>
          </a:ln>
        </p:spPr>
      </p:pic>
      <p:cxnSp>
        <p:nvCxnSpPr>
          <p:cNvPr id="6" name="Straight Arrow Connector 5"/>
          <p:cNvCxnSpPr/>
          <p:nvPr/>
        </p:nvCxnSpPr>
        <p:spPr>
          <a:xfrm>
            <a:off x="1951038" y="5257800"/>
            <a:ext cx="674687"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9701" name="TextBox 4"/>
          <p:cNvSpPr txBox="1">
            <a:spLocks noChangeArrowheads="1"/>
          </p:cNvSpPr>
          <p:nvPr/>
        </p:nvSpPr>
        <p:spPr bwMode="auto">
          <a:xfrm>
            <a:off x="0" y="5791200"/>
            <a:ext cx="2474913" cy="369888"/>
          </a:xfrm>
          <a:prstGeom prst="rect">
            <a:avLst/>
          </a:prstGeom>
          <a:noFill/>
          <a:ln w="9525">
            <a:noFill/>
            <a:miter lim="800000"/>
            <a:headEnd/>
            <a:tailEnd/>
          </a:ln>
        </p:spPr>
        <p:txBody>
          <a:bodyPr>
            <a:spAutoFit/>
          </a:bodyPr>
          <a:lstStyle/>
          <a:p>
            <a:r>
              <a:rPr lang="en-US" b="1">
                <a:solidFill>
                  <a:srgbClr val="99FF33"/>
                </a:solidFill>
                <a:cs typeface="Times New Roman" pitchFamily="18" charset="0"/>
              </a:rPr>
              <a:t>dN</a:t>
            </a:r>
            <a:r>
              <a:rPr lang="en-US" b="1" baseline="-25000">
                <a:solidFill>
                  <a:srgbClr val="99FF33"/>
                </a:solidFill>
                <a:cs typeface="Times New Roman" pitchFamily="18" charset="0"/>
              </a:rPr>
              <a:t>st</a:t>
            </a:r>
            <a:r>
              <a:rPr lang="en-US" b="1">
                <a:solidFill>
                  <a:srgbClr val="99FF33"/>
                </a:solidFill>
                <a:cs typeface="Times New Roman" pitchFamily="18" charset="0"/>
              </a:rPr>
              <a:t> /dt= B</a:t>
            </a:r>
            <a:r>
              <a:rPr lang="en-US" b="1" baseline="-25000">
                <a:solidFill>
                  <a:srgbClr val="99FF33"/>
                </a:solidFill>
                <a:cs typeface="Times New Roman" pitchFamily="18" charset="0"/>
              </a:rPr>
              <a:t>21</a:t>
            </a:r>
            <a:r>
              <a:rPr lang="en-US" b="1">
                <a:solidFill>
                  <a:srgbClr val="99FF33"/>
                </a:solidFill>
                <a:cs typeface="Times New Roman" pitchFamily="18" charset="0"/>
              </a:rPr>
              <a:t> N</a:t>
            </a:r>
            <a:r>
              <a:rPr lang="en-US" b="1" baseline="-25000">
                <a:solidFill>
                  <a:srgbClr val="99FF33"/>
                </a:solidFill>
                <a:cs typeface="Times New Roman" pitchFamily="18" charset="0"/>
              </a:rPr>
              <a:t>2</a:t>
            </a:r>
            <a:r>
              <a:rPr lang="en-US" b="1">
                <a:solidFill>
                  <a:srgbClr val="99FF33"/>
                </a:solidFill>
                <a:cs typeface="Times New Roman" pitchFamily="18" charset="0"/>
              </a:rPr>
              <a:t> </a:t>
            </a:r>
            <a:r>
              <a:rPr lang="el-GR" b="1">
                <a:solidFill>
                  <a:srgbClr val="99FF33"/>
                </a:solidFill>
                <a:cs typeface="Times New Roman" pitchFamily="18" charset="0"/>
              </a:rPr>
              <a:t>ρ</a:t>
            </a:r>
            <a:r>
              <a:rPr lang="en-US" b="1">
                <a:solidFill>
                  <a:srgbClr val="99FF33"/>
                </a:solidFill>
                <a:cs typeface="Times New Roman" pitchFamily="18" charset="0"/>
              </a:rPr>
              <a:t>(</a:t>
            </a:r>
            <a:r>
              <a:rPr lang="el-GR" b="1">
                <a:solidFill>
                  <a:srgbClr val="99FF33"/>
                </a:solidFill>
                <a:cs typeface="Times New Roman" pitchFamily="18" charset="0"/>
              </a:rPr>
              <a:t>υ</a:t>
            </a:r>
            <a:r>
              <a:rPr lang="en-US" b="1">
                <a:solidFill>
                  <a:srgbClr val="99FF33"/>
                </a:solidFill>
                <a:cs typeface="Times New Roman" pitchFamily="18" charset="0"/>
              </a:rPr>
              <a:t>) </a:t>
            </a:r>
            <a:endParaRPr lang="en-US"/>
          </a:p>
        </p:txBody>
      </p:sp>
      <p:sp>
        <p:nvSpPr>
          <p:cNvPr id="29702" name="TextBox 6"/>
          <p:cNvSpPr txBox="1">
            <a:spLocks noChangeArrowheads="1"/>
          </p:cNvSpPr>
          <p:nvPr/>
        </p:nvSpPr>
        <p:spPr bwMode="auto">
          <a:xfrm>
            <a:off x="5073650" y="0"/>
            <a:ext cx="3927475" cy="3108325"/>
          </a:xfrm>
          <a:prstGeom prst="rect">
            <a:avLst/>
          </a:prstGeom>
          <a:noFill/>
          <a:ln w="9525">
            <a:noFill/>
            <a:miter lim="800000"/>
            <a:headEnd/>
            <a:tailEnd/>
          </a:ln>
        </p:spPr>
        <p:txBody>
          <a:bodyPr>
            <a:spAutoFit/>
          </a:bodyPr>
          <a:lstStyle/>
          <a:p>
            <a:pPr>
              <a:buClr>
                <a:srgbClr val="00FFCC"/>
              </a:buClr>
              <a:buFont typeface="Wingdings" pitchFamily="2" charset="2"/>
              <a:buChar char="§"/>
              <a:defRPr/>
            </a:pPr>
            <a:r>
              <a:rPr lang="en-US" sz="2400" b="1" dirty="0">
                <a:solidFill>
                  <a:srgbClr val="99FF33"/>
                </a:solidFill>
                <a:latin typeface="+mj-lt"/>
                <a:cs typeface="Times New Roman" pitchFamily="18" charset="0"/>
              </a:rPr>
              <a:t> </a:t>
            </a:r>
            <a:r>
              <a:rPr lang="en-US" sz="2200" b="1" dirty="0">
                <a:solidFill>
                  <a:srgbClr val="99FF33"/>
                </a:solidFill>
                <a:latin typeface="+mj-lt"/>
                <a:cs typeface="Times New Roman" pitchFamily="18" charset="0"/>
              </a:rPr>
              <a:t>Multiplication of photon takes place in this process. </a:t>
            </a:r>
            <a:r>
              <a:rPr lang="en-US" sz="2200" b="1" dirty="0" err="1">
                <a:solidFill>
                  <a:srgbClr val="99FF33"/>
                </a:solidFill>
                <a:latin typeface="+mj-lt"/>
                <a:cs typeface="Times New Roman" pitchFamily="18" charset="0"/>
              </a:rPr>
              <a:t>Eg</a:t>
            </a:r>
            <a:r>
              <a:rPr lang="en-US" sz="2200" b="1" dirty="0">
                <a:solidFill>
                  <a:srgbClr val="99FF33"/>
                </a:solidFill>
                <a:latin typeface="+mj-lt"/>
                <a:cs typeface="Times New Roman" pitchFamily="18" charset="0"/>
              </a:rPr>
              <a:t>. A photon produces twp photons, which stimulate the two atoms in their path and produces four photons and so on 2</a:t>
            </a:r>
            <a:r>
              <a:rPr lang="en-US" sz="2200" b="1" baseline="30000" dirty="0">
                <a:solidFill>
                  <a:srgbClr val="99FF33"/>
                </a:solidFill>
                <a:latin typeface="+mj-lt"/>
                <a:cs typeface="Times New Roman" pitchFamily="18" charset="0"/>
              </a:rPr>
              <a:t>N</a:t>
            </a:r>
            <a:r>
              <a:rPr lang="en-US" sz="2200" b="1" dirty="0">
                <a:solidFill>
                  <a:srgbClr val="99FF33"/>
                </a:solidFill>
                <a:latin typeface="+mj-lt"/>
                <a:cs typeface="Times New Roman" pitchFamily="18" charset="0"/>
              </a:rPr>
              <a:t>   no. of photons are emitted from N-atoms</a:t>
            </a:r>
          </a:p>
          <a:p>
            <a:pPr>
              <a:defRPr/>
            </a:pPr>
            <a:endParaRPr lang="en-US" b="1"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225425" y="6248400"/>
            <a:ext cx="8775700" cy="519113"/>
          </a:xfrm>
          <a:prstGeom prst="rect">
            <a:avLst/>
          </a:prstGeom>
          <a:noFill/>
          <a:ln w="9525">
            <a:noFill/>
            <a:miter lim="800000"/>
            <a:headEnd/>
            <a:tailEnd/>
          </a:ln>
        </p:spPr>
        <p:txBody>
          <a:bodyPr>
            <a:spAutoFit/>
          </a:bodyPr>
          <a:lstStyle/>
          <a:p>
            <a:pPr algn="ctr">
              <a:spcBef>
                <a:spcPct val="50000"/>
              </a:spcBef>
            </a:pPr>
            <a:r>
              <a:rPr lang="en-US" sz="2800">
                <a:latin typeface="Times New Roman" pitchFamily="18" charset="0"/>
              </a:rPr>
              <a:t>HOLOGRAPHY</a:t>
            </a:r>
          </a:p>
        </p:txBody>
      </p:sp>
      <p:sp>
        <p:nvSpPr>
          <p:cNvPr id="5124" name="Text Box 3"/>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latin typeface="Times New Roman" pitchFamily="18" charset="0"/>
              </a:rPr>
              <a:t>LASER APPLICATION EXAMPLES</a:t>
            </a:r>
          </a:p>
        </p:txBody>
      </p:sp>
      <p:graphicFrame>
        <p:nvGraphicFramePr>
          <p:cNvPr id="5122" name="Object 4"/>
          <p:cNvGraphicFramePr>
            <a:graphicFrameLocks noChangeAspect="1"/>
          </p:cNvGraphicFramePr>
          <p:nvPr/>
        </p:nvGraphicFramePr>
        <p:xfrm>
          <a:off x="674688" y="1287463"/>
          <a:ext cx="7726362" cy="4132262"/>
        </p:xfrm>
        <a:graphic>
          <a:graphicData uri="http://schemas.openxmlformats.org/presentationml/2006/ole">
            <p:oleObj spid="_x0000_s5122" name="Bitmap Image" r:id="rId4" imgW="3742857" imgH="2038095" progId="Paint.Picture">
              <p:embed/>
            </p:oleObj>
          </a:graphicData>
        </a:graphic>
      </p:graphicFrame>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0813" y="1066800"/>
          <a:ext cx="4275137" cy="2971800"/>
        </p:xfrm>
        <a:graphic>
          <a:graphicData uri="http://schemas.openxmlformats.org/presentationml/2006/ole">
            <p:oleObj spid="_x0000_s6146" name="Photo Editor Photo" r:id="rId4" imgW="2180952" imgH="3104762" progId="MSPhotoEd.3">
              <p:embed/>
            </p:oleObj>
          </a:graphicData>
        </a:graphic>
      </p:graphicFrame>
      <p:graphicFrame>
        <p:nvGraphicFramePr>
          <p:cNvPr id="6147" name="Object 3"/>
          <p:cNvGraphicFramePr>
            <a:graphicFrameLocks noChangeAspect="1"/>
          </p:cNvGraphicFramePr>
          <p:nvPr/>
        </p:nvGraphicFramePr>
        <p:xfrm>
          <a:off x="4651375" y="1066800"/>
          <a:ext cx="4275138" cy="3048000"/>
        </p:xfrm>
        <a:graphic>
          <a:graphicData uri="http://schemas.openxmlformats.org/presentationml/2006/ole">
            <p:oleObj spid="_x0000_s6147" name="Photo Editor Photo" r:id="rId5" imgW="2180952" imgH="3104762" progId="MSPhotoEd.3">
              <p:embed/>
            </p:oleObj>
          </a:graphicData>
        </a:graphic>
      </p:graphicFrame>
      <p:sp>
        <p:nvSpPr>
          <p:cNvPr id="6152" name="Rectangle 4"/>
          <p:cNvSpPr>
            <a:spLocks noChangeArrowheads="1"/>
          </p:cNvSpPr>
          <p:nvPr/>
        </p:nvSpPr>
        <p:spPr bwMode="auto">
          <a:xfrm>
            <a:off x="900113" y="6308725"/>
            <a:ext cx="7651750" cy="519113"/>
          </a:xfrm>
          <a:prstGeom prst="rect">
            <a:avLst/>
          </a:prstGeom>
          <a:noFill/>
          <a:ln w="9525">
            <a:noFill/>
            <a:miter lim="800000"/>
            <a:headEnd/>
            <a:tailEnd/>
          </a:ln>
        </p:spPr>
        <p:txBody>
          <a:bodyPr anchor="ctr">
            <a:spAutoFit/>
          </a:bodyPr>
          <a:lstStyle/>
          <a:p>
            <a:pPr algn="ctr"/>
            <a:r>
              <a:rPr lang="en-US" sz="2800">
                <a:solidFill>
                  <a:srgbClr val="FFFF00"/>
                </a:solidFill>
                <a:latin typeface="Times New Roman" pitchFamily="18" charset="0"/>
              </a:rPr>
              <a:t>DISPLAY HOLOGRAM: EXHIBIT</a:t>
            </a:r>
          </a:p>
        </p:txBody>
      </p:sp>
      <p:graphicFrame>
        <p:nvGraphicFramePr>
          <p:cNvPr id="6148" name="Object 5"/>
          <p:cNvGraphicFramePr>
            <a:graphicFrameLocks noChangeAspect="1"/>
          </p:cNvGraphicFramePr>
          <p:nvPr/>
        </p:nvGraphicFramePr>
        <p:xfrm>
          <a:off x="150813" y="4343400"/>
          <a:ext cx="1181100" cy="1600200"/>
        </p:xfrm>
        <a:graphic>
          <a:graphicData uri="http://schemas.openxmlformats.org/presentationml/2006/ole">
            <p:oleObj spid="_x0000_s6148" name="Bitmap Image" r:id="rId6" imgW="1200318" imgH="1600000" progId="Paint.Picture">
              <p:embed/>
            </p:oleObj>
          </a:graphicData>
        </a:graphic>
      </p:graphicFrame>
      <p:graphicFrame>
        <p:nvGraphicFramePr>
          <p:cNvPr id="6149" name="Object 6"/>
          <p:cNvGraphicFramePr>
            <a:graphicFrameLocks noChangeAspect="1"/>
          </p:cNvGraphicFramePr>
          <p:nvPr/>
        </p:nvGraphicFramePr>
        <p:xfrm>
          <a:off x="2700338" y="4419600"/>
          <a:ext cx="1255712" cy="1600200"/>
        </p:xfrm>
        <a:graphic>
          <a:graphicData uri="http://schemas.openxmlformats.org/presentationml/2006/ole">
            <p:oleObj spid="_x0000_s6149" name="Bitmap Image" r:id="rId7" imgW="1276190" imgH="1600000" progId="Paint.Picture">
              <p:embed/>
            </p:oleObj>
          </a:graphicData>
        </a:graphic>
      </p:graphicFrame>
      <p:graphicFrame>
        <p:nvGraphicFramePr>
          <p:cNvPr id="6150" name="Object 7"/>
          <p:cNvGraphicFramePr>
            <a:graphicFrameLocks noChangeAspect="1"/>
          </p:cNvGraphicFramePr>
          <p:nvPr/>
        </p:nvGraphicFramePr>
        <p:xfrm>
          <a:off x="5175250" y="4495800"/>
          <a:ext cx="1293813" cy="1524000"/>
        </p:xfrm>
        <a:graphic>
          <a:graphicData uri="http://schemas.openxmlformats.org/presentationml/2006/ole">
            <p:oleObj spid="_x0000_s6150" name="Bitmap Image" r:id="rId8" imgW="1314286" imgH="1523810" progId="Paint.Picture">
              <p:embed/>
            </p:oleObj>
          </a:graphicData>
        </a:graphic>
      </p:graphicFrame>
      <p:graphicFrame>
        <p:nvGraphicFramePr>
          <p:cNvPr id="6151" name="Object 8"/>
          <p:cNvGraphicFramePr>
            <a:graphicFrameLocks noChangeAspect="1"/>
          </p:cNvGraphicFramePr>
          <p:nvPr/>
        </p:nvGraphicFramePr>
        <p:xfrm>
          <a:off x="7472363" y="4419600"/>
          <a:ext cx="1173162" cy="1524000"/>
        </p:xfrm>
        <a:graphic>
          <a:graphicData uri="http://schemas.openxmlformats.org/presentationml/2006/ole">
            <p:oleObj spid="_x0000_s6151" name="Bitmap Image" r:id="rId9" imgW="1190476" imgH="1523810" progId="Paint.Picture">
              <p:embed/>
            </p:oleObj>
          </a:graphicData>
        </a:graphic>
      </p:graphicFrame>
      <p:sp>
        <p:nvSpPr>
          <p:cNvPr id="6153" name="Text Box 9"/>
          <p:cNvSpPr txBox="1">
            <a:spLocks noChangeArrowheads="1"/>
          </p:cNvSpPr>
          <p:nvPr/>
        </p:nvSpPr>
        <p:spPr bwMode="auto">
          <a:xfrm>
            <a:off x="0" y="76200"/>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HOLOGRPHY APPLICATION EXAMPLES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a:off x="1985963" y="2057400"/>
            <a:ext cx="4724400" cy="708025"/>
          </a:xfrm>
          <a:prstGeom prst="rect">
            <a:avLst/>
          </a:prstGeom>
          <a:noFill/>
          <a:ln w="9525">
            <a:noFill/>
            <a:miter lim="800000"/>
            <a:headEnd/>
            <a:tailEnd/>
          </a:ln>
        </p:spPr>
        <p:txBody>
          <a:bodyPr>
            <a:spAutoFit/>
          </a:bodyPr>
          <a:lstStyle/>
          <a:p>
            <a:r>
              <a:rPr lang="en-US" sz="4000" b="1">
                <a:solidFill>
                  <a:srgbClr val="FF0000"/>
                </a:solidFill>
              </a:rPr>
              <a:t>3D HOLOGRAPHY</a:t>
            </a:r>
          </a:p>
        </p:txBody>
      </p:sp>
      <p:pic>
        <p:nvPicPr>
          <p:cNvPr id="6" name="3D Holographic Power Point Presentation at ASE 2013.mp4">
            <a:hlinkClick r:id="" action="ppaction://media"/>
          </p:cNvPr>
          <p:cNvPicPr>
            <a:picLocks noRot="1" noChangeAspect="1"/>
          </p:cNvPicPr>
          <p:nvPr>
            <a:videoFile r:link="rId1"/>
          </p:nvPr>
        </p:nvPicPr>
        <p:blipFill>
          <a:blip r:embed="rId3" cstate="print"/>
          <a:srcRect/>
          <a:stretch>
            <a:fillRect/>
          </a:stretch>
        </p:blipFill>
        <p:spPr bwMode="auto">
          <a:xfrm>
            <a:off x="-71438" y="0"/>
            <a:ext cx="9072563" cy="6858000"/>
          </a:xfrm>
          <a:prstGeom prst="rect">
            <a:avLst/>
          </a:prstGeom>
          <a:noFill/>
          <a:ln w="9525">
            <a:noFill/>
            <a:miter lim="800000"/>
            <a:headEnd/>
            <a:tailEnd/>
          </a:ln>
        </p:spPr>
      </p:pic>
      <p:sp>
        <p:nvSpPr>
          <p:cNvPr id="71684" name="TextBox 6"/>
          <p:cNvSpPr txBox="1">
            <a:spLocks noChangeArrowheads="1"/>
          </p:cNvSpPr>
          <p:nvPr/>
        </p:nvSpPr>
        <p:spPr bwMode="auto">
          <a:xfrm>
            <a:off x="2138363" y="2209800"/>
            <a:ext cx="4724400" cy="708025"/>
          </a:xfrm>
          <a:prstGeom prst="rect">
            <a:avLst/>
          </a:prstGeom>
          <a:noFill/>
          <a:ln w="9525">
            <a:noFill/>
            <a:miter lim="800000"/>
            <a:headEnd/>
            <a:tailEnd/>
          </a:ln>
        </p:spPr>
        <p:txBody>
          <a:bodyPr>
            <a:spAutoFit/>
          </a:bodyPr>
          <a:lstStyle/>
          <a:p>
            <a:r>
              <a:rPr lang="en-US" sz="4000" b="1">
                <a:solidFill>
                  <a:srgbClr val="FF0000"/>
                </a:solidFill>
              </a:rPr>
              <a:t>3D HOLOGRAPHY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S '11_ Japan's Laser 3D Image Display.mp4">
            <a:hlinkClick r:id="" action="ppaction://media"/>
          </p:cNvPr>
          <p:cNvPicPr>
            <a:picLocks noRot="1" noChangeAspect="1"/>
          </p:cNvPicPr>
          <p:nvPr>
            <a:videoFile r:link="rId1"/>
          </p:nvPr>
        </p:nvPicPr>
        <p:blipFill>
          <a:blip r:embed="rId3" cstate="print"/>
          <a:srcRect/>
          <a:stretch>
            <a:fillRect/>
          </a:stretch>
        </p:blipFill>
        <p:spPr bwMode="auto">
          <a:xfrm>
            <a:off x="-71438" y="0"/>
            <a:ext cx="9144001" cy="6858000"/>
          </a:xfrm>
          <a:prstGeom prst="rect">
            <a:avLst/>
          </a:prstGeom>
          <a:noFill/>
          <a:ln w="9525">
            <a:noFill/>
            <a:miter lim="800000"/>
            <a:headEnd/>
            <a:tailEnd/>
          </a:ln>
        </p:spPr>
      </p:pic>
      <p:sp>
        <p:nvSpPr>
          <p:cNvPr id="72707" name="TextBox 2"/>
          <p:cNvSpPr txBox="1">
            <a:spLocks noChangeArrowheads="1"/>
          </p:cNvSpPr>
          <p:nvPr/>
        </p:nvSpPr>
        <p:spPr bwMode="auto">
          <a:xfrm>
            <a:off x="1604963" y="1219200"/>
            <a:ext cx="4267200" cy="369888"/>
          </a:xfrm>
          <a:prstGeom prst="rect">
            <a:avLst/>
          </a:prstGeom>
          <a:noFill/>
          <a:ln w="9525">
            <a:noFill/>
            <a:miter lim="800000"/>
            <a:headEnd/>
            <a:tailEnd/>
          </a:ln>
        </p:spPr>
        <p:txBody>
          <a:bodyPr>
            <a:spAutoFit/>
          </a:bodyPr>
          <a:lstStyle/>
          <a:p>
            <a:pPr algn="ctr"/>
            <a:r>
              <a:rPr lang="en-US">
                <a:solidFill>
                  <a:srgbClr val="FF0000"/>
                </a:solidFill>
              </a:rPr>
              <a:t>3D IMAGE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2"/>
          <p:cNvSpPr txBox="1">
            <a:spLocks noChangeArrowheads="1"/>
          </p:cNvSpPr>
          <p:nvPr/>
        </p:nvSpPr>
        <p:spPr bwMode="auto">
          <a:xfrm>
            <a:off x="1985963" y="2057400"/>
            <a:ext cx="4724400" cy="708025"/>
          </a:xfrm>
          <a:prstGeom prst="rect">
            <a:avLst/>
          </a:prstGeom>
          <a:noFill/>
          <a:ln w="9525">
            <a:noFill/>
            <a:miter lim="800000"/>
            <a:headEnd/>
            <a:tailEnd/>
          </a:ln>
        </p:spPr>
        <p:txBody>
          <a:bodyPr>
            <a:spAutoFit/>
          </a:bodyPr>
          <a:lstStyle/>
          <a:p>
            <a:r>
              <a:rPr lang="en-US" sz="4000" b="1">
                <a:solidFill>
                  <a:srgbClr val="FF0000"/>
                </a:solidFill>
              </a:rPr>
              <a:t>7D HOLOGRAPHY</a:t>
            </a:r>
          </a:p>
        </p:txBody>
      </p:sp>
      <p:pic>
        <p:nvPicPr>
          <p:cNvPr id="4" name="7D Hologram Technology Amazing Show in Dubai !!.mp4">
            <a:hlinkClick r:id="" action="ppaction://media"/>
          </p:cNvPr>
          <p:cNvPicPr>
            <a:picLocks noRot="1" noChangeAspect="1"/>
          </p:cNvPicPr>
          <p:nvPr>
            <a:videoFile r:link="rId1"/>
          </p:nvPr>
        </p:nvPicPr>
        <p:blipFill>
          <a:blip r:embed="rId3" cstate="print"/>
          <a:srcRect/>
          <a:stretch>
            <a:fillRect/>
          </a:stretch>
        </p:blipFill>
        <p:spPr bwMode="auto">
          <a:xfrm>
            <a:off x="-147638" y="0"/>
            <a:ext cx="9220201" cy="6915150"/>
          </a:xfrm>
          <a:prstGeom prst="rect">
            <a:avLst/>
          </a:prstGeom>
          <a:noFill/>
          <a:ln w="9525">
            <a:noFill/>
            <a:miter lim="800000"/>
            <a:headEnd/>
            <a:tailEnd/>
          </a:ln>
        </p:spPr>
      </p:pic>
      <p:sp>
        <p:nvSpPr>
          <p:cNvPr id="73732" name="TextBox 4"/>
          <p:cNvSpPr txBox="1">
            <a:spLocks noChangeArrowheads="1"/>
          </p:cNvSpPr>
          <p:nvPr/>
        </p:nvSpPr>
        <p:spPr bwMode="auto">
          <a:xfrm>
            <a:off x="2138363" y="2209800"/>
            <a:ext cx="4724400" cy="708025"/>
          </a:xfrm>
          <a:prstGeom prst="rect">
            <a:avLst/>
          </a:prstGeom>
          <a:noFill/>
          <a:ln w="9525">
            <a:noFill/>
            <a:miter lim="800000"/>
            <a:headEnd/>
            <a:tailEnd/>
          </a:ln>
        </p:spPr>
        <p:txBody>
          <a:bodyPr>
            <a:spAutoFit/>
          </a:bodyPr>
          <a:lstStyle/>
          <a:p>
            <a:r>
              <a:rPr lang="en-US" sz="4000" b="1">
                <a:solidFill>
                  <a:srgbClr val="FF0000"/>
                </a:solidFill>
              </a:rPr>
              <a:t>7D HOLOGRAPHY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Future of Holographic Technology.mp4">
            <a:hlinkClick r:id="" action="ppaction://media"/>
          </p:cNvPr>
          <p:cNvPicPr>
            <a:picLocks noRot="1" noChangeAspect="1"/>
          </p:cNvPicPr>
          <p:nvPr>
            <a:videoFile r:link="rId1"/>
          </p:nvPr>
        </p:nvPicPr>
        <p:blipFill>
          <a:blip r:embed="rId3" cstate="print"/>
          <a:srcRect/>
          <a:stretch>
            <a:fillRect/>
          </a:stretch>
        </p:blipFill>
        <p:spPr bwMode="auto">
          <a:xfrm>
            <a:off x="-71438" y="0"/>
            <a:ext cx="9144001" cy="6858000"/>
          </a:xfrm>
          <a:prstGeom prst="rect">
            <a:avLst/>
          </a:prstGeom>
          <a:noFill/>
          <a:ln w="9525">
            <a:noFill/>
            <a:miter lim="800000"/>
            <a:headEnd/>
            <a:tailEnd/>
          </a:ln>
        </p:spPr>
      </p:pic>
      <p:sp>
        <p:nvSpPr>
          <p:cNvPr id="74755" name="TextBox 3"/>
          <p:cNvSpPr txBox="1">
            <a:spLocks noChangeArrowheads="1"/>
          </p:cNvSpPr>
          <p:nvPr/>
        </p:nvSpPr>
        <p:spPr bwMode="auto">
          <a:xfrm>
            <a:off x="0" y="2209800"/>
            <a:ext cx="9001125" cy="708025"/>
          </a:xfrm>
          <a:prstGeom prst="rect">
            <a:avLst/>
          </a:prstGeom>
          <a:noFill/>
          <a:ln w="9525">
            <a:noFill/>
            <a:miter lim="800000"/>
            <a:headEnd/>
            <a:tailEnd/>
          </a:ln>
        </p:spPr>
        <p:txBody>
          <a:bodyPr>
            <a:spAutoFit/>
          </a:bodyPr>
          <a:lstStyle/>
          <a:p>
            <a:pPr algn="ctr"/>
            <a:r>
              <a:rPr lang="en-US" sz="4000" b="1">
                <a:solidFill>
                  <a:srgbClr val="FF0000"/>
                </a:solidFill>
              </a:rPr>
              <a:t>FUTURE HOLOGRAPHY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Laser Show"/>
          <p:cNvPicPr>
            <a:picLocks noChangeAspect="1" noChangeArrowheads="1"/>
          </p:cNvPicPr>
          <p:nvPr/>
        </p:nvPicPr>
        <p:blipFill>
          <a:blip r:embed="rId3" cstate="print"/>
          <a:srcRect/>
          <a:stretch>
            <a:fillRect/>
          </a:stretch>
        </p:blipFill>
        <p:spPr bwMode="auto">
          <a:xfrm>
            <a:off x="600075" y="1066800"/>
            <a:ext cx="2820988" cy="4648200"/>
          </a:xfrm>
          <a:prstGeom prst="rect">
            <a:avLst/>
          </a:prstGeom>
          <a:noFill/>
          <a:ln w="9525">
            <a:noFill/>
            <a:miter lim="800000"/>
            <a:headEnd/>
            <a:tailEnd/>
          </a:ln>
        </p:spPr>
      </p:pic>
      <p:pic>
        <p:nvPicPr>
          <p:cNvPr id="75779" name="Picture 3" descr="Laser Light"/>
          <p:cNvPicPr>
            <a:picLocks noChangeAspect="1" noChangeArrowheads="1"/>
          </p:cNvPicPr>
          <p:nvPr/>
        </p:nvPicPr>
        <p:blipFill>
          <a:blip r:embed="rId4" cstate="print"/>
          <a:srcRect t="1866" r="2614" b="3680"/>
          <a:stretch>
            <a:fillRect/>
          </a:stretch>
        </p:blipFill>
        <p:spPr bwMode="auto">
          <a:xfrm>
            <a:off x="3825875" y="1143000"/>
            <a:ext cx="2989263" cy="4495800"/>
          </a:xfrm>
          <a:prstGeom prst="rect">
            <a:avLst/>
          </a:prstGeom>
          <a:noFill/>
          <a:ln w="9525">
            <a:noFill/>
            <a:miter lim="800000"/>
            <a:headEnd/>
            <a:tailEnd/>
          </a:ln>
        </p:spPr>
      </p:pic>
      <p:pic>
        <p:nvPicPr>
          <p:cNvPr id="75780" name="Picture 4" descr="Laser Eye 2"/>
          <p:cNvPicPr>
            <a:picLocks noChangeAspect="1" noChangeArrowheads="1"/>
          </p:cNvPicPr>
          <p:nvPr/>
        </p:nvPicPr>
        <p:blipFill>
          <a:blip r:embed="rId5" cstate="print"/>
          <a:srcRect l="4033" t="3352" r="7227" b="2794"/>
          <a:stretch>
            <a:fillRect/>
          </a:stretch>
        </p:blipFill>
        <p:spPr bwMode="auto">
          <a:xfrm>
            <a:off x="7126288" y="1219200"/>
            <a:ext cx="1649412" cy="2133600"/>
          </a:xfrm>
          <a:prstGeom prst="rect">
            <a:avLst/>
          </a:prstGeom>
          <a:noFill/>
          <a:ln w="9525">
            <a:noFill/>
            <a:miter lim="800000"/>
            <a:headEnd/>
            <a:tailEnd/>
          </a:ln>
        </p:spPr>
      </p:pic>
      <p:sp>
        <p:nvSpPr>
          <p:cNvPr id="75781" name="Text Box 5"/>
          <p:cNvSpPr txBox="1">
            <a:spLocks noChangeArrowheads="1"/>
          </p:cNvSpPr>
          <p:nvPr/>
        </p:nvSpPr>
        <p:spPr bwMode="auto">
          <a:xfrm>
            <a:off x="1350963" y="5715000"/>
            <a:ext cx="1724025" cy="457200"/>
          </a:xfrm>
          <a:prstGeom prst="rect">
            <a:avLst/>
          </a:prstGeom>
          <a:noFill/>
          <a:ln w="9525">
            <a:noFill/>
            <a:miter lim="800000"/>
            <a:headEnd/>
            <a:tailEnd/>
          </a:ln>
        </p:spPr>
        <p:txBody>
          <a:bodyPr>
            <a:spAutoFit/>
          </a:bodyPr>
          <a:lstStyle/>
          <a:p>
            <a:pPr>
              <a:spcBef>
                <a:spcPct val="50000"/>
              </a:spcBef>
            </a:pPr>
            <a:r>
              <a:rPr lang="en-US" sz="2400">
                <a:solidFill>
                  <a:srgbClr val="FFFF00"/>
                </a:solidFill>
                <a:latin typeface="Times New Roman" pitchFamily="18" charset="0"/>
              </a:rPr>
              <a:t>Laser show</a:t>
            </a:r>
          </a:p>
        </p:txBody>
      </p:sp>
      <p:sp>
        <p:nvSpPr>
          <p:cNvPr id="75782" name="Text Box 6"/>
          <p:cNvSpPr txBox="1">
            <a:spLocks noChangeArrowheads="1"/>
          </p:cNvSpPr>
          <p:nvPr/>
        </p:nvSpPr>
        <p:spPr bwMode="auto">
          <a:xfrm>
            <a:off x="374650" y="6324600"/>
            <a:ext cx="8326438" cy="519113"/>
          </a:xfrm>
          <a:prstGeom prst="rect">
            <a:avLst/>
          </a:prstGeom>
          <a:noFill/>
          <a:ln w="9525">
            <a:noFill/>
            <a:miter lim="800000"/>
            <a:headEnd/>
            <a:tailEnd/>
          </a:ln>
        </p:spPr>
        <p:txBody>
          <a:bodyPr>
            <a:spAutoFit/>
          </a:bodyPr>
          <a:lstStyle/>
          <a:p>
            <a:pPr algn="ctr">
              <a:spcBef>
                <a:spcPct val="50000"/>
              </a:spcBef>
            </a:pPr>
            <a:r>
              <a:rPr lang="en-US" sz="2400">
                <a:solidFill>
                  <a:srgbClr val="FFFF00"/>
                </a:solidFill>
                <a:latin typeface="Times New Roman" pitchFamily="18" charset="0"/>
              </a:rPr>
              <a:t> </a:t>
            </a:r>
            <a:r>
              <a:rPr lang="en-US" sz="2800">
                <a:solidFill>
                  <a:srgbClr val="FFFF00"/>
                </a:solidFill>
                <a:latin typeface="Times New Roman" pitchFamily="18" charset="0"/>
              </a:rPr>
              <a:t>ENTERTAINMENT APPLICATION</a:t>
            </a:r>
          </a:p>
        </p:txBody>
      </p:sp>
      <p:pic>
        <p:nvPicPr>
          <p:cNvPr id="75783" name="Picture 7" descr="lasere"/>
          <p:cNvPicPr>
            <a:picLocks noChangeAspect="1" noChangeArrowheads="1"/>
          </p:cNvPicPr>
          <p:nvPr/>
        </p:nvPicPr>
        <p:blipFill>
          <a:blip r:embed="rId6" cstate="print"/>
          <a:srcRect l="6442" t="5556" r="16241" b="30556"/>
          <a:stretch>
            <a:fillRect/>
          </a:stretch>
        </p:blipFill>
        <p:spPr bwMode="auto">
          <a:xfrm>
            <a:off x="6975475" y="3657600"/>
            <a:ext cx="1800225" cy="1752600"/>
          </a:xfrm>
          <a:prstGeom prst="rect">
            <a:avLst/>
          </a:prstGeom>
          <a:noFill/>
          <a:ln w="9525">
            <a:noFill/>
            <a:miter lim="800000"/>
            <a:headEnd/>
            <a:tailEnd/>
          </a:ln>
        </p:spPr>
      </p:pic>
      <p:sp>
        <p:nvSpPr>
          <p:cNvPr id="75784" name="Text Box 8"/>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LASER APPLICATION EXAMPLES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tting laser technology.mp4">
            <a:hlinkClick r:id="" action="ppaction://media"/>
          </p:cNvPr>
          <p:cNvPicPr>
            <a:picLocks noRot="1" noChangeAspect="1"/>
          </p:cNvPicPr>
          <p:nvPr>
            <a:videoFile r:link="rId1"/>
          </p:nvPr>
        </p:nvPicPr>
        <p:blipFill>
          <a:blip r:embed="rId3" cstate="print"/>
          <a:srcRect/>
          <a:stretch>
            <a:fillRect/>
          </a:stretch>
        </p:blipFill>
        <p:spPr bwMode="auto">
          <a:xfrm>
            <a:off x="0" y="0"/>
            <a:ext cx="9072563" cy="6858000"/>
          </a:xfrm>
          <a:prstGeom prst="rect">
            <a:avLst/>
          </a:prstGeom>
          <a:noFill/>
          <a:ln w="9525">
            <a:noFill/>
            <a:miter lim="800000"/>
            <a:headEnd/>
            <a:tailEnd/>
          </a:ln>
        </p:spPr>
      </p:pic>
      <p:sp>
        <p:nvSpPr>
          <p:cNvPr id="76803" name="TextBox 2"/>
          <p:cNvSpPr txBox="1">
            <a:spLocks noChangeArrowheads="1"/>
          </p:cNvSpPr>
          <p:nvPr/>
        </p:nvSpPr>
        <p:spPr bwMode="auto">
          <a:xfrm>
            <a:off x="0" y="2133600"/>
            <a:ext cx="9001125" cy="1200150"/>
          </a:xfrm>
          <a:prstGeom prst="rect">
            <a:avLst/>
          </a:prstGeom>
          <a:noFill/>
          <a:ln w="9525">
            <a:noFill/>
            <a:miter lim="800000"/>
            <a:headEnd/>
            <a:tailEnd/>
          </a:ln>
        </p:spPr>
        <p:txBody>
          <a:bodyPr>
            <a:spAutoFit/>
          </a:bodyPr>
          <a:lstStyle/>
          <a:p>
            <a:pPr algn="ctr"/>
            <a:r>
              <a:rPr lang="en-US" sz="3600" b="1">
                <a:solidFill>
                  <a:srgbClr val="FF0000"/>
                </a:solidFill>
              </a:rPr>
              <a:t>LASER CUTTING </a:t>
            </a:r>
          </a:p>
          <a:p>
            <a:pPr algn="ctr"/>
            <a:r>
              <a:rPr lang="en-US" sz="3600" b="1">
                <a:solidFill>
                  <a:srgbClr val="FF0000"/>
                </a:solidFill>
              </a:rPr>
              <a:t>TECHNOLOGY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ser Welding Steel Sheets.mp4">
            <a:hlinkClick r:id="" action="ppaction://media"/>
          </p:cNvPr>
          <p:cNvPicPr>
            <a:picLocks noRot="1" noChangeAspect="1"/>
          </p:cNvPicPr>
          <p:nvPr>
            <a:videoFile r:link="rId1"/>
          </p:nvPr>
        </p:nvPicPr>
        <p:blipFill>
          <a:blip r:embed="rId3" cstate="print"/>
          <a:srcRect/>
          <a:stretch>
            <a:fillRect/>
          </a:stretch>
        </p:blipFill>
        <p:spPr bwMode="auto">
          <a:xfrm>
            <a:off x="-71438" y="0"/>
            <a:ext cx="9144001" cy="6858000"/>
          </a:xfrm>
          <a:prstGeom prst="rect">
            <a:avLst/>
          </a:prstGeom>
          <a:noFill/>
          <a:ln w="9525">
            <a:noFill/>
            <a:miter lim="800000"/>
            <a:headEnd/>
            <a:tailEnd/>
          </a:ln>
        </p:spPr>
      </p:pic>
      <p:sp>
        <p:nvSpPr>
          <p:cNvPr id="77827" name="TextBox 2"/>
          <p:cNvSpPr txBox="1">
            <a:spLocks noChangeArrowheads="1"/>
          </p:cNvSpPr>
          <p:nvPr/>
        </p:nvSpPr>
        <p:spPr bwMode="auto">
          <a:xfrm>
            <a:off x="1681163" y="1600200"/>
            <a:ext cx="4724400" cy="1323975"/>
          </a:xfrm>
          <a:prstGeom prst="rect">
            <a:avLst/>
          </a:prstGeom>
          <a:noFill/>
          <a:ln w="9525">
            <a:noFill/>
            <a:miter lim="800000"/>
            <a:headEnd/>
            <a:tailEnd/>
          </a:ln>
        </p:spPr>
        <p:txBody>
          <a:bodyPr>
            <a:spAutoFit/>
          </a:bodyPr>
          <a:lstStyle/>
          <a:p>
            <a:pPr algn="ctr"/>
            <a:r>
              <a:rPr lang="en-US" sz="4000" b="1">
                <a:solidFill>
                  <a:srgbClr val="FF0000"/>
                </a:solidFill>
              </a:rPr>
              <a:t>LASER WELDING TECHNOLOGY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74650" y="6324600"/>
            <a:ext cx="8626475" cy="519113"/>
          </a:xfrm>
          <a:prstGeom prst="rect">
            <a:avLst/>
          </a:prstGeom>
          <a:noFill/>
          <a:ln w="9525">
            <a:noFill/>
            <a:miter lim="800000"/>
            <a:headEnd/>
            <a:tailEnd/>
          </a:ln>
        </p:spPr>
        <p:txBody>
          <a:bodyPr>
            <a:spAutoFit/>
          </a:bodyPr>
          <a:lstStyle/>
          <a:p>
            <a:pPr algn="ctr">
              <a:spcBef>
                <a:spcPct val="50000"/>
              </a:spcBef>
            </a:pPr>
            <a:r>
              <a:rPr lang="en-US" sz="2800">
                <a:latin typeface="Times New Roman" pitchFamily="18" charset="0"/>
              </a:rPr>
              <a:t>DEFENSE APPLICATION</a:t>
            </a:r>
          </a:p>
        </p:txBody>
      </p:sp>
      <p:pic>
        <p:nvPicPr>
          <p:cNvPr id="78851" name="Picture 3" descr="Lasers in Defence"/>
          <p:cNvPicPr>
            <a:picLocks noChangeAspect="1" noChangeArrowheads="1"/>
          </p:cNvPicPr>
          <p:nvPr/>
        </p:nvPicPr>
        <p:blipFill>
          <a:blip r:embed="rId3" cstate="print"/>
          <a:srcRect b="13959"/>
          <a:stretch>
            <a:fillRect/>
          </a:stretch>
        </p:blipFill>
        <p:spPr bwMode="auto">
          <a:xfrm>
            <a:off x="600075" y="1828800"/>
            <a:ext cx="3300413" cy="2971800"/>
          </a:xfrm>
          <a:prstGeom prst="rect">
            <a:avLst/>
          </a:prstGeom>
          <a:noFill/>
          <a:ln w="9525">
            <a:noFill/>
            <a:miter lim="800000"/>
            <a:headEnd/>
            <a:tailEnd/>
          </a:ln>
        </p:spPr>
      </p:pic>
      <p:pic>
        <p:nvPicPr>
          <p:cNvPr id="78852" name="Picture 4" descr="Laser Eye 3"/>
          <p:cNvPicPr>
            <a:picLocks noChangeAspect="1" noChangeArrowheads="1"/>
          </p:cNvPicPr>
          <p:nvPr/>
        </p:nvPicPr>
        <p:blipFill>
          <a:blip r:embed="rId4" cstate="print"/>
          <a:srcRect t="1227" b="34985"/>
          <a:stretch>
            <a:fillRect/>
          </a:stretch>
        </p:blipFill>
        <p:spPr bwMode="auto">
          <a:xfrm>
            <a:off x="5100638" y="838200"/>
            <a:ext cx="3176587" cy="5029200"/>
          </a:xfrm>
          <a:prstGeom prst="rect">
            <a:avLst/>
          </a:prstGeom>
          <a:noFill/>
          <a:ln w="9525">
            <a:noFill/>
            <a:miter lim="800000"/>
            <a:headEnd/>
            <a:tailEnd/>
          </a:ln>
        </p:spPr>
      </p:pic>
      <p:sp>
        <p:nvSpPr>
          <p:cNvPr id="78853" name="Text Box 5"/>
          <p:cNvSpPr txBox="1">
            <a:spLocks noChangeArrowheads="1"/>
          </p:cNvSpPr>
          <p:nvPr/>
        </p:nvSpPr>
        <p:spPr bwMode="auto">
          <a:xfrm>
            <a:off x="525463" y="5105400"/>
            <a:ext cx="3149600" cy="396875"/>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rPr>
              <a:t>Finger print detection</a:t>
            </a:r>
          </a:p>
        </p:txBody>
      </p:sp>
      <p:sp>
        <p:nvSpPr>
          <p:cNvPr id="78854" name="Text Box 6"/>
          <p:cNvSpPr txBox="1">
            <a:spLocks noChangeArrowheads="1"/>
          </p:cNvSpPr>
          <p:nvPr/>
        </p:nvSpPr>
        <p:spPr bwMode="auto">
          <a:xfrm>
            <a:off x="4651375" y="5927725"/>
            <a:ext cx="3975100" cy="400050"/>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rPr>
              <a:t>Detection of submarine and mines</a:t>
            </a:r>
          </a:p>
        </p:txBody>
      </p:sp>
      <p:sp>
        <p:nvSpPr>
          <p:cNvPr id="78855" name="Text Box 7"/>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latin typeface="Times New Roman" pitchFamily="18" charset="0"/>
              </a:rPr>
              <a:t>LASER APPLICATION EXAMPLES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150813" y="152400"/>
            <a:ext cx="9224962" cy="457200"/>
          </a:xfrm>
        </p:spPr>
        <p:txBody>
          <a:bodyPr/>
          <a:lstStyle/>
          <a:p>
            <a:pPr>
              <a:defRPr/>
            </a:pPr>
            <a:r>
              <a:rPr lang="en-US" sz="4000" b="1" dirty="0" smtClean="0">
                <a:solidFill>
                  <a:srgbClr val="00FFCC"/>
                </a:solidFill>
                <a:latin typeface="Berlin Sans FB Demi" pitchFamily="34" charset="0"/>
                <a:ea typeface="+mn-ea"/>
                <a:cs typeface="Times New Roman" pitchFamily="18" charset="0"/>
              </a:rPr>
              <a:t>Spontaneous and Stimulated Emission</a:t>
            </a:r>
          </a:p>
        </p:txBody>
      </p:sp>
      <p:graphicFrame>
        <p:nvGraphicFramePr>
          <p:cNvPr id="65573" name="Group 37"/>
          <p:cNvGraphicFramePr>
            <a:graphicFrameLocks noGrp="1"/>
          </p:cNvGraphicFramePr>
          <p:nvPr>
            <p:ph type="tbl" idx="1"/>
          </p:nvPr>
        </p:nvGraphicFramePr>
        <p:xfrm>
          <a:off x="150813" y="762000"/>
          <a:ext cx="8851107" cy="6120384"/>
        </p:xfrm>
        <a:graphic>
          <a:graphicData uri="http://schemas.openxmlformats.org/drawingml/2006/table">
            <a:tbl>
              <a:tblPr/>
              <a:tblGrid>
                <a:gridCol w="4275535"/>
                <a:gridCol w="4575572"/>
              </a:tblGrid>
              <a:tr h="423537">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3200" b="1" kern="1200" dirty="0" smtClean="0">
                          <a:solidFill>
                            <a:srgbClr val="99FF33"/>
                          </a:solidFill>
                          <a:latin typeface="+mj-lt"/>
                          <a:ea typeface="+mn-ea"/>
                          <a:cs typeface="Times New Roman" pitchFamily="18" charset="0"/>
                        </a:rPr>
                        <a:t>Spontaneous Emission</a:t>
                      </a:r>
                    </a:p>
                  </a:txBody>
                  <a:tcPr marL="90012" marR="90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3200" b="1" kern="1200" dirty="0" smtClean="0">
                          <a:solidFill>
                            <a:srgbClr val="99FF33"/>
                          </a:solidFill>
                          <a:latin typeface="+mj-lt"/>
                          <a:ea typeface="+mn-ea"/>
                          <a:cs typeface="Times New Roman" pitchFamily="18" charset="0"/>
                        </a:rPr>
                        <a:t>Stimulated Emission</a:t>
                      </a:r>
                    </a:p>
                  </a:txBody>
                  <a:tcPr marL="90012" marR="90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367">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It is a random and probabilistic  process.</a:t>
                      </a:r>
                    </a:p>
                  </a:txBody>
                  <a:tcPr marL="90012" marR="90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Not a random process.</a:t>
                      </a:r>
                    </a:p>
                  </a:txBody>
                  <a:tcPr marL="90012" marR="90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367">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The process is not controllable from outside</a:t>
                      </a:r>
                    </a:p>
                  </a:txBody>
                  <a:tcPr marL="90012" marR="90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Controllable from outside</a:t>
                      </a:r>
                    </a:p>
                  </a:txBody>
                  <a:tcPr marL="90012" marR="90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367">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The resultant light is not monochromatic</a:t>
                      </a:r>
                    </a:p>
                  </a:txBody>
                  <a:tcPr marL="90012" marR="90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 Highly monochromatic </a:t>
                      </a:r>
                    </a:p>
                  </a:txBody>
                  <a:tcPr marL="90012" marR="90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20">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incoherent  light</a:t>
                      </a:r>
                      <a:r>
                        <a:rPr lang="en-US" sz="2400" b="1" kern="1200" baseline="0" dirty="0" smtClean="0">
                          <a:solidFill>
                            <a:srgbClr val="99FF33"/>
                          </a:solidFill>
                          <a:latin typeface="+mj-lt"/>
                          <a:ea typeface="+mn-ea"/>
                          <a:cs typeface="Times New Roman" pitchFamily="18" charset="0"/>
                        </a:rPr>
                        <a:t> emitted</a:t>
                      </a:r>
                      <a:endParaRPr lang="en-US" sz="2400" b="1" kern="1200" dirty="0" smtClean="0">
                        <a:solidFill>
                          <a:srgbClr val="99FF33"/>
                        </a:solidFill>
                        <a:latin typeface="+mj-lt"/>
                        <a:ea typeface="+mn-ea"/>
                        <a:cs typeface="Times New Roman" pitchFamily="18" charset="0"/>
                      </a:endParaRPr>
                    </a:p>
                  </a:txBody>
                  <a:tcPr marL="90012" marR="90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Highly coherent</a:t>
                      </a:r>
                    </a:p>
                  </a:txBody>
                  <a:tcPr marL="90012" marR="90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8197">
                <a:tc>
                  <a:txBody>
                    <a:bodyPr/>
                    <a:lstStyle/>
                    <a:p>
                      <a:pPr marL="0" marR="0" lvl="0" indent="0" algn="l" defTabSz="914400" rtl="0" eaLnBrk="1" fontAlgn="base" latinLnBrk="0" hangingPunct="1">
                        <a:lnSpc>
                          <a:spcPct val="9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The net intensity is proportional to the number of radiating atoms, thus                I </a:t>
                      </a:r>
                      <a:r>
                        <a:rPr lang="en-US" sz="2400" b="1" kern="1200" baseline="-25000" dirty="0" smtClean="0">
                          <a:solidFill>
                            <a:srgbClr val="99FF33"/>
                          </a:solidFill>
                          <a:latin typeface="+mj-lt"/>
                          <a:ea typeface="+mn-ea"/>
                          <a:cs typeface="Times New Roman" pitchFamily="18" charset="0"/>
                        </a:rPr>
                        <a:t>total</a:t>
                      </a:r>
                      <a:r>
                        <a:rPr lang="en-US" sz="2400" b="1" kern="1200" dirty="0" smtClean="0">
                          <a:solidFill>
                            <a:srgbClr val="99FF33"/>
                          </a:solidFill>
                          <a:latin typeface="+mj-lt"/>
                          <a:ea typeface="+mn-ea"/>
                          <a:cs typeface="Times New Roman" pitchFamily="18" charset="0"/>
                        </a:rPr>
                        <a:t> = NI </a:t>
                      </a:r>
                    </a:p>
                    <a:p>
                      <a:pPr marL="0" marR="0" lvl="0" indent="0" algn="l" defTabSz="914400" rtl="0" eaLnBrk="1" fontAlgn="base" latinLnBrk="0" hangingPunct="1">
                        <a:lnSpc>
                          <a:spcPct val="90000"/>
                        </a:lnSpc>
                        <a:spcBef>
                          <a:spcPct val="20000"/>
                        </a:spcBef>
                        <a:spcAft>
                          <a:spcPct val="0"/>
                        </a:spcAft>
                        <a:buClr>
                          <a:srgbClr val="0BD0D9"/>
                        </a:buClr>
                        <a:buSzPct val="95000"/>
                        <a:buFont typeface="Wingdings" pitchFamily="2" charset="2"/>
                        <a:buNone/>
                        <a:tabLst/>
                      </a:pPr>
                      <a:r>
                        <a:rPr lang="en-US" sz="2400" b="1" kern="1200" dirty="0" smtClean="0">
                          <a:solidFill>
                            <a:srgbClr val="99FF33"/>
                          </a:solidFill>
                          <a:latin typeface="+mj-lt"/>
                          <a:ea typeface="+mn-ea"/>
                          <a:cs typeface="Times New Roman" pitchFamily="18" charset="0"/>
                        </a:rPr>
                        <a:t> Where N – no. of atoms</a:t>
                      </a:r>
                    </a:p>
                    <a:p>
                      <a:pPr marL="0" marR="0" lvl="0" indent="0" algn="l" defTabSz="914400" rtl="0" eaLnBrk="1" fontAlgn="base" latinLnBrk="0" hangingPunct="1">
                        <a:lnSpc>
                          <a:spcPct val="90000"/>
                        </a:lnSpc>
                        <a:spcBef>
                          <a:spcPct val="20000"/>
                        </a:spcBef>
                        <a:spcAft>
                          <a:spcPct val="0"/>
                        </a:spcAft>
                        <a:buClr>
                          <a:srgbClr val="0BD0D9"/>
                        </a:buClr>
                        <a:buSzPct val="95000"/>
                        <a:buFont typeface="Wingdings" pitchFamily="2" charset="2"/>
                        <a:buNone/>
                        <a:tabLst/>
                      </a:pPr>
                      <a:r>
                        <a:rPr lang="en-US" sz="2400" b="1" kern="1200" dirty="0" smtClean="0">
                          <a:solidFill>
                            <a:srgbClr val="99FF33"/>
                          </a:solidFill>
                          <a:latin typeface="+mj-lt"/>
                          <a:ea typeface="+mn-ea"/>
                          <a:cs typeface="Times New Roman" pitchFamily="18" charset="0"/>
                        </a:rPr>
                        <a:t> I  - Intensity of light emitted by one photon.</a:t>
                      </a:r>
                    </a:p>
                  </a:txBody>
                  <a:tcPr marL="90012" marR="90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lang="en-US" sz="2400" b="1" kern="1200" dirty="0" smtClean="0">
                          <a:solidFill>
                            <a:srgbClr val="99FF33"/>
                          </a:solidFill>
                          <a:latin typeface="+mj-lt"/>
                          <a:ea typeface="+mn-ea"/>
                          <a:cs typeface="Times New Roman" pitchFamily="18" charset="0"/>
                        </a:rPr>
                        <a:t>The net intensity is proportional to the square of number of radiating atoms, thus                </a:t>
                      </a:r>
                      <a:r>
                        <a:rPr lang="en-US" sz="2400" b="1" kern="1200" dirty="0" err="1" smtClean="0">
                          <a:solidFill>
                            <a:srgbClr val="99FF33"/>
                          </a:solidFill>
                          <a:latin typeface="+mj-lt"/>
                          <a:ea typeface="+mn-ea"/>
                          <a:cs typeface="Times New Roman" pitchFamily="18" charset="0"/>
                        </a:rPr>
                        <a:t>I</a:t>
                      </a:r>
                      <a:r>
                        <a:rPr lang="en-US" sz="2400" b="1" kern="1200" baseline="-25000" dirty="0" err="1" smtClean="0">
                          <a:solidFill>
                            <a:srgbClr val="99FF33"/>
                          </a:solidFill>
                          <a:latin typeface="+mj-lt"/>
                          <a:ea typeface="+mn-ea"/>
                          <a:cs typeface="Times New Roman" pitchFamily="18" charset="0"/>
                        </a:rPr>
                        <a:t>total</a:t>
                      </a:r>
                      <a:r>
                        <a:rPr lang="en-US" sz="2400" b="1" kern="1200" dirty="0" smtClean="0">
                          <a:solidFill>
                            <a:srgbClr val="99FF33"/>
                          </a:solidFill>
                          <a:latin typeface="+mj-lt"/>
                          <a:ea typeface="+mn-ea"/>
                          <a:cs typeface="Times New Roman" pitchFamily="18" charset="0"/>
                        </a:rPr>
                        <a:t> = N2I </a:t>
                      </a:r>
                    </a:p>
                    <a:p>
                      <a:pPr marL="0" marR="0" lvl="0" indent="0" algn="l" defTabSz="914400" rtl="0" eaLnBrk="1" fontAlgn="base" latinLnBrk="0" hangingPunct="1">
                        <a:lnSpc>
                          <a:spcPct val="90000"/>
                        </a:lnSpc>
                        <a:spcBef>
                          <a:spcPct val="20000"/>
                        </a:spcBef>
                        <a:spcAft>
                          <a:spcPct val="0"/>
                        </a:spcAft>
                        <a:buClr>
                          <a:srgbClr val="0BD0D9"/>
                        </a:buClr>
                        <a:buSzPct val="95000"/>
                        <a:buFont typeface="Wingdings" pitchFamily="2" charset="2"/>
                        <a:buNone/>
                        <a:tabLst/>
                      </a:pPr>
                      <a:r>
                        <a:rPr lang="en-US" sz="2400" b="1" kern="1200" dirty="0" smtClean="0">
                          <a:solidFill>
                            <a:srgbClr val="99FF33"/>
                          </a:solidFill>
                          <a:latin typeface="+mj-lt"/>
                          <a:ea typeface="+mn-ea"/>
                          <a:cs typeface="Times New Roman" pitchFamily="18" charset="0"/>
                        </a:rPr>
                        <a:t>  Where N – no. of atoms ,I  - Intensity of light emitted by one photon</a:t>
                      </a:r>
                    </a:p>
                  </a:txBody>
                  <a:tcPr marL="90012" marR="90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Lasers in Defence, Star War 1"/>
          <p:cNvPicPr>
            <a:picLocks noChangeAspect="1" noChangeArrowheads="1"/>
          </p:cNvPicPr>
          <p:nvPr/>
        </p:nvPicPr>
        <p:blipFill>
          <a:blip r:embed="rId3" cstate="print"/>
          <a:srcRect t="1909" r="2727" b="4573"/>
          <a:stretch>
            <a:fillRect/>
          </a:stretch>
        </p:blipFill>
        <p:spPr bwMode="auto">
          <a:xfrm>
            <a:off x="225425" y="1752600"/>
            <a:ext cx="3225800" cy="3090863"/>
          </a:xfrm>
          <a:prstGeom prst="rect">
            <a:avLst/>
          </a:prstGeom>
          <a:noFill/>
          <a:ln w="9525">
            <a:noFill/>
            <a:miter lim="800000"/>
            <a:headEnd/>
            <a:tailEnd/>
          </a:ln>
        </p:spPr>
      </p:pic>
      <p:pic>
        <p:nvPicPr>
          <p:cNvPr id="79875" name="Picture 3" descr="Lasers in Defence, Star War 2"/>
          <p:cNvPicPr>
            <a:picLocks noChangeAspect="1" noChangeArrowheads="1"/>
          </p:cNvPicPr>
          <p:nvPr/>
        </p:nvPicPr>
        <p:blipFill>
          <a:blip r:embed="rId4" cstate="print"/>
          <a:srcRect l="1990" t="2103" r="2528" b="3265"/>
          <a:stretch>
            <a:fillRect/>
          </a:stretch>
        </p:blipFill>
        <p:spPr bwMode="auto">
          <a:xfrm>
            <a:off x="3451225" y="1905000"/>
            <a:ext cx="2870200" cy="2971800"/>
          </a:xfrm>
          <a:prstGeom prst="rect">
            <a:avLst/>
          </a:prstGeom>
          <a:noFill/>
          <a:ln w="9525">
            <a:noFill/>
            <a:miter lim="800000"/>
            <a:headEnd/>
            <a:tailEnd/>
          </a:ln>
        </p:spPr>
      </p:pic>
      <p:pic>
        <p:nvPicPr>
          <p:cNvPr id="79876" name="Picture 4" descr="Lasers in Defence, Star War 3"/>
          <p:cNvPicPr>
            <a:picLocks noChangeAspect="1" noChangeArrowheads="1"/>
          </p:cNvPicPr>
          <p:nvPr/>
        </p:nvPicPr>
        <p:blipFill>
          <a:blip r:embed="rId5" cstate="print"/>
          <a:srcRect/>
          <a:stretch>
            <a:fillRect/>
          </a:stretch>
        </p:blipFill>
        <p:spPr bwMode="auto">
          <a:xfrm>
            <a:off x="6521450" y="3352800"/>
            <a:ext cx="2479675" cy="2971800"/>
          </a:xfrm>
          <a:prstGeom prst="rect">
            <a:avLst/>
          </a:prstGeom>
          <a:noFill/>
          <a:ln w="9525">
            <a:noFill/>
            <a:miter lim="800000"/>
            <a:headEnd/>
            <a:tailEnd/>
          </a:ln>
        </p:spPr>
      </p:pic>
      <p:pic>
        <p:nvPicPr>
          <p:cNvPr id="79877" name="Picture 5" descr="Lasers in Defence, Star War 4"/>
          <p:cNvPicPr>
            <a:picLocks noChangeAspect="1" noChangeArrowheads="1"/>
          </p:cNvPicPr>
          <p:nvPr/>
        </p:nvPicPr>
        <p:blipFill>
          <a:blip r:embed="rId6" cstate="print"/>
          <a:srcRect l="63158" t="3680" b="39893"/>
          <a:stretch>
            <a:fillRect/>
          </a:stretch>
        </p:blipFill>
        <p:spPr bwMode="auto">
          <a:xfrm>
            <a:off x="6900863" y="990600"/>
            <a:ext cx="1169987" cy="2286000"/>
          </a:xfrm>
          <a:prstGeom prst="rect">
            <a:avLst/>
          </a:prstGeom>
          <a:noFill/>
          <a:ln w="9525">
            <a:noFill/>
            <a:miter lim="800000"/>
            <a:headEnd/>
            <a:tailEnd/>
          </a:ln>
        </p:spPr>
      </p:pic>
      <p:sp>
        <p:nvSpPr>
          <p:cNvPr id="79878" name="Text Box 6"/>
          <p:cNvSpPr txBox="1">
            <a:spLocks noChangeArrowheads="1"/>
          </p:cNvSpPr>
          <p:nvPr/>
        </p:nvSpPr>
        <p:spPr bwMode="auto">
          <a:xfrm>
            <a:off x="450850" y="6400800"/>
            <a:ext cx="8250238" cy="519113"/>
          </a:xfrm>
          <a:prstGeom prst="rect">
            <a:avLst/>
          </a:prstGeom>
          <a:noFill/>
          <a:ln w="9525">
            <a:noFill/>
            <a:miter lim="800000"/>
            <a:headEnd/>
            <a:tailEnd/>
          </a:ln>
        </p:spPr>
        <p:txBody>
          <a:bodyPr>
            <a:spAutoFit/>
          </a:bodyPr>
          <a:lstStyle/>
          <a:p>
            <a:pPr algn="ctr">
              <a:spcBef>
                <a:spcPct val="50000"/>
              </a:spcBef>
            </a:pPr>
            <a:r>
              <a:rPr lang="en-US" sz="2800">
                <a:solidFill>
                  <a:srgbClr val="FFFF00"/>
                </a:solidFill>
                <a:latin typeface="Times New Roman" pitchFamily="18" charset="0"/>
              </a:rPr>
              <a:t>DEFENCE APPLICATION</a:t>
            </a:r>
          </a:p>
        </p:txBody>
      </p:sp>
      <p:sp>
        <p:nvSpPr>
          <p:cNvPr id="79879" name="Text Box 7"/>
          <p:cNvSpPr txBox="1">
            <a:spLocks noChangeArrowheads="1"/>
          </p:cNvSpPr>
          <p:nvPr/>
        </p:nvSpPr>
        <p:spPr bwMode="auto">
          <a:xfrm>
            <a:off x="2474913" y="5181600"/>
            <a:ext cx="2400300" cy="457200"/>
          </a:xfrm>
          <a:prstGeom prst="rect">
            <a:avLst/>
          </a:prstGeom>
          <a:noFill/>
          <a:ln w="9525">
            <a:noFill/>
            <a:miter lim="800000"/>
            <a:headEnd/>
            <a:tailEnd/>
          </a:ln>
        </p:spPr>
        <p:txBody>
          <a:bodyPr>
            <a:spAutoFit/>
          </a:bodyPr>
          <a:lstStyle/>
          <a:p>
            <a:pPr>
              <a:spcBef>
                <a:spcPct val="50000"/>
              </a:spcBef>
            </a:pPr>
            <a:r>
              <a:rPr lang="en-US" sz="2400">
                <a:solidFill>
                  <a:srgbClr val="FFFF00"/>
                </a:solidFill>
                <a:latin typeface="Times New Roman" pitchFamily="18" charset="0"/>
              </a:rPr>
              <a:t>Laser at war time</a:t>
            </a:r>
          </a:p>
        </p:txBody>
      </p:sp>
      <p:sp>
        <p:nvSpPr>
          <p:cNvPr id="79880" name="Text Box 8"/>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LASER APPLICATION EXAMPLES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Laser Communication"/>
          <p:cNvPicPr>
            <a:picLocks noChangeAspect="1" noChangeArrowheads="1"/>
          </p:cNvPicPr>
          <p:nvPr/>
        </p:nvPicPr>
        <p:blipFill>
          <a:blip r:embed="rId3" cstate="print"/>
          <a:srcRect b="2757"/>
          <a:stretch>
            <a:fillRect/>
          </a:stretch>
        </p:blipFill>
        <p:spPr bwMode="auto">
          <a:xfrm>
            <a:off x="825500" y="2209800"/>
            <a:ext cx="7200900" cy="3886200"/>
          </a:xfrm>
          <a:prstGeom prst="rect">
            <a:avLst/>
          </a:prstGeom>
          <a:noFill/>
          <a:ln w="9525">
            <a:noFill/>
            <a:miter lim="800000"/>
            <a:headEnd/>
            <a:tailEnd/>
          </a:ln>
        </p:spPr>
      </p:pic>
      <p:sp>
        <p:nvSpPr>
          <p:cNvPr id="80899" name="Text Box 3"/>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LASER APPLICATION EXAMPLES</a:t>
            </a:r>
          </a:p>
        </p:txBody>
      </p:sp>
      <p:sp>
        <p:nvSpPr>
          <p:cNvPr id="80900" name="Text Box 4"/>
          <p:cNvSpPr txBox="1">
            <a:spLocks noChangeArrowheads="1"/>
          </p:cNvSpPr>
          <p:nvPr/>
        </p:nvSpPr>
        <p:spPr bwMode="auto">
          <a:xfrm>
            <a:off x="225425" y="6330950"/>
            <a:ext cx="8550275" cy="519113"/>
          </a:xfrm>
          <a:prstGeom prst="rect">
            <a:avLst/>
          </a:prstGeom>
          <a:noFill/>
          <a:ln w="9525">
            <a:noFill/>
            <a:miter lim="800000"/>
            <a:headEnd/>
            <a:tailEnd/>
          </a:ln>
        </p:spPr>
        <p:txBody>
          <a:bodyPr>
            <a:spAutoFit/>
          </a:bodyPr>
          <a:lstStyle/>
          <a:p>
            <a:pPr algn="ctr">
              <a:spcBef>
                <a:spcPct val="50000"/>
              </a:spcBef>
            </a:pPr>
            <a:r>
              <a:rPr lang="en-US" sz="2800">
                <a:solidFill>
                  <a:srgbClr val="FFFF00"/>
                </a:solidFill>
                <a:latin typeface="Times New Roman" pitchFamily="18" charset="0"/>
              </a:rPr>
              <a:t>OPTICAL COMMUNICATION </a:t>
            </a:r>
          </a:p>
        </p:txBody>
      </p:sp>
      <p:sp>
        <p:nvSpPr>
          <p:cNvPr id="80901" name="Text Box 5"/>
          <p:cNvSpPr txBox="1">
            <a:spLocks noChangeArrowheads="1"/>
          </p:cNvSpPr>
          <p:nvPr/>
        </p:nvSpPr>
        <p:spPr bwMode="auto">
          <a:xfrm>
            <a:off x="1050925" y="838200"/>
            <a:ext cx="6975475" cy="1631950"/>
          </a:xfrm>
          <a:prstGeom prst="rect">
            <a:avLst/>
          </a:prstGeom>
          <a:noFill/>
          <a:ln w="9525">
            <a:noFill/>
            <a:miter lim="800000"/>
            <a:headEnd/>
            <a:tailEnd/>
          </a:ln>
        </p:spPr>
        <p:txBody>
          <a:bodyPr>
            <a:spAutoFit/>
          </a:bodyPr>
          <a:lstStyle/>
          <a:p>
            <a:pPr>
              <a:spcBef>
                <a:spcPct val="50000"/>
              </a:spcBef>
            </a:pPr>
            <a:r>
              <a:rPr lang="en-US" sz="2000" b="1">
                <a:solidFill>
                  <a:srgbClr val="FFFF00"/>
                </a:solidFill>
                <a:latin typeface="Times New Roman" pitchFamily="18" charset="0"/>
              </a:rPr>
              <a:t>Frequency in the visible region ~ 10</a:t>
            </a:r>
            <a:r>
              <a:rPr lang="en-US" sz="2000" b="1" baseline="30000">
                <a:solidFill>
                  <a:srgbClr val="FFFF00"/>
                </a:solidFill>
                <a:latin typeface="Times New Roman" pitchFamily="18" charset="0"/>
              </a:rPr>
              <a:t>14 </a:t>
            </a:r>
            <a:r>
              <a:rPr lang="en-US" sz="2000" b="1">
                <a:solidFill>
                  <a:srgbClr val="FFFF00"/>
                </a:solidFill>
                <a:latin typeface="Times New Roman" pitchFamily="18" charset="0"/>
              </a:rPr>
              <a:t>cycle/sec</a:t>
            </a:r>
          </a:p>
          <a:p>
            <a:pPr>
              <a:spcBef>
                <a:spcPct val="50000"/>
              </a:spcBef>
            </a:pPr>
            <a:r>
              <a:rPr lang="en-US" sz="2000" b="1">
                <a:solidFill>
                  <a:srgbClr val="FFFF00"/>
                </a:solidFill>
                <a:latin typeface="Times New Roman" pitchFamily="18" charset="0"/>
              </a:rPr>
              <a:t>Frequency in the microwave region ~ 10</a:t>
            </a:r>
            <a:r>
              <a:rPr lang="en-US" sz="2000" b="1" baseline="30000">
                <a:solidFill>
                  <a:srgbClr val="FFFF00"/>
                </a:solidFill>
                <a:latin typeface="Times New Roman" pitchFamily="18" charset="0"/>
              </a:rPr>
              <a:t>9 </a:t>
            </a:r>
            <a:r>
              <a:rPr lang="en-US" sz="2000" b="1">
                <a:solidFill>
                  <a:srgbClr val="FFFF00"/>
                </a:solidFill>
                <a:latin typeface="Times New Roman" pitchFamily="18" charset="0"/>
              </a:rPr>
              <a:t>cycle/sec</a:t>
            </a:r>
          </a:p>
          <a:p>
            <a:pPr>
              <a:spcBef>
                <a:spcPct val="50000"/>
              </a:spcBef>
            </a:pPr>
            <a:r>
              <a:rPr lang="en-US" sz="2000" b="1">
                <a:solidFill>
                  <a:srgbClr val="FFFF00"/>
                </a:solidFill>
                <a:latin typeface="Times New Roman" pitchFamily="18" charset="0"/>
              </a:rPr>
              <a:t>i.e. communication capacity:  light wave 10</a:t>
            </a:r>
            <a:r>
              <a:rPr lang="en-US" sz="2000" b="1" baseline="30000">
                <a:solidFill>
                  <a:srgbClr val="FFFF00"/>
                </a:solidFill>
                <a:latin typeface="Times New Roman" pitchFamily="18" charset="0"/>
              </a:rPr>
              <a:t>5 </a:t>
            </a:r>
            <a:r>
              <a:rPr lang="en-US" sz="2000" b="1">
                <a:solidFill>
                  <a:srgbClr val="FFFF00"/>
                </a:solidFill>
                <a:latin typeface="Times New Roman" pitchFamily="18" charset="0"/>
              </a:rPr>
              <a:t> &gt; microwave</a:t>
            </a:r>
          </a:p>
          <a:p>
            <a:pPr>
              <a:spcBef>
                <a:spcPct val="50000"/>
              </a:spcBef>
            </a:pPr>
            <a:endParaRPr lang="en-US" sz="2000" b="1" baseline="30000">
              <a:solidFill>
                <a:srgbClr val="FFFF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Lasers in Fusion 1"/>
          <p:cNvPicPr>
            <a:picLocks noChangeAspect="1" noChangeArrowheads="1"/>
          </p:cNvPicPr>
          <p:nvPr/>
        </p:nvPicPr>
        <p:blipFill>
          <a:blip r:embed="rId3" cstate="print"/>
          <a:srcRect r="3160" b="2672"/>
          <a:stretch>
            <a:fillRect/>
          </a:stretch>
        </p:blipFill>
        <p:spPr bwMode="auto">
          <a:xfrm>
            <a:off x="150813" y="838200"/>
            <a:ext cx="3373437" cy="5181600"/>
          </a:xfrm>
          <a:prstGeom prst="rect">
            <a:avLst/>
          </a:prstGeom>
          <a:noFill/>
          <a:ln w="9525">
            <a:noFill/>
            <a:miter lim="800000"/>
            <a:headEnd/>
            <a:tailEnd/>
          </a:ln>
        </p:spPr>
      </p:pic>
      <p:sp>
        <p:nvSpPr>
          <p:cNvPr id="81923" name="Text Box 3"/>
          <p:cNvSpPr txBox="1">
            <a:spLocks noChangeArrowheads="1"/>
          </p:cNvSpPr>
          <p:nvPr/>
        </p:nvSpPr>
        <p:spPr bwMode="auto">
          <a:xfrm>
            <a:off x="225425" y="6400800"/>
            <a:ext cx="8550275" cy="519113"/>
          </a:xfrm>
          <a:prstGeom prst="rect">
            <a:avLst/>
          </a:prstGeom>
          <a:noFill/>
          <a:ln w="9525">
            <a:noFill/>
            <a:miter lim="800000"/>
            <a:headEnd/>
            <a:tailEnd/>
          </a:ln>
        </p:spPr>
        <p:txBody>
          <a:bodyPr>
            <a:spAutoFit/>
          </a:bodyPr>
          <a:lstStyle/>
          <a:p>
            <a:pPr algn="ctr">
              <a:spcBef>
                <a:spcPct val="50000"/>
              </a:spcBef>
            </a:pPr>
            <a:r>
              <a:rPr lang="en-US" sz="2800">
                <a:solidFill>
                  <a:srgbClr val="FFFF00"/>
                </a:solidFill>
                <a:latin typeface="Times New Roman" pitchFamily="18" charset="0"/>
              </a:rPr>
              <a:t>SCIENCE AND TECHNOLOGY </a:t>
            </a:r>
          </a:p>
        </p:txBody>
      </p:sp>
      <p:pic>
        <p:nvPicPr>
          <p:cNvPr id="81924" name="Picture 4" descr="Lasers in Fusion 2"/>
          <p:cNvPicPr>
            <a:picLocks noChangeAspect="1" noChangeArrowheads="1"/>
          </p:cNvPicPr>
          <p:nvPr/>
        </p:nvPicPr>
        <p:blipFill>
          <a:blip r:embed="rId4" cstate="print"/>
          <a:srcRect l="5310" t="52702" r="7080" b="2702"/>
          <a:stretch>
            <a:fillRect/>
          </a:stretch>
        </p:blipFill>
        <p:spPr bwMode="auto">
          <a:xfrm>
            <a:off x="6375400" y="609600"/>
            <a:ext cx="2700338" cy="2743200"/>
          </a:xfrm>
          <a:prstGeom prst="rect">
            <a:avLst/>
          </a:prstGeom>
          <a:noFill/>
          <a:ln w="9525">
            <a:noFill/>
            <a:miter lim="800000"/>
            <a:headEnd/>
            <a:tailEnd/>
          </a:ln>
        </p:spPr>
      </p:pic>
      <p:pic>
        <p:nvPicPr>
          <p:cNvPr id="81925" name="Picture 5" descr="Lasers in Fusion 2"/>
          <p:cNvPicPr>
            <a:picLocks noChangeAspect="1" noChangeArrowheads="1"/>
          </p:cNvPicPr>
          <p:nvPr/>
        </p:nvPicPr>
        <p:blipFill>
          <a:blip r:embed="rId4" cstate="print"/>
          <a:srcRect l="2655" t="16217" r="4425" b="50000"/>
          <a:stretch>
            <a:fillRect/>
          </a:stretch>
        </p:blipFill>
        <p:spPr bwMode="auto">
          <a:xfrm>
            <a:off x="3600450" y="990600"/>
            <a:ext cx="2625725" cy="1905000"/>
          </a:xfrm>
          <a:prstGeom prst="rect">
            <a:avLst/>
          </a:prstGeom>
          <a:noFill/>
          <a:ln w="9525">
            <a:noFill/>
            <a:miter lim="800000"/>
            <a:headEnd/>
            <a:tailEnd/>
          </a:ln>
        </p:spPr>
      </p:pic>
      <p:sp>
        <p:nvSpPr>
          <p:cNvPr id="81926" name="Text Box 6"/>
          <p:cNvSpPr txBox="1">
            <a:spLocks noChangeArrowheads="1"/>
          </p:cNvSpPr>
          <p:nvPr/>
        </p:nvSpPr>
        <p:spPr bwMode="auto">
          <a:xfrm>
            <a:off x="4051300" y="3048000"/>
            <a:ext cx="2100263" cy="457200"/>
          </a:xfrm>
          <a:prstGeom prst="rect">
            <a:avLst/>
          </a:prstGeom>
          <a:noFill/>
          <a:ln w="9525">
            <a:noFill/>
            <a:miter lim="800000"/>
            <a:headEnd/>
            <a:tailEnd/>
          </a:ln>
        </p:spPr>
        <p:txBody>
          <a:bodyPr>
            <a:spAutoFit/>
          </a:bodyPr>
          <a:lstStyle/>
          <a:p>
            <a:pPr>
              <a:spcBef>
                <a:spcPct val="50000"/>
              </a:spcBef>
            </a:pPr>
            <a:r>
              <a:rPr lang="en-US" sz="2400">
                <a:solidFill>
                  <a:srgbClr val="FFFF00"/>
                </a:solidFill>
                <a:latin typeface="Times New Roman" pitchFamily="18" charset="0"/>
              </a:rPr>
              <a:t>Laser fusion</a:t>
            </a:r>
          </a:p>
        </p:txBody>
      </p:sp>
      <p:pic>
        <p:nvPicPr>
          <p:cNvPr id="81927" name="Picture 7" descr="CD"/>
          <p:cNvPicPr>
            <a:picLocks noChangeAspect="1" noChangeArrowheads="1"/>
          </p:cNvPicPr>
          <p:nvPr/>
        </p:nvPicPr>
        <p:blipFill>
          <a:blip r:embed="rId5" cstate="print"/>
          <a:srcRect r="3847" b="7091"/>
          <a:stretch>
            <a:fillRect/>
          </a:stretch>
        </p:blipFill>
        <p:spPr bwMode="auto">
          <a:xfrm>
            <a:off x="6675438" y="3352800"/>
            <a:ext cx="1876425" cy="2828925"/>
          </a:xfrm>
          <a:prstGeom prst="rect">
            <a:avLst/>
          </a:prstGeom>
          <a:noFill/>
          <a:ln w="9525">
            <a:noFill/>
            <a:miter lim="800000"/>
            <a:headEnd/>
            <a:tailEnd/>
          </a:ln>
        </p:spPr>
      </p:pic>
      <p:sp>
        <p:nvSpPr>
          <p:cNvPr id="81928" name="Oval 8"/>
          <p:cNvSpPr>
            <a:spLocks noChangeArrowheads="1"/>
          </p:cNvSpPr>
          <p:nvPr/>
        </p:nvSpPr>
        <p:spPr bwMode="auto">
          <a:xfrm>
            <a:off x="1350963" y="4114800"/>
            <a:ext cx="1123950" cy="1219200"/>
          </a:xfrm>
          <a:prstGeom prst="ellipse">
            <a:avLst/>
          </a:prstGeom>
          <a:noFill/>
          <a:ln w="9525">
            <a:solidFill>
              <a:schemeClr val="tx1"/>
            </a:solidFill>
            <a:round/>
            <a:headEnd/>
            <a:tailEnd/>
          </a:ln>
        </p:spPr>
        <p:txBody>
          <a:bodyPr wrap="none" anchor="ctr"/>
          <a:lstStyle/>
          <a:p>
            <a:pPr eaLnBrk="0" hangingPunct="0"/>
            <a:endParaRPr lang="en-US">
              <a:solidFill>
                <a:srgbClr val="FFFF00"/>
              </a:solidFill>
            </a:endParaRPr>
          </a:p>
        </p:txBody>
      </p:sp>
      <p:sp>
        <p:nvSpPr>
          <p:cNvPr id="81929" name="Line 9"/>
          <p:cNvSpPr>
            <a:spLocks noChangeShapeType="1"/>
          </p:cNvSpPr>
          <p:nvPr/>
        </p:nvSpPr>
        <p:spPr bwMode="auto">
          <a:xfrm flipV="1">
            <a:off x="2174875" y="2514600"/>
            <a:ext cx="2851150" cy="1905000"/>
          </a:xfrm>
          <a:prstGeom prst="line">
            <a:avLst/>
          </a:prstGeom>
          <a:noFill/>
          <a:ln w="9525">
            <a:solidFill>
              <a:schemeClr val="tx1"/>
            </a:solidFill>
            <a:round/>
            <a:headEnd/>
            <a:tailEnd type="triangle" w="med" len="med"/>
          </a:ln>
        </p:spPr>
        <p:txBody>
          <a:bodyPr wrap="none"/>
          <a:lstStyle/>
          <a:p>
            <a:endParaRPr lang="en-US"/>
          </a:p>
        </p:txBody>
      </p:sp>
      <p:sp>
        <p:nvSpPr>
          <p:cNvPr id="81930" name="Oval 10"/>
          <p:cNvSpPr>
            <a:spLocks noChangeArrowheads="1"/>
          </p:cNvSpPr>
          <p:nvPr/>
        </p:nvSpPr>
        <p:spPr bwMode="auto">
          <a:xfrm>
            <a:off x="5251450" y="1676400"/>
            <a:ext cx="374650" cy="457200"/>
          </a:xfrm>
          <a:prstGeom prst="ellipse">
            <a:avLst/>
          </a:prstGeom>
          <a:noFill/>
          <a:ln w="9525">
            <a:solidFill>
              <a:schemeClr val="tx1"/>
            </a:solidFill>
            <a:round/>
            <a:headEnd/>
            <a:tailEnd/>
          </a:ln>
        </p:spPr>
        <p:txBody>
          <a:bodyPr wrap="none" anchor="ctr"/>
          <a:lstStyle/>
          <a:p>
            <a:pPr eaLnBrk="0" hangingPunct="0"/>
            <a:endParaRPr lang="en-US">
              <a:solidFill>
                <a:srgbClr val="FFFF00"/>
              </a:solidFill>
            </a:endParaRPr>
          </a:p>
        </p:txBody>
      </p:sp>
      <p:sp>
        <p:nvSpPr>
          <p:cNvPr id="81931" name="Line 11"/>
          <p:cNvSpPr>
            <a:spLocks noChangeShapeType="1"/>
          </p:cNvSpPr>
          <p:nvPr/>
        </p:nvSpPr>
        <p:spPr bwMode="auto">
          <a:xfrm flipV="1">
            <a:off x="5700713" y="1600200"/>
            <a:ext cx="1349375" cy="228600"/>
          </a:xfrm>
          <a:prstGeom prst="line">
            <a:avLst/>
          </a:prstGeom>
          <a:noFill/>
          <a:ln w="9525">
            <a:solidFill>
              <a:schemeClr val="tx1"/>
            </a:solidFill>
            <a:round/>
            <a:headEnd/>
            <a:tailEnd type="triangle" w="med" len="med"/>
          </a:ln>
        </p:spPr>
        <p:txBody>
          <a:bodyPr wrap="none"/>
          <a:lstStyle/>
          <a:p>
            <a:endParaRPr lang="en-US"/>
          </a:p>
        </p:txBody>
      </p:sp>
      <p:sp>
        <p:nvSpPr>
          <p:cNvPr id="81932" name="Text Box 12"/>
          <p:cNvSpPr txBox="1">
            <a:spLocks noChangeArrowheads="1"/>
          </p:cNvSpPr>
          <p:nvPr/>
        </p:nvSpPr>
        <p:spPr bwMode="auto">
          <a:xfrm>
            <a:off x="6226175" y="6096000"/>
            <a:ext cx="2774950" cy="457200"/>
          </a:xfrm>
          <a:prstGeom prst="rect">
            <a:avLst/>
          </a:prstGeom>
          <a:noFill/>
          <a:ln w="9525">
            <a:noFill/>
            <a:miter lim="800000"/>
            <a:headEnd/>
            <a:tailEnd/>
          </a:ln>
        </p:spPr>
        <p:txBody>
          <a:bodyPr>
            <a:spAutoFit/>
          </a:bodyPr>
          <a:lstStyle/>
          <a:p>
            <a:pPr>
              <a:spcBef>
                <a:spcPct val="50000"/>
              </a:spcBef>
            </a:pPr>
            <a:r>
              <a:rPr lang="en-US" sz="2400">
                <a:solidFill>
                  <a:srgbClr val="FFFF00"/>
                </a:solidFill>
                <a:latin typeface="Times New Roman" pitchFamily="18" charset="0"/>
              </a:rPr>
              <a:t>Compact Disk (CD)</a:t>
            </a:r>
          </a:p>
        </p:txBody>
      </p:sp>
      <p:sp>
        <p:nvSpPr>
          <p:cNvPr id="81933" name="Text Box 13"/>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LASER APPLICATION EXAMPLES</a:t>
            </a:r>
          </a:p>
        </p:txBody>
      </p:sp>
      <p:pic>
        <p:nvPicPr>
          <p:cNvPr id="81934" name="Picture 14" descr="Laser Eraser"/>
          <p:cNvPicPr>
            <a:picLocks noChangeAspect="1" noChangeArrowheads="1"/>
          </p:cNvPicPr>
          <p:nvPr/>
        </p:nvPicPr>
        <p:blipFill>
          <a:blip r:embed="rId6" cstate="print"/>
          <a:srcRect l="2715" t="2867" r="4977" b="22580"/>
          <a:stretch>
            <a:fillRect/>
          </a:stretch>
        </p:blipFill>
        <p:spPr bwMode="auto">
          <a:xfrm>
            <a:off x="3825875" y="3657600"/>
            <a:ext cx="2549525" cy="1981200"/>
          </a:xfrm>
          <a:prstGeom prst="rect">
            <a:avLst/>
          </a:prstGeom>
          <a:noFill/>
          <a:ln w="9525">
            <a:noFill/>
            <a:miter lim="800000"/>
            <a:headEnd/>
            <a:tailEnd/>
          </a:ln>
        </p:spPr>
      </p:pic>
      <p:sp>
        <p:nvSpPr>
          <p:cNvPr id="81935" name="Text Box 15"/>
          <p:cNvSpPr txBox="1">
            <a:spLocks noChangeArrowheads="1"/>
          </p:cNvSpPr>
          <p:nvPr/>
        </p:nvSpPr>
        <p:spPr bwMode="auto">
          <a:xfrm>
            <a:off x="4200525" y="5791200"/>
            <a:ext cx="1725613" cy="396875"/>
          </a:xfrm>
          <a:prstGeom prst="rect">
            <a:avLst/>
          </a:prstGeom>
          <a:noFill/>
          <a:ln w="9525">
            <a:noFill/>
            <a:miter lim="800000"/>
            <a:headEnd/>
            <a:tailEnd/>
          </a:ln>
        </p:spPr>
        <p:txBody>
          <a:bodyPr>
            <a:spAutoFit/>
          </a:bodyPr>
          <a:lstStyle/>
          <a:p>
            <a:pPr>
              <a:spcBef>
                <a:spcPct val="50000"/>
              </a:spcBef>
            </a:pPr>
            <a:r>
              <a:rPr lang="en-US" sz="2000" b="1">
                <a:solidFill>
                  <a:srgbClr val="FFFF00"/>
                </a:solidFill>
                <a:latin typeface="Times New Roman" pitchFamily="18" charset="0"/>
              </a:rPr>
              <a:t>Laser Eraser</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print"/>
          <a:srcRect l="44827" t="50279" r="13794" b="10614"/>
          <a:stretch>
            <a:fillRect/>
          </a:stretch>
        </p:blipFill>
        <p:spPr bwMode="auto">
          <a:xfrm>
            <a:off x="3074988" y="1447800"/>
            <a:ext cx="3300412" cy="2444750"/>
          </a:xfrm>
          <a:prstGeom prst="rect">
            <a:avLst/>
          </a:prstGeom>
          <a:noFill/>
          <a:ln w="9525">
            <a:noFill/>
            <a:miter lim="800000"/>
            <a:headEnd/>
            <a:tailEnd/>
          </a:ln>
        </p:spPr>
      </p:pic>
      <p:sp>
        <p:nvSpPr>
          <p:cNvPr id="82947" name="Text Box 3"/>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HOLOGRPHY APPLICATION EXAMPLES</a:t>
            </a:r>
          </a:p>
        </p:txBody>
      </p:sp>
      <p:sp>
        <p:nvSpPr>
          <p:cNvPr id="82948" name="Text Box 4"/>
          <p:cNvSpPr txBox="1">
            <a:spLocks noChangeArrowheads="1"/>
          </p:cNvSpPr>
          <p:nvPr/>
        </p:nvSpPr>
        <p:spPr bwMode="auto">
          <a:xfrm>
            <a:off x="600075" y="6248400"/>
            <a:ext cx="8026400" cy="519113"/>
          </a:xfrm>
          <a:prstGeom prst="rect">
            <a:avLst/>
          </a:prstGeom>
          <a:noFill/>
          <a:ln w="9525">
            <a:noFill/>
            <a:miter lim="800000"/>
            <a:headEnd/>
            <a:tailEnd/>
          </a:ln>
        </p:spPr>
        <p:txBody>
          <a:bodyPr>
            <a:spAutoFit/>
          </a:bodyPr>
          <a:lstStyle/>
          <a:p>
            <a:pPr algn="ctr">
              <a:spcBef>
                <a:spcPct val="50000"/>
              </a:spcBef>
            </a:pPr>
            <a:r>
              <a:rPr lang="en-US" sz="2800">
                <a:solidFill>
                  <a:srgbClr val="FFFF00"/>
                </a:solidFill>
                <a:latin typeface="Times New Roman" pitchFamily="18" charset="0"/>
              </a:rPr>
              <a:t>SECURITY HOLOGRAM</a:t>
            </a:r>
          </a:p>
        </p:txBody>
      </p:sp>
      <p:pic>
        <p:nvPicPr>
          <p:cNvPr id="82949" name="Picture 5"/>
          <p:cNvPicPr>
            <a:picLocks noChangeAspect="1" noChangeArrowheads="1"/>
          </p:cNvPicPr>
          <p:nvPr/>
        </p:nvPicPr>
        <p:blipFill>
          <a:blip r:embed="rId4" cstate="print"/>
          <a:srcRect l="62068" t="45927" r="11208" b="22707"/>
          <a:stretch>
            <a:fillRect/>
          </a:stretch>
        </p:blipFill>
        <p:spPr bwMode="auto">
          <a:xfrm>
            <a:off x="225425" y="3382963"/>
            <a:ext cx="2625725" cy="2408237"/>
          </a:xfrm>
          <a:prstGeom prst="rect">
            <a:avLst/>
          </a:prstGeom>
          <a:noFill/>
          <a:ln w="9525">
            <a:noFill/>
            <a:miter lim="800000"/>
            <a:headEnd/>
            <a:tailEnd/>
          </a:ln>
        </p:spPr>
      </p:pic>
      <p:pic>
        <p:nvPicPr>
          <p:cNvPr id="82950" name="Picture 6"/>
          <p:cNvPicPr>
            <a:picLocks noChangeAspect="1" noChangeArrowheads="1"/>
          </p:cNvPicPr>
          <p:nvPr/>
        </p:nvPicPr>
        <p:blipFill>
          <a:blip r:embed="rId4" cstate="print"/>
          <a:srcRect l="17241" t="43687" r="51724" b="20467"/>
          <a:stretch>
            <a:fillRect/>
          </a:stretch>
        </p:blipFill>
        <p:spPr bwMode="auto">
          <a:xfrm>
            <a:off x="225425" y="838200"/>
            <a:ext cx="2700338" cy="2438400"/>
          </a:xfrm>
          <a:prstGeom prst="rect">
            <a:avLst/>
          </a:prstGeom>
          <a:noFill/>
          <a:ln w="9525">
            <a:noFill/>
            <a:miter lim="800000"/>
            <a:headEnd/>
            <a:tailEnd/>
          </a:ln>
        </p:spPr>
      </p:pic>
      <p:pic>
        <p:nvPicPr>
          <p:cNvPr id="82951" name="Picture 7" descr="Card EH &amp; Bits Pullout 72 blue"/>
          <p:cNvPicPr>
            <a:picLocks noChangeAspect="1" noChangeArrowheads="1"/>
          </p:cNvPicPr>
          <p:nvPr/>
        </p:nvPicPr>
        <p:blipFill>
          <a:blip r:embed="rId5" cstate="print">
            <a:clrChange>
              <a:clrFrom>
                <a:srgbClr val="499394"/>
              </a:clrFrom>
              <a:clrTo>
                <a:srgbClr val="499394">
                  <a:alpha val="0"/>
                </a:srgbClr>
              </a:clrTo>
            </a:clrChange>
          </a:blip>
          <a:srcRect/>
          <a:stretch>
            <a:fillRect/>
          </a:stretch>
        </p:blipFill>
        <p:spPr bwMode="auto">
          <a:xfrm>
            <a:off x="6457950" y="1371600"/>
            <a:ext cx="2543175" cy="3433763"/>
          </a:xfrm>
          <a:prstGeom prst="rect">
            <a:avLst/>
          </a:prstGeom>
          <a:noFill/>
          <a:ln w="9525">
            <a:noFill/>
            <a:miter lim="800000"/>
            <a:headEnd/>
            <a:tailEnd/>
          </a:ln>
        </p:spPr>
      </p:pic>
      <p:sp>
        <p:nvSpPr>
          <p:cNvPr id="82952" name="Rectangle 8"/>
          <p:cNvSpPr>
            <a:spLocks noChangeArrowheads="1"/>
          </p:cNvSpPr>
          <p:nvPr/>
        </p:nvSpPr>
        <p:spPr bwMode="auto">
          <a:xfrm>
            <a:off x="3000375" y="4876800"/>
            <a:ext cx="5326063" cy="923925"/>
          </a:xfrm>
          <a:prstGeom prst="rect">
            <a:avLst/>
          </a:prstGeom>
          <a:solidFill>
            <a:srgbClr val="0066CC"/>
          </a:solidFill>
          <a:ln w="9525">
            <a:noFill/>
            <a:miter lim="800000"/>
            <a:headEnd/>
            <a:tailEnd/>
          </a:ln>
        </p:spPr>
        <p:txBody>
          <a:bodyPr>
            <a:spAutoFit/>
          </a:bodyPr>
          <a:lstStyle/>
          <a:p>
            <a:pPr eaLnBrk="0" hangingPunct="0">
              <a:spcBef>
                <a:spcPct val="50000"/>
              </a:spcBef>
            </a:pPr>
            <a:r>
              <a:rPr kumimoji="1" lang="en-US" b="1">
                <a:solidFill>
                  <a:srgbClr val="FFFF00"/>
                </a:solidFill>
              </a:rPr>
              <a:t>An Embedded Hologram</a:t>
            </a:r>
            <a:r>
              <a:rPr kumimoji="1" lang="en-US" b="1" baseline="30000">
                <a:solidFill>
                  <a:srgbClr val="FFFF00"/>
                </a:solidFill>
              </a:rPr>
              <a:t>™</a:t>
            </a:r>
            <a:r>
              <a:rPr kumimoji="1" lang="en-US" b="1">
                <a:solidFill>
                  <a:srgbClr val="FFFF00"/>
                </a:solidFill>
              </a:rPr>
              <a:t> cannot be removed, erased, duplicated or simulated by photocopying, photography or scanning.</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525463" y="6248400"/>
            <a:ext cx="8175625" cy="519113"/>
          </a:xfrm>
          <a:prstGeom prst="rect">
            <a:avLst/>
          </a:prstGeom>
          <a:noFill/>
          <a:ln w="9525">
            <a:noFill/>
            <a:miter lim="800000"/>
            <a:headEnd/>
            <a:tailEnd/>
          </a:ln>
        </p:spPr>
        <p:txBody>
          <a:bodyPr>
            <a:spAutoFit/>
          </a:bodyPr>
          <a:lstStyle/>
          <a:p>
            <a:pPr algn="ctr">
              <a:spcBef>
                <a:spcPct val="50000"/>
              </a:spcBef>
            </a:pPr>
            <a:r>
              <a:rPr lang="en-US" sz="2800">
                <a:solidFill>
                  <a:srgbClr val="FFFF00"/>
                </a:solidFill>
                <a:latin typeface="Times New Roman" pitchFamily="18" charset="0"/>
              </a:rPr>
              <a:t>MEDICAL APPLICATION</a:t>
            </a:r>
          </a:p>
        </p:txBody>
      </p:sp>
      <p:pic>
        <p:nvPicPr>
          <p:cNvPr id="83971" name="Picture 3" descr="Laser Medical Application"/>
          <p:cNvPicPr>
            <a:picLocks noChangeAspect="1" noChangeArrowheads="1"/>
          </p:cNvPicPr>
          <p:nvPr/>
        </p:nvPicPr>
        <p:blipFill>
          <a:blip r:embed="rId3" cstate="print"/>
          <a:srcRect t="1453" r="3574" b="7652"/>
          <a:stretch>
            <a:fillRect/>
          </a:stretch>
        </p:blipFill>
        <p:spPr bwMode="auto">
          <a:xfrm>
            <a:off x="374650" y="1143000"/>
            <a:ext cx="2652713" cy="4114800"/>
          </a:xfrm>
          <a:prstGeom prst="rect">
            <a:avLst/>
          </a:prstGeom>
          <a:noFill/>
          <a:ln w="9525">
            <a:noFill/>
            <a:miter lim="800000"/>
            <a:headEnd/>
            <a:tailEnd/>
          </a:ln>
        </p:spPr>
      </p:pic>
      <p:pic>
        <p:nvPicPr>
          <p:cNvPr id="83972" name="Picture 4" descr="Laser Medical Application 3"/>
          <p:cNvPicPr>
            <a:picLocks noChangeAspect="1" noChangeArrowheads="1"/>
          </p:cNvPicPr>
          <p:nvPr/>
        </p:nvPicPr>
        <p:blipFill>
          <a:blip r:embed="rId4" cstate="print"/>
          <a:srcRect t="71568" r="58641" b="1285"/>
          <a:stretch>
            <a:fillRect/>
          </a:stretch>
        </p:blipFill>
        <p:spPr bwMode="auto">
          <a:xfrm>
            <a:off x="3825875" y="1143000"/>
            <a:ext cx="1349375" cy="1676400"/>
          </a:xfrm>
          <a:prstGeom prst="rect">
            <a:avLst/>
          </a:prstGeom>
          <a:noFill/>
          <a:ln w="9525">
            <a:noFill/>
            <a:miter lim="800000"/>
            <a:headEnd/>
            <a:tailEnd/>
          </a:ln>
        </p:spPr>
      </p:pic>
      <p:pic>
        <p:nvPicPr>
          <p:cNvPr id="83973" name="Picture 5" descr="Laser Medical Application 3"/>
          <p:cNvPicPr>
            <a:picLocks noChangeAspect="1" noChangeArrowheads="1"/>
          </p:cNvPicPr>
          <p:nvPr/>
        </p:nvPicPr>
        <p:blipFill>
          <a:blip r:embed="rId5" cstate="print"/>
          <a:srcRect t="1234" r="3494" b="32133"/>
          <a:stretch>
            <a:fillRect/>
          </a:stretch>
        </p:blipFill>
        <p:spPr bwMode="auto">
          <a:xfrm>
            <a:off x="3225800" y="3124200"/>
            <a:ext cx="2274888" cy="2971800"/>
          </a:xfrm>
          <a:prstGeom prst="rect">
            <a:avLst/>
          </a:prstGeom>
          <a:noFill/>
          <a:ln w="9525">
            <a:noFill/>
            <a:miter lim="800000"/>
            <a:headEnd/>
            <a:tailEnd/>
          </a:ln>
        </p:spPr>
      </p:pic>
      <p:pic>
        <p:nvPicPr>
          <p:cNvPr id="83974" name="Picture 6" descr="Laser Medical Application 3"/>
          <p:cNvPicPr>
            <a:picLocks noChangeAspect="1" noChangeArrowheads="1"/>
          </p:cNvPicPr>
          <p:nvPr/>
        </p:nvPicPr>
        <p:blipFill>
          <a:blip r:embed="rId4" cstate="print"/>
          <a:srcRect l="45955" t="71568" r="1196" b="9923"/>
          <a:stretch>
            <a:fillRect/>
          </a:stretch>
        </p:blipFill>
        <p:spPr bwMode="auto">
          <a:xfrm>
            <a:off x="6000750" y="1219200"/>
            <a:ext cx="1725613" cy="1143000"/>
          </a:xfrm>
          <a:prstGeom prst="rect">
            <a:avLst/>
          </a:prstGeom>
          <a:noFill/>
          <a:ln w="9525">
            <a:noFill/>
            <a:miter lim="800000"/>
            <a:headEnd/>
            <a:tailEnd/>
          </a:ln>
        </p:spPr>
      </p:pic>
      <p:pic>
        <p:nvPicPr>
          <p:cNvPr id="83975" name="Picture 7" descr="Laser Medical Application, Eye Surgery"/>
          <p:cNvPicPr>
            <a:picLocks noChangeAspect="1" noChangeArrowheads="1"/>
          </p:cNvPicPr>
          <p:nvPr/>
        </p:nvPicPr>
        <p:blipFill>
          <a:blip r:embed="rId6" cstate="print"/>
          <a:srcRect t="1755"/>
          <a:stretch>
            <a:fillRect/>
          </a:stretch>
        </p:blipFill>
        <p:spPr bwMode="auto">
          <a:xfrm>
            <a:off x="5851525" y="2514600"/>
            <a:ext cx="2733675" cy="3124200"/>
          </a:xfrm>
          <a:prstGeom prst="rect">
            <a:avLst/>
          </a:prstGeom>
          <a:noFill/>
          <a:ln w="9525">
            <a:noFill/>
            <a:miter lim="800000"/>
            <a:headEnd/>
            <a:tailEnd/>
          </a:ln>
        </p:spPr>
      </p:pic>
      <p:sp>
        <p:nvSpPr>
          <p:cNvPr id="83976" name="Text Box 8"/>
          <p:cNvSpPr txBox="1">
            <a:spLocks noChangeArrowheads="1"/>
          </p:cNvSpPr>
          <p:nvPr/>
        </p:nvSpPr>
        <p:spPr bwMode="auto">
          <a:xfrm>
            <a:off x="300038" y="5410200"/>
            <a:ext cx="2851150" cy="396875"/>
          </a:xfrm>
          <a:prstGeom prst="rect">
            <a:avLst/>
          </a:prstGeom>
          <a:noFill/>
          <a:ln w="9525">
            <a:noFill/>
            <a:miter lim="800000"/>
            <a:headEnd/>
            <a:tailEnd/>
          </a:ln>
        </p:spPr>
        <p:txBody>
          <a:bodyPr>
            <a:spAutoFit/>
          </a:bodyPr>
          <a:lstStyle/>
          <a:p>
            <a:pPr>
              <a:spcBef>
                <a:spcPct val="50000"/>
              </a:spcBef>
            </a:pPr>
            <a:r>
              <a:rPr lang="en-US" sz="2000" b="1">
                <a:solidFill>
                  <a:srgbClr val="FFFF00"/>
                </a:solidFill>
                <a:latin typeface="Times New Roman" pitchFamily="18" charset="0"/>
              </a:rPr>
              <a:t>Brain tumor surgery</a:t>
            </a:r>
          </a:p>
        </p:txBody>
      </p:sp>
      <p:sp>
        <p:nvSpPr>
          <p:cNvPr id="83977" name="Text Box 9"/>
          <p:cNvSpPr txBox="1">
            <a:spLocks noChangeArrowheads="1"/>
          </p:cNvSpPr>
          <p:nvPr/>
        </p:nvSpPr>
        <p:spPr bwMode="auto">
          <a:xfrm>
            <a:off x="0" y="79375"/>
            <a:ext cx="9001125"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rPr>
              <a:t>LASER APPLICATION EXAMPLES</a:t>
            </a:r>
          </a:p>
        </p:txBody>
      </p:sp>
      <p:sp>
        <p:nvSpPr>
          <p:cNvPr id="83978" name="Text Box 10"/>
          <p:cNvSpPr txBox="1">
            <a:spLocks noChangeArrowheads="1"/>
          </p:cNvSpPr>
          <p:nvPr/>
        </p:nvSpPr>
        <p:spPr bwMode="auto">
          <a:xfrm>
            <a:off x="6451600" y="5638800"/>
            <a:ext cx="1724025" cy="457200"/>
          </a:xfrm>
          <a:prstGeom prst="rect">
            <a:avLst/>
          </a:prstGeom>
          <a:noFill/>
          <a:ln w="9525">
            <a:noFill/>
            <a:miter lim="800000"/>
            <a:headEnd/>
            <a:tailEnd/>
          </a:ln>
        </p:spPr>
        <p:txBody>
          <a:bodyPr>
            <a:spAutoFit/>
          </a:bodyPr>
          <a:lstStyle/>
          <a:p>
            <a:pPr>
              <a:spcBef>
                <a:spcPct val="50000"/>
              </a:spcBef>
            </a:pPr>
            <a:r>
              <a:rPr lang="en-US" sz="2400">
                <a:solidFill>
                  <a:srgbClr val="FFFF00"/>
                </a:solidFill>
                <a:latin typeface="Times New Roman" pitchFamily="18" charset="0"/>
              </a:rPr>
              <a:t>Eye surgery</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4" descr="Fibre2"/>
          <p:cNvPicPr>
            <a:picLocks noChangeAspect="1" noChangeArrowheads="1"/>
          </p:cNvPicPr>
          <p:nvPr/>
        </p:nvPicPr>
        <p:blipFill>
          <a:blip r:embed="rId2" cstate="print"/>
          <a:srcRect/>
          <a:stretch>
            <a:fillRect/>
          </a:stretch>
        </p:blipFill>
        <p:spPr bwMode="auto">
          <a:xfrm>
            <a:off x="0" y="0"/>
            <a:ext cx="9001125" cy="6858000"/>
          </a:xfrm>
          <a:prstGeom prst="rect">
            <a:avLst/>
          </a:prstGeom>
          <a:noFill/>
          <a:ln w="9525">
            <a:noFill/>
            <a:miter lim="800000"/>
            <a:headEnd/>
            <a:tailEnd/>
          </a:ln>
        </p:spPr>
      </p:pic>
      <p:sp>
        <p:nvSpPr>
          <p:cNvPr id="84995" name="Text Box 5"/>
          <p:cNvSpPr txBox="1">
            <a:spLocks noChangeArrowheads="1"/>
          </p:cNvSpPr>
          <p:nvPr/>
        </p:nvSpPr>
        <p:spPr bwMode="auto">
          <a:xfrm>
            <a:off x="2459038" y="1179513"/>
            <a:ext cx="992187" cy="366712"/>
          </a:xfrm>
          <a:prstGeom prst="rect">
            <a:avLst/>
          </a:prstGeom>
          <a:noFill/>
          <a:ln w="9525">
            <a:noFill/>
            <a:miter lim="800000"/>
            <a:headEnd/>
            <a:tailEnd/>
          </a:ln>
        </p:spPr>
        <p:txBody>
          <a:bodyPr>
            <a:spAutoFit/>
          </a:bodyPr>
          <a:lstStyle/>
          <a:p>
            <a:endParaRPr lang="en-US"/>
          </a:p>
        </p:txBody>
      </p:sp>
      <p:sp>
        <p:nvSpPr>
          <p:cNvPr id="84996" name="Text Box 6"/>
          <p:cNvSpPr txBox="1">
            <a:spLocks noChangeArrowheads="1"/>
          </p:cNvSpPr>
          <p:nvPr/>
        </p:nvSpPr>
        <p:spPr bwMode="auto">
          <a:xfrm>
            <a:off x="674688" y="914400"/>
            <a:ext cx="4725987" cy="1189038"/>
          </a:xfrm>
          <a:prstGeom prst="rect">
            <a:avLst/>
          </a:prstGeom>
          <a:noFill/>
          <a:ln w="9525">
            <a:noFill/>
            <a:miter lim="800000"/>
            <a:headEnd/>
            <a:tailEnd/>
          </a:ln>
        </p:spPr>
        <p:txBody>
          <a:bodyPr>
            <a:spAutoFit/>
          </a:bodyPr>
          <a:lstStyle/>
          <a:p>
            <a:pPr>
              <a:spcBef>
                <a:spcPct val="50000"/>
              </a:spcBef>
            </a:pPr>
            <a:r>
              <a:rPr lang="en-US" sz="7200">
                <a:solidFill>
                  <a:srgbClr val="00FF00"/>
                </a:solidFill>
                <a:latin typeface="Monotype Corsiva" pitchFamily="66" charset="0"/>
              </a:rPr>
              <a:t>Fibre Optics</a:t>
            </a:r>
          </a:p>
        </p:txBody>
      </p:sp>
      <p:sp>
        <p:nvSpPr>
          <p:cNvPr id="84997" name="Line 7"/>
          <p:cNvSpPr>
            <a:spLocks noChangeShapeType="1"/>
          </p:cNvSpPr>
          <p:nvPr/>
        </p:nvSpPr>
        <p:spPr bwMode="auto">
          <a:xfrm>
            <a:off x="450850" y="685800"/>
            <a:ext cx="74613" cy="3276600"/>
          </a:xfrm>
          <a:prstGeom prst="line">
            <a:avLst/>
          </a:prstGeom>
          <a:noFill/>
          <a:ln w="28575">
            <a:solidFill>
              <a:schemeClr val="bg1"/>
            </a:solidFill>
            <a:round/>
            <a:headEnd/>
            <a:tailEnd/>
          </a:ln>
        </p:spPr>
        <p:txBody>
          <a:bodyPr/>
          <a:lstStyle/>
          <a:p>
            <a:endParaRPr lang="en-US"/>
          </a:p>
        </p:txBody>
      </p:sp>
      <p:sp>
        <p:nvSpPr>
          <p:cNvPr id="84998" name="Line 9"/>
          <p:cNvSpPr>
            <a:spLocks noChangeShapeType="1"/>
          </p:cNvSpPr>
          <p:nvPr/>
        </p:nvSpPr>
        <p:spPr bwMode="auto">
          <a:xfrm>
            <a:off x="225425" y="1905000"/>
            <a:ext cx="6450013" cy="0"/>
          </a:xfrm>
          <a:prstGeom prst="line">
            <a:avLst/>
          </a:prstGeom>
          <a:noFill/>
          <a:ln w="12700">
            <a:solidFill>
              <a:schemeClr val="bg1"/>
            </a:solidFill>
            <a:round/>
            <a:headEnd/>
            <a:tailEnd/>
          </a:ln>
        </p:spPr>
        <p:txBody>
          <a:bodyPr/>
          <a:lstStyle/>
          <a:p>
            <a:endParaRPr lang="en-US"/>
          </a:p>
        </p:txBody>
      </p:sp>
      <p:sp>
        <p:nvSpPr>
          <p:cNvPr id="84999" name="Line 10"/>
          <p:cNvSpPr>
            <a:spLocks noChangeShapeType="1"/>
          </p:cNvSpPr>
          <p:nvPr/>
        </p:nvSpPr>
        <p:spPr bwMode="auto">
          <a:xfrm>
            <a:off x="525463" y="762000"/>
            <a:ext cx="74612" cy="2743200"/>
          </a:xfrm>
          <a:prstGeom prst="line">
            <a:avLst/>
          </a:prstGeom>
          <a:noFill/>
          <a:ln w="6350">
            <a:solidFill>
              <a:schemeClr val="bg1"/>
            </a:solidFill>
            <a:round/>
            <a:headEnd/>
            <a:tailEnd/>
          </a:ln>
        </p:spPr>
        <p:txBody>
          <a:bodyPr/>
          <a:lstStyle/>
          <a:p>
            <a:endParaRPr lang="en-US"/>
          </a:p>
        </p:txBody>
      </p:sp>
      <p:sp>
        <p:nvSpPr>
          <p:cNvPr id="85000" name="Line 11"/>
          <p:cNvSpPr>
            <a:spLocks noChangeShapeType="1"/>
          </p:cNvSpPr>
          <p:nvPr/>
        </p:nvSpPr>
        <p:spPr bwMode="auto">
          <a:xfrm>
            <a:off x="225425" y="1981200"/>
            <a:ext cx="6975475" cy="0"/>
          </a:xfrm>
          <a:prstGeom prst="line">
            <a:avLst/>
          </a:prstGeom>
          <a:noFill/>
          <a:ln w="38100">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Title 1"/>
          <p:cNvSpPr>
            <a:spLocks noGrp="1"/>
          </p:cNvSpPr>
          <p:nvPr>
            <p:ph type="title"/>
          </p:nvPr>
        </p:nvSpPr>
        <p:spPr>
          <a:xfrm>
            <a:off x="1133475" y="290513"/>
            <a:ext cx="7670800" cy="1462087"/>
          </a:xfrm>
        </p:spPr>
        <p:txBody>
          <a:bodyPr/>
          <a:lstStyle/>
          <a:p>
            <a:pPr eaLnBrk="1" hangingPunct="1"/>
            <a:r>
              <a:rPr lang="en-US" sz="2800" b="1" smtClean="0">
                <a:solidFill>
                  <a:schemeClr val="tx1"/>
                </a:solidFill>
                <a:latin typeface="Times New Roman" pitchFamily="18" charset="0"/>
                <a:cs typeface="Times New Roman" pitchFamily="18" charset="0"/>
              </a:rPr>
              <a:t>Fibre optics</a:t>
            </a:r>
            <a:endParaRPr lang="en-US" sz="2800" b="1" smtClean="0">
              <a:latin typeface="Times New Roman" pitchFamily="18" charset="0"/>
              <a:cs typeface="Times New Roman" pitchFamily="18" charset="0"/>
            </a:endParaRPr>
          </a:p>
        </p:txBody>
      </p:sp>
      <p:sp>
        <p:nvSpPr>
          <p:cNvPr id="7172" name="Content Placeholder 2"/>
          <p:cNvSpPr>
            <a:spLocks noGrp="1"/>
          </p:cNvSpPr>
          <p:nvPr>
            <p:ph idx="1"/>
          </p:nvPr>
        </p:nvSpPr>
        <p:spPr>
          <a:xfrm>
            <a:off x="450850" y="2017713"/>
            <a:ext cx="7650163" cy="1258887"/>
          </a:xfrm>
        </p:spPr>
        <p:txBody>
          <a:bodyPr/>
          <a:lstStyle/>
          <a:p>
            <a:pPr eaLnBrk="1" hangingPunct="1">
              <a:buClr>
                <a:schemeClr val="tx1"/>
              </a:buClr>
            </a:pPr>
            <a:r>
              <a:rPr lang="en-US" sz="2400" smtClean="0">
                <a:latin typeface="Times New Roman" pitchFamily="18" charset="0"/>
              </a:rPr>
              <a:t>An </a:t>
            </a:r>
            <a:r>
              <a:rPr lang="en-US" sz="2400" b="1" smtClean="0">
                <a:latin typeface="Times New Roman" pitchFamily="18" charset="0"/>
              </a:rPr>
              <a:t>optical fiber</a:t>
            </a:r>
            <a:r>
              <a:rPr lang="en-US" sz="2400" smtClean="0">
                <a:latin typeface="Times New Roman" pitchFamily="18" charset="0"/>
              </a:rPr>
              <a:t> (or </a:t>
            </a:r>
            <a:r>
              <a:rPr lang="en-US" sz="2400" b="1" smtClean="0">
                <a:latin typeface="Times New Roman" pitchFamily="18" charset="0"/>
              </a:rPr>
              <a:t>fibre</a:t>
            </a:r>
            <a:r>
              <a:rPr lang="en-US" sz="2400" smtClean="0">
                <a:latin typeface="Times New Roman" pitchFamily="18" charset="0"/>
              </a:rPr>
              <a:t>) is a glass or plastic conduit as thin as human hair designed to guide light waves along its length based on the principle of </a:t>
            </a:r>
            <a:r>
              <a:rPr lang="en-US" sz="2400" b="1" smtClean="0">
                <a:latin typeface="Times New Roman" pitchFamily="18" charset="0"/>
              </a:rPr>
              <a:t>total internal reflection</a:t>
            </a:r>
            <a:r>
              <a:rPr lang="en-US" sz="2400" smtClean="0">
                <a:latin typeface="Times New Roman" pitchFamily="18" charset="0"/>
              </a:rPr>
              <a:t>.</a:t>
            </a:r>
          </a:p>
          <a:p>
            <a:pPr eaLnBrk="1" hangingPunct="1">
              <a:buFont typeface="Wingdings" pitchFamily="2" charset="2"/>
              <a:buNone/>
            </a:pPr>
            <a:endParaRPr lang="en-US" sz="2400" smtClean="0"/>
          </a:p>
        </p:txBody>
      </p:sp>
      <p:graphicFrame>
        <p:nvGraphicFramePr>
          <p:cNvPr id="7170" name="Object 4"/>
          <p:cNvGraphicFramePr>
            <a:graphicFrameLocks/>
          </p:cNvGraphicFramePr>
          <p:nvPr/>
        </p:nvGraphicFramePr>
        <p:xfrm>
          <a:off x="450850" y="3429000"/>
          <a:ext cx="3824288" cy="2819400"/>
        </p:xfrm>
        <a:graphic>
          <a:graphicData uri="http://schemas.openxmlformats.org/presentationml/2006/ole">
            <p:oleObj spid="_x0000_s7170" name="ClipArt" r:id="rId3" imgW="5437183" imgH="5754148" progId="MS_ClipArt_Gallery.2">
              <p:embed/>
            </p:oleObj>
          </a:graphicData>
        </a:graphic>
      </p:graphicFrame>
      <p:pic>
        <p:nvPicPr>
          <p:cNvPr id="7173" name="Picture 6"/>
          <p:cNvPicPr>
            <a:picLocks noChangeAspect="1" noChangeArrowheads="1"/>
          </p:cNvPicPr>
          <p:nvPr/>
        </p:nvPicPr>
        <p:blipFill>
          <a:blip r:embed="rId4" cstate="print"/>
          <a:srcRect/>
          <a:stretch>
            <a:fillRect/>
          </a:stretch>
        </p:blipFill>
        <p:spPr bwMode="auto">
          <a:xfrm>
            <a:off x="4351338" y="3352800"/>
            <a:ext cx="4049712"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74725" y="838200"/>
            <a:ext cx="7672388" cy="685800"/>
          </a:xfrm>
        </p:spPr>
        <p:txBody>
          <a:bodyPr/>
          <a:lstStyle/>
          <a:p>
            <a:pPr eaLnBrk="1" hangingPunct="1"/>
            <a:r>
              <a:rPr lang="en-US" sz="2800" b="1" smtClean="0">
                <a:solidFill>
                  <a:srgbClr val="000099"/>
                </a:solidFill>
                <a:latin typeface="Times New Roman" pitchFamily="18" charset="0"/>
                <a:cs typeface="Times New Roman" pitchFamily="18" charset="0"/>
              </a:rPr>
              <a:t>Main sections of optical fibers:</a:t>
            </a:r>
          </a:p>
        </p:txBody>
      </p:sp>
      <p:sp>
        <p:nvSpPr>
          <p:cNvPr id="86019" name="Rectangle 31"/>
          <p:cNvSpPr>
            <a:spLocks noGrp="1" noChangeArrowheads="1"/>
          </p:cNvSpPr>
          <p:nvPr>
            <p:ph type="body" sz="half" idx="3"/>
          </p:nvPr>
        </p:nvSpPr>
        <p:spPr>
          <a:xfrm>
            <a:off x="5064125" y="1600200"/>
            <a:ext cx="3751263" cy="4953000"/>
          </a:xfrm>
        </p:spPr>
        <p:txBody>
          <a:bodyPr/>
          <a:lstStyle/>
          <a:p>
            <a:pPr eaLnBrk="1" hangingPunct="1">
              <a:lnSpc>
                <a:spcPct val="80000"/>
              </a:lnSpc>
            </a:pPr>
            <a:endParaRPr lang="en-US" altLang="zh-TW" sz="2000" b="1" smtClean="0">
              <a:latin typeface="Times New Roman" pitchFamily="18" charset="0"/>
              <a:cs typeface="Times New Roman" pitchFamily="18" charset="0"/>
            </a:endParaRPr>
          </a:p>
          <a:p>
            <a:pPr eaLnBrk="1" hangingPunct="1">
              <a:lnSpc>
                <a:spcPct val="80000"/>
              </a:lnSpc>
              <a:buClr>
                <a:schemeClr val="tx1"/>
              </a:buClr>
            </a:pPr>
            <a:r>
              <a:rPr lang="en-US" altLang="zh-TW" sz="2000" b="1" smtClean="0">
                <a:solidFill>
                  <a:srgbClr val="FF0000"/>
                </a:solidFill>
                <a:latin typeface="Times New Roman" pitchFamily="18" charset="0"/>
                <a:cs typeface="Times New Roman" pitchFamily="18" charset="0"/>
              </a:rPr>
              <a:t>Core</a:t>
            </a:r>
            <a:r>
              <a:rPr lang="en-US" altLang="zh-TW" sz="2000" smtClean="0">
                <a:solidFill>
                  <a:srgbClr val="FF0000"/>
                </a:solidFill>
                <a:latin typeface="Times New Roman" pitchFamily="18" charset="0"/>
                <a:cs typeface="Times New Roman" pitchFamily="18" charset="0"/>
              </a:rPr>
              <a:t> </a:t>
            </a:r>
            <a:r>
              <a:rPr lang="en-US" altLang="zh-TW" sz="2000" smtClean="0">
                <a:latin typeface="Times New Roman" pitchFamily="18" charset="0"/>
                <a:cs typeface="Times New Roman" pitchFamily="18" charset="0"/>
              </a:rPr>
              <a:t>- </a:t>
            </a:r>
            <a:r>
              <a:rPr lang="en-US" altLang="zh-TW" sz="2000" smtClean="0">
                <a:solidFill>
                  <a:srgbClr val="000099"/>
                </a:solidFill>
                <a:latin typeface="Times New Roman" pitchFamily="18" charset="0"/>
                <a:cs typeface="Times New Roman" pitchFamily="18" charset="0"/>
              </a:rPr>
              <a:t>Thin glass/plastic center of the fiber where the light travels</a:t>
            </a:r>
          </a:p>
          <a:p>
            <a:pPr eaLnBrk="1" hangingPunct="1">
              <a:lnSpc>
                <a:spcPct val="80000"/>
              </a:lnSpc>
              <a:buClr>
                <a:schemeClr val="tx1"/>
              </a:buClr>
            </a:pPr>
            <a:endParaRPr lang="en-US" altLang="zh-TW" sz="2000" smtClean="0">
              <a:solidFill>
                <a:srgbClr val="000099"/>
              </a:solidFill>
              <a:latin typeface="Times New Roman" pitchFamily="18" charset="0"/>
              <a:cs typeface="Times New Roman" pitchFamily="18" charset="0"/>
            </a:endParaRPr>
          </a:p>
          <a:p>
            <a:pPr eaLnBrk="1" hangingPunct="1">
              <a:lnSpc>
                <a:spcPct val="80000"/>
              </a:lnSpc>
              <a:buClr>
                <a:schemeClr val="tx1"/>
              </a:buClr>
            </a:pPr>
            <a:r>
              <a:rPr lang="en-US" altLang="zh-TW" sz="2000" b="1" smtClean="0">
                <a:solidFill>
                  <a:srgbClr val="FF0000"/>
                </a:solidFill>
                <a:latin typeface="Times New Roman" pitchFamily="18" charset="0"/>
                <a:cs typeface="Times New Roman" pitchFamily="18" charset="0"/>
              </a:rPr>
              <a:t>Cladding</a:t>
            </a:r>
            <a:r>
              <a:rPr lang="en-US" altLang="zh-TW" sz="2000" smtClean="0">
                <a:solidFill>
                  <a:srgbClr val="FF0000"/>
                </a:solidFill>
                <a:latin typeface="Times New Roman" pitchFamily="18" charset="0"/>
                <a:cs typeface="Times New Roman" pitchFamily="18" charset="0"/>
              </a:rPr>
              <a:t> </a:t>
            </a:r>
            <a:r>
              <a:rPr lang="en-US" altLang="zh-TW" sz="2000" smtClean="0">
                <a:latin typeface="Times New Roman" pitchFamily="18" charset="0"/>
                <a:cs typeface="Times New Roman" pitchFamily="18" charset="0"/>
              </a:rPr>
              <a:t>– </a:t>
            </a:r>
            <a:r>
              <a:rPr lang="en-US" altLang="zh-TW" sz="2000" smtClean="0">
                <a:solidFill>
                  <a:srgbClr val="000099"/>
                </a:solidFill>
                <a:latin typeface="Times New Roman" pitchFamily="18" charset="0"/>
                <a:cs typeface="Times New Roman" pitchFamily="18" charset="0"/>
              </a:rPr>
              <a:t>core is surrounded with optical material glass/plastic that reflects the  light back into the core (RI is less than core)</a:t>
            </a:r>
          </a:p>
          <a:p>
            <a:pPr eaLnBrk="1" hangingPunct="1">
              <a:lnSpc>
                <a:spcPct val="80000"/>
              </a:lnSpc>
              <a:buClr>
                <a:schemeClr val="tx1"/>
              </a:buClr>
              <a:buFont typeface="Wingdings 2" pitchFamily="18" charset="2"/>
              <a:buNone/>
            </a:pPr>
            <a:endParaRPr lang="en-US" altLang="zh-TW" sz="2000" smtClean="0">
              <a:solidFill>
                <a:srgbClr val="000099"/>
              </a:solidFill>
              <a:latin typeface="Times New Roman" pitchFamily="18" charset="0"/>
              <a:cs typeface="Times New Roman" pitchFamily="18" charset="0"/>
            </a:endParaRPr>
          </a:p>
          <a:p>
            <a:pPr eaLnBrk="1" hangingPunct="1">
              <a:lnSpc>
                <a:spcPct val="80000"/>
              </a:lnSpc>
              <a:buClr>
                <a:schemeClr val="tx1"/>
              </a:buClr>
            </a:pPr>
            <a:r>
              <a:rPr lang="en-US" altLang="zh-TW" sz="2000" b="1" smtClean="0">
                <a:solidFill>
                  <a:srgbClr val="FF0000"/>
                </a:solidFill>
                <a:latin typeface="Times New Roman" pitchFamily="18" charset="0"/>
                <a:cs typeface="Times New Roman" pitchFamily="18" charset="0"/>
              </a:rPr>
              <a:t>Buffer coating(Sheath)</a:t>
            </a:r>
            <a:r>
              <a:rPr lang="en-US" altLang="zh-TW" sz="2000" smtClean="0">
                <a:solidFill>
                  <a:srgbClr val="FF0000"/>
                </a:solidFill>
                <a:latin typeface="Times New Roman" pitchFamily="18" charset="0"/>
                <a:cs typeface="Times New Roman" pitchFamily="18" charset="0"/>
              </a:rPr>
              <a:t> </a:t>
            </a:r>
            <a:r>
              <a:rPr lang="en-US" altLang="zh-TW" sz="2000" smtClean="0">
                <a:latin typeface="Times New Roman" pitchFamily="18" charset="0"/>
                <a:cs typeface="Times New Roman" pitchFamily="18" charset="0"/>
              </a:rPr>
              <a:t>- </a:t>
            </a:r>
            <a:r>
              <a:rPr lang="en-US" altLang="zh-TW" sz="2000" smtClean="0">
                <a:solidFill>
                  <a:srgbClr val="000099"/>
                </a:solidFill>
                <a:latin typeface="Times New Roman" pitchFamily="18" charset="0"/>
                <a:cs typeface="Times New Roman" pitchFamily="18" charset="0"/>
              </a:rPr>
              <a:t>Plastic coating that protects the fiber from damage and moisture. It increases the mechanical strength of  the fiber </a:t>
            </a:r>
          </a:p>
          <a:p>
            <a:pPr eaLnBrk="1" hangingPunct="1">
              <a:lnSpc>
                <a:spcPct val="80000"/>
              </a:lnSpc>
              <a:buClr>
                <a:schemeClr val="tx1"/>
              </a:buClr>
              <a:buFont typeface="Wingdings 2" pitchFamily="18" charset="2"/>
              <a:buNone/>
            </a:pPr>
            <a:endParaRPr lang="en-US" sz="2000" smtClean="0">
              <a:solidFill>
                <a:srgbClr val="000099"/>
              </a:solidFill>
              <a:latin typeface="Times New Roman" pitchFamily="18" charset="0"/>
              <a:ea typeface="PMingLiU" pitchFamily="18" charset="-120"/>
              <a:cs typeface="Times New Roman" pitchFamily="18" charset="0"/>
            </a:endParaRPr>
          </a:p>
        </p:txBody>
      </p:sp>
      <p:pic>
        <p:nvPicPr>
          <p:cNvPr id="86020" name="Picture 4"/>
          <p:cNvPicPr>
            <a:picLocks noChangeAspect="1" noChangeArrowheads="1"/>
          </p:cNvPicPr>
          <p:nvPr/>
        </p:nvPicPr>
        <p:blipFill>
          <a:blip r:embed="rId2" cstate="print"/>
          <a:srcRect/>
          <a:stretch>
            <a:fillRect/>
          </a:stretch>
        </p:blipFill>
        <p:spPr bwMode="auto">
          <a:xfrm>
            <a:off x="450850" y="2133600"/>
            <a:ext cx="4424363" cy="1905000"/>
          </a:xfrm>
          <a:prstGeom prst="rect">
            <a:avLst/>
          </a:prstGeom>
          <a:noFill/>
          <a:ln w="9525">
            <a:solidFill>
              <a:schemeClr val="tx1"/>
            </a:solidFill>
            <a:miter lim="800000"/>
            <a:headEnd/>
            <a:tailEnd/>
          </a:ln>
        </p:spPr>
      </p:pic>
      <p:grpSp>
        <p:nvGrpSpPr>
          <p:cNvPr id="86021" name="Group 5"/>
          <p:cNvGrpSpPr>
            <a:grpSpLocks/>
          </p:cNvGrpSpPr>
          <p:nvPr/>
        </p:nvGrpSpPr>
        <p:grpSpPr bwMode="auto">
          <a:xfrm>
            <a:off x="547688" y="4878388"/>
            <a:ext cx="4410075" cy="1141412"/>
            <a:chOff x="1672" y="1492"/>
            <a:chExt cx="3224" cy="500"/>
          </a:xfrm>
        </p:grpSpPr>
        <p:grpSp>
          <p:nvGrpSpPr>
            <p:cNvPr id="86023" name="Group 7"/>
            <p:cNvGrpSpPr>
              <a:grpSpLocks/>
            </p:cNvGrpSpPr>
            <p:nvPr/>
          </p:nvGrpSpPr>
          <p:grpSpPr bwMode="auto">
            <a:xfrm flipH="1">
              <a:off x="1712" y="1492"/>
              <a:ext cx="3184" cy="500"/>
              <a:chOff x="1080" y="1788"/>
              <a:chExt cx="3744" cy="684"/>
            </a:xfrm>
          </p:grpSpPr>
          <p:sp>
            <p:nvSpPr>
              <p:cNvPr id="86026" name="Rectangle 8"/>
              <p:cNvSpPr>
                <a:spLocks noChangeArrowheads="1"/>
              </p:cNvSpPr>
              <p:nvPr/>
            </p:nvSpPr>
            <p:spPr bwMode="auto">
              <a:xfrm>
                <a:off x="1080" y="1788"/>
                <a:ext cx="1488" cy="684"/>
              </a:xfrm>
              <a:prstGeom prst="rect">
                <a:avLst/>
              </a:prstGeom>
              <a:gradFill rotWithShape="0">
                <a:gsLst>
                  <a:gs pos="0">
                    <a:srgbClr val="482F3E"/>
                  </a:gs>
                  <a:gs pos="50000">
                    <a:srgbClr val="F39FD1"/>
                  </a:gs>
                  <a:gs pos="100000">
                    <a:srgbClr val="482F3E"/>
                  </a:gs>
                </a:gsLst>
                <a:lin ang="5400000" scaled="1"/>
              </a:gradFill>
              <a:ln w="9525">
                <a:noFill/>
                <a:miter lim="800000"/>
                <a:headEnd/>
                <a:tailEnd/>
              </a:ln>
            </p:spPr>
            <p:txBody>
              <a:bodyPr wrap="none" anchor="ctr"/>
              <a:lstStyle/>
              <a:p>
                <a:endParaRPr lang="en-US"/>
              </a:p>
            </p:txBody>
          </p:sp>
          <p:sp>
            <p:nvSpPr>
              <p:cNvPr id="86027" name="Rectangle 9"/>
              <p:cNvSpPr>
                <a:spLocks noChangeArrowheads="1"/>
              </p:cNvSpPr>
              <p:nvPr/>
            </p:nvSpPr>
            <p:spPr bwMode="auto">
              <a:xfrm>
                <a:off x="2568" y="1968"/>
                <a:ext cx="1248" cy="324"/>
              </a:xfrm>
              <a:prstGeom prst="rect">
                <a:avLst/>
              </a:prstGeom>
              <a:gradFill rotWithShape="0">
                <a:gsLst>
                  <a:gs pos="0">
                    <a:srgbClr val="303A4C"/>
                  </a:gs>
                  <a:gs pos="50000">
                    <a:srgbClr val="A2C1FE"/>
                  </a:gs>
                  <a:gs pos="100000">
                    <a:srgbClr val="303A4C"/>
                  </a:gs>
                </a:gsLst>
                <a:lin ang="5400000" scaled="1"/>
              </a:gradFill>
              <a:ln w="9525">
                <a:noFill/>
                <a:miter lim="800000"/>
                <a:headEnd/>
                <a:tailEnd/>
              </a:ln>
            </p:spPr>
            <p:txBody>
              <a:bodyPr wrap="none" anchor="ctr"/>
              <a:lstStyle/>
              <a:p>
                <a:endParaRPr lang="en-US"/>
              </a:p>
            </p:txBody>
          </p:sp>
          <p:sp>
            <p:nvSpPr>
              <p:cNvPr id="86028" name="Rectangle 10"/>
              <p:cNvSpPr>
                <a:spLocks noChangeArrowheads="1"/>
              </p:cNvSpPr>
              <p:nvPr/>
            </p:nvSpPr>
            <p:spPr bwMode="auto">
              <a:xfrm>
                <a:off x="3816" y="2040"/>
                <a:ext cx="1008" cy="144"/>
              </a:xfrm>
              <a:prstGeom prst="rect">
                <a:avLst/>
              </a:prstGeom>
              <a:gradFill rotWithShape="0">
                <a:gsLst>
                  <a:gs pos="0">
                    <a:srgbClr val="46461C"/>
                  </a:gs>
                  <a:gs pos="50000">
                    <a:srgbClr val="EAEC5E"/>
                  </a:gs>
                  <a:gs pos="100000">
                    <a:srgbClr val="46461C"/>
                  </a:gs>
                </a:gsLst>
                <a:lin ang="5400000" scaled="1"/>
              </a:gradFill>
              <a:ln w="9525">
                <a:noFill/>
                <a:miter lim="800000"/>
                <a:headEnd/>
                <a:tailEnd/>
              </a:ln>
            </p:spPr>
            <p:txBody>
              <a:bodyPr wrap="none" anchor="ctr"/>
              <a:lstStyle/>
              <a:p>
                <a:endParaRPr lang="en-US"/>
              </a:p>
            </p:txBody>
          </p:sp>
        </p:grpSp>
        <p:sp>
          <p:nvSpPr>
            <p:cNvPr id="86024" name="Rectangle 11"/>
            <p:cNvSpPr>
              <a:spLocks noChangeArrowheads="1"/>
            </p:cNvSpPr>
            <p:nvPr/>
          </p:nvSpPr>
          <p:spPr bwMode="auto">
            <a:xfrm>
              <a:off x="2613" y="1639"/>
              <a:ext cx="1031" cy="235"/>
            </a:xfrm>
            <a:prstGeom prst="rect">
              <a:avLst/>
            </a:prstGeom>
            <a:noFill/>
            <a:ln w="9525">
              <a:noFill/>
              <a:miter lim="800000"/>
              <a:headEnd/>
              <a:tailEnd/>
            </a:ln>
          </p:spPr>
          <p:txBody>
            <a:bodyPr wrap="none" lIns="92075" tIns="46038" rIns="92075" bIns="46038">
              <a:spAutoFit/>
            </a:bodyPr>
            <a:lstStyle/>
            <a:p>
              <a:pPr algn="ctr">
                <a:lnSpc>
                  <a:spcPct val="90000"/>
                </a:lnSpc>
              </a:pPr>
              <a:r>
                <a:rPr lang="en-US" sz="1600">
                  <a:latin typeface="Times New Roman" pitchFamily="18" charset="0"/>
                  <a:cs typeface="Times New Roman" pitchFamily="18" charset="0"/>
                </a:rPr>
                <a:t>glass or plastic</a:t>
              </a:r>
            </a:p>
            <a:p>
              <a:pPr algn="ctr">
                <a:lnSpc>
                  <a:spcPct val="90000"/>
                </a:lnSpc>
              </a:pPr>
              <a:r>
                <a:rPr lang="en-US" sz="1600">
                  <a:latin typeface="Times New Roman" pitchFamily="18" charset="0"/>
                  <a:cs typeface="Times New Roman" pitchFamily="18" charset="0"/>
                </a:rPr>
                <a:t>cladding</a:t>
              </a:r>
            </a:p>
          </p:txBody>
        </p:sp>
        <p:sp>
          <p:nvSpPr>
            <p:cNvPr id="86025" name="Rectangle 12"/>
            <p:cNvSpPr>
              <a:spLocks noChangeArrowheads="1"/>
            </p:cNvSpPr>
            <p:nvPr/>
          </p:nvSpPr>
          <p:spPr bwMode="auto">
            <a:xfrm>
              <a:off x="1672" y="1653"/>
              <a:ext cx="879" cy="149"/>
            </a:xfrm>
            <a:prstGeom prst="rect">
              <a:avLst/>
            </a:prstGeom>
            <a:noFill/>
            <a:ln w="9525">
              <a:noFill/>
              <a:miter lim="800000"/>
              <a:headEnd/>
              <a:tailEnd/>
            </a:ln>
          </p:spPr>
          <p:txBody>
            <a:bodyPr lIns="92075" tIns="46038" rIns="92075" bIns="46038">
              <a:spAutoFit/>
            </a:bodyPr>
            <a:lstStyle/>
            <a:p>
              <a:pPr algn="ctr"/>
              <a:r>
                <a:rPr lang="en-US" sz="1600">
                  <a:latin typeface="Times New Roman" pitchFamily="18" charset="0"/>
                  <a:cs typeface="Times New Roman" pitchFamily="18" charset="0"/>
                </a:rPr>
                <a:t>fiber core</a:t>
              </a:r>
            </a:p>
          </p:txBody>
        </p:sp>
      </p:grpSp>
      <p:sp>
        <p:nvSpPr>
          <p:cNvPr id="86022" name="Rectangle 11"/>
          <p:cNvSpPr>
            <a:spLocks noChangeArrowheads="1"/>
          </p:cNvSpPr>
          <p:nvPr/>
        </p:nvSpPr>
        <p:spPr bwMode="auto">
          <a:xfrm>
            <a:off x="3432175" y="5302250"/>
            <a:ext cx="1330325" cy="536575"/>
          </a:xfrm>
          <a:prstGeom prst="rect">
            <a:avLst/>
          </a:prstGeom>
          <a:noFill/>
          <a:ln w="9525">
            <a:noFill/>
            <a:miter lim="800000"/>
            <a:headEnd/>
            <a:tailEnd/>
          </a:ln>
        </p:spPr>
        <p:txBody>
          <a:bodyPr wrap="none" lIns="92075" tIns="46038" rIns="92075" bIns="46038">
            <a:spAutoFit/>
          </a:bodyPr>
          <a:lstStyle/>
          <a:p>
            <a:pPr algn="ctr">
              <a:lnSpc>
                <a:spcPct val="90000"/>
              </a:lnSpc>
            </a:pPr>
            <a:r>
              <a:rPr lang="en-US" sz="1600">
                <a:latin typeface="Times New Roman" pitchFamily="18" charset="0"/>
                <a:cs typeface="Times New Roman" pitchFamily="18" charset="0"/>
              </a:rPr>
              <a:t>Plastic  jacket</a:t>
            </a:r>
          </a:p>
          <a:p>
            <a:pPr algn="ctr">
              <a:lnSpc>
                <a:spcPct val="90000"/>
              </a:lnSpc>
            </a:pPr>
            <a:endParaRPr lang="en-US" sz="16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Oval 2"/>
          <p:cNvSpPr>
            <a:spLocks noChangeArrowheads="1"/>
          </p:cNvSpPr>
          <p:nvPr/>
        </p:nvSpPr>
        <p:spPr bwMode="auto">
          <a:xfrm>
            <a:off x="2100263" y="1676400"/>
            <a:ext cx="4951412" cy="4800600"/>
          </a:xfrm>
          <a:prstGeom prst="ellipse">
            <a:avLst/>
          </a:prstGeom>
          <a:solidFill>
            <a:schemeClr val="tx2">
              <a:lumMod val="60000"/>
              <a:lumOff val="40000"/>
            </a:schemeClr>
          </a:solidFill>
          <a:ln w="76200">
            <a:solidFill>
              <a:srgbClr val="FF0066"/>
            </a:solidFill>
            <a:round/>
            <a:headEnd/>
            <a:tailEnd/>
          </a:ln>
          <a:effectLst>
            <a:prstShdw prst="shdw17" dist="17961" dir="2700000">
              <a:srgbClr val="FF0066">
                <a:gamma/>
                <a:shade val="60000"/>
                <a:invGamma/>
              </a:srgbClr>
            </a:prstShdw>
          </a:effectLst>
        </p:spPr>
        <p:txBody>
          <a:bodyPr wrap="none" anchor="ctr"/>
          <a:lstStyle/>
          <a:p>
            <a:pPr algn="ctr">
              <a:defRPr/>
            </a:pPr>
            <a:endParaRPr lang="en-US">
              <a:solidFill>
                <a:srgbClr val="FF0066"/>
              </a:solidFill>
              <a:latin typeface="Verdana" pitchFamily="34" charset="0"/>
            </a:endParaRPr>
          </a:p>
        </p:txBody>
      </p:sp>
      <p:sp>
        <p:nvSpPr>
          <p:cNvPr id="220163" name="Oval 3"/>
          <p:cNvSpPr>
            <a:spLocks noChangeArrowheads="1"/>
          </p:cNvSpPr>
          <p:nvPr/>
        </p:nvSpPr>
        <p:spPr bwMode="auto">
          <a:xfrm>
            <a:off x="2551113" y="2133600"/>
            <a:ext cx="4049712" cy="3886200"/>
          </a:xfrm>
          <a:prstGeom prst="ellipse">
            <a:avLst/>
          </a:prstGeom>
          <a:solidFill>
            <a:schemeClr val="accent1">
              <a:lumMod val="50000"/>
            </a:schemeClr>
          </a:solidFill>
          <a:ln w="57150">
            <a:solidFill>
              <a:srgbClr val="66FF33"/>
            </a:solidFill>
            <a:round/>
            <a:headEnd/>
            <a:tailEnd/>
          </a:ln>
          <a:effectLst>
            <a:prstShdw prst="shdw17" dist="17961" dir="2700000">
              <a:srgbClr val="66FF33">
                <a:gamma/>
                <a:shade val="60000"/>
                <a:invGamma/>
              </a:srgbClr>
            </a:prstShdw>
          </a:effectLst>
        </p:spPr>
        <p:txBody>
          <a:bodyPr wrap="none" anchor="ctr"/>
          <a:lstStyle/>
          <a:p>
            <a:pPr>
              <a:defRPr/>
            </a:pPr>
            <a:endParaRPr lang="en-US"/>
          </a:p>
        </p:txBody>
      </p:sp>
      <p:sp>
        <p:nvSpPr>
          <p:cNvPr id="87044" name="Oval 4"/>
          <p:cNvSpPr>
            <a:spLocks noChangeArrowheads="1"/>
          </p:cNvSpPr>
          <p:nvPr/>
        </p:nvSpPr>
        <p:spPr bwMode="auto">
          <a:xfrm>
            <a:off x="3600450" y="3276600"/>
            <a:ext cx="1951038" cy="1752600"/>
          </a:xfrm>
          <a:prstGeom prst="ellipse">
            <a:avLst/>
          </a:prstGeom>
          <a:solidFill>
            <a:schemeClr val="accent1"/>
          </a:solidFill>
          <a:ln w="9525">
            <a:solidFill>
              <a:srgbClr val="0000FF"/>
            </a:solidFill>
            <a:round/>
            <a:headEnd/>
            <a:tailEnd/>
          </a:ln>
        </p:spPr>
        <p:txBody>
          <a:bodyPr wrap="none" anchor="ctr"/>
          <a:lstStyle/>
          <a:p>
            <a:endParaRPr lang="en-US"/>
          </a:p>
        </p:txBody>
      </p:sp>
      <p:sp>
        <p:nvSpPr>
          <p:cNvPr id="87045" name="Text Box 5"/>
          <p:cNvSpPr txBox="1">
            <a:spLocks noChangeArrowheads="1"/>
          </p:cNvSpPr>
          <p:nvPr/>
        </p:nvSpPr>
        <p:spPr bwMode="auto">
          <a:xfrm>
            <a:off x="4051300" y="3810000"/>
            <a:ext cx="1349375" cy="609600"/>
          </a:xfrm>
          <a:prstGeom prst="rect">
            <a:avLst/>
          </a:prstGeom>
          <a:noFill/>
          <a:ln w="9525">
            <a:noFill/>
            <a:miter lim="800000"/>
            <a:headEnd/>
            <a:tailEnd/>
          </a:ln>
        </p:spPr>
        <p:txBody>
          <a:bodyPr>
            <a:spAutoFit/>
          </a:bodyPr>
          <a:lstStyle/>
          <a:p>
            <a:pPr>
              <a:spcBef>
                <a:spcPct val="50000"/>
              </a:spcBef>
            </a:pPr>
            <a:r>
              <a:rPr lang="en-US" sz="3400">
                <a:solidFill>
                  <a:srgbClr val="0000FF"/>
                </a:solidFill>
              </a:rPr>
              <a:t>Core</a:t>
            </a:r>
          </a:p>
        </p:txBody>
      </p:sp>
      <p:sp>
        <p:nvSpPr>
          <p:cNvPr id="87046" name="Text Box 6"/>
          <p:cNvSpPr txBox="1">
            <a:spLocks noChangeArrowheads="1"/>
          </p:cNvSpPr>
          <p:nvPr/>
        </p:nvSpPr>
        <p:spPr bwMode="auto">
          <a:xfrm>
            <a:off x="3525838" y="2667000"/>
            <a:ext cx="2249487" cy="609600"/>
          </a:xfrm>
          <a:prstGeom prst="rect">
            <a:avLst/>
          </a:prstGeom>
          <a:noFill/>
          <a:ln w="9525">
            <a:noFill/>
            <a:miter lim="800000"/>
            <a:headEnd/>
            <a:tailEnd/>
          </a:ln>
        </p:spPr>
        <p:txBody>
          <a:bodyPr>
            <a:spAutoFit/>
          </a:bodyPr>
          <a:lstStyle/>
          <a:p>
            <a:pPr>
              <a:spcBef>
                <a:spcPct val="50000"/>
              </a:spcBef>
            </a:pPr>
            <a:r>
              <a:rPr lang="en-US" sz="3400">
                <a:solidFill>
                  <a:srgbClr val="C00000"/>
                </a:solidFill>
              </a:rPr>
              <a:t>Cladding</a:t>
            </a:r>
          </a:p>
        </p:txBody>
      </p:sp>
      <p:sp>
        <p:nvSpPr>
          <p:cNvPr id="87047" name="Text Box 7"/>
          <p:cNvSpPr txBox="1">
            <a:spLocks noChangeArrowheads="1"/>
          </p:cNvSpPr>
          <p:nvPr/>
        </p:nvSpPr>
        <p:spPr bwMode="auto">
          <a:xfrm>
            <a:off x="3825875" y="1676400"/>
            <a:ext cx="2025650" cy="549275"/>
          </a:xfrm>
          <a:prstGeom prst="rect">
            <a:avLst/>
          </a:prstGeom>
          <a:noFill/>
          <a:ln w="9525">
            <a:noFill/>
            <a:miter lim="800000"/>
            <a:headEnd/>
            <a:tailEnd/>
          </a:ln>
        </p:spPr>
        <p:txBody>
          <a:bodyPr>
            <a:spAutoFit/>
          </a:bodyPr>
          <a:lstStyle/>
          <a:p>
            <a:pPr>
              <a:spcBef>
                <a:spcPct val="50000"/>
              </a:spcBef>
            </a:pPr>
            <a:r>
              <a:rPr lang="en-US" sz="3000">
                <a:solidFill>
                  <a:srgbClr val="FF0066"/>
                </a:solidFill>
                <a:latin typeface="Verdana" pitchFamily="34" charset="0"/>
              </a:rPr>
              <a:t>Sheath</a:t>
            </a:r>
          </a:p>
        </p:txBody>
      </p:sp>
      <p:sp>
        <p:nvSpPr>
          <p:cNvPr id="87048" name="Line 8"/>
          <p:cNvSpPr>
            <a:spLocks noChangeShapeType="1"/>
          </p:cNvSpPr>
          <p:nvPr/>
        </p:nvSpPr>
        <p:spPr bwMode="auto">
          <a:xfrm>
            <a:off x="4575175" y="5029200"/>
            <a:ext cx="3151188" cy="0"/>
          </a:xfrm>
          <a:prstGeom prst="line">
            <a:avLst/>
          </a:prstGeom>
          <a:noFill/>
          <a:ln w="9525">
            <a:solidFill>
              <a:schemeClr val="tx1"/>
            </a:solidFill>
            <a:round/>
            <a:headEnd/>
            <a:tailEnd/>
          </a:ln>
        </p:spPr>
        <p:txBody>
          <a:bodyPr/>
          <a:lstStyle/>
          <a:p>
            <a:endParaRPr lang="en-US"/>
          </a:p>
        </p:txBody>
      </p:sp>
      <p:sp>
        <p:nvSpPr>
          <p:cNvPr id="87049" name="Line 9"/>
          <p:cNvSpPr>
            <a:spLocks noChangeShapeType="1"/>
          </p:cNvSpPr>
          <p:nvPr/>
        </p:nvSpPr>
        <p:spPr bwMode="auto">
          <a:xfrm>
            <a:off x="4575175" y="3276600"/>
            <a:ext cx="3151188" cy="0"/>
          </a:xfrm>
          <a:prstGeom prst="line">
            <a:avLst/>
          </a:prstGeom>
          <a:noFill/>
          <a:ln w="9525">
            <a:solidFill>
              <a:schemeClr val="tx1"/>
            </a:solidFill>
            <a:round/>
            <a:headEnd/>
            <a:tailEnd/>
          </a:ln>
        </p:spPr>
        <p:txBody>
          <a:bodyPr/>
          <a:lstStyle/>
          <a:p>
            <a:endParaRPr lang="en-US"/>
          </a:p>
        </p:txBody>
      </p:sp>
      <p:sp>
        <p:nvSpPr>
          <p:cNvPr id="87050" name="Line 10"/>
          <p:cNvSpPr>
            <a:spLocks noChangeShapeType="1"/>
          </p:cNvSpPr>
          <p:nvPr/>
        </p:nvSpPr>
        <p:spPr bwMode="auto">
          <a:xfrm flipV="1">
            <a:off x="7726363" y="3276600"/>
            <a:ext cx="0" cy="609600"/>
          </a:xfrm>
          <a:prstGeom prst="line">
            <a:avLst/>
          </a:prstGeom>
          <a:noFill/>
          <a:ln w="9525">
            <a:solidFill>
              <a:schemeClr val="tx1"/>
            </a:solidFill>
            <a:round/>
            <a:headEnd/>
            <a:tailEnd type="triangle" w="med" len="med"/>
          </a:ln>
        </p:spPr>
        <p:txBody>
          <a:bodyPr/>
          <a:lstStyle/>
          <a:p>
            <a:endParaRPr lang="en-US"/>
          </a:p>
        </p:txBody>
      </p:sp>
      <p:sp>
        <p:nvSpPr>
          <p:cNvPr id="87051" name="Line 11"/>
          <p:cNvSpPr>
            <a:spLocks noChangeShapeType="1"/>
          </p:cNvSpPr>
          <p:nvPr/>
        </p:nvSpPr>
        <p:spPr bwMode="auto">
          <a:xfrm>
            <a:off x="7726363" y="4343400"/>
            <a:ext cx="0" cy="685800"/>
          </a:xfrm>
          <a:prstGeom prst="line">
            <a:avLst/>
          </a:prstGeom>
          <a:noFill/>
          <a:ln w="9525">
            <a:solidFill>
              <a:schemeClr val="tx1"/>
            </a:solidFill>
            <a:round/>
            <a:headEnd/>
            <a:tailEnd type="triangle" w="med" len="med"/>
          </a:ln>
        </p:spPr>
        <p:txBody>
          <a:bodyPr/>
          <a:lstStyle/>
          <a:p>
            <a:endParaRPr lang="en-US"/>
          </a:p>
        </p:txBody>
      </p:sp>
      <p:cxnSp>
        <p:nvCxnSpPr>
          <p:cNvPr id="87052" name="Straight Connector 13"/>
          <p:cNvCxnSpPr>
            <a:cxnSpLocks noChangeShapeType="1"/>
          </p:cNvCxnSpPr>
          <p:nvPr/>
        </p:nvCxnSpPr>
        <p:spPr bwMode="auto">
          <a:xfrm>
            <a:off x="4575175" y="2100263"/>
            <a:ext cx="3900488" cy="1587"/>
          </a:xfrm>
          <a:prstGeom prst="line">
            <a:avLst/>
          </a:prstGeom>
          <a:noFill/>
          <a:ln w="9525" algn="ctr">
            <a:solidFill>
              <a:schemeClr val="tx1"/>
            </a:solidFill>
            <a:round/>
            <a:headEnd/>
            <a:tailEnd/>
          </a:ln>
        </p:spPr>
      </p:cxnSp>
      <p:cxnSp>
        <p:nvCxnSpPr>
          <p:cNvPr id="87053" name="Straight Connector 16"/>
          <p:cNvCxnSpPr>
            <a:cxnSpLocks noChangeShapeType="1"/>
            <a:stCxn id="220163" idx="4"/>
          </p:cNvCxnSpPr>
          <p:nvPr/>
        </p:nvCxnSpPr>
        <p:spPr bwMode="auto">
          <a:xfrm rot="16200000" flipH="1">
            <a:off x="6525419" y="4069557"/>
            <a:ext cx="3175" cy="3900487"/>
          </a:xfrm>
          <a:prstGeom prst="line">
            <a:avLst/>
          </a:prstGeom>
          <a:noFill/>
          <a:ln w="9525" algn="ctr">
            <a:solidFill>
              <a:schemeClr val="tx1"/>
            </a:solidFill>
            <a:round/>
            <a:headEnd/>
            <a:tailEnd/>
          </a:ln>
        </p:spPr>
      </p:cxnSp>
      <p:cxnSp>
        <p:nvCxnSpPr>
          <p:cNvPr id="87054" name="Straight Arrow Connector 21"/>
          <p:cNvCxnSpPr>
            <a:cxnSpLocks noChangeShapeType="1"/>
          </p:cNvCxnSpPr>
          <p:nvPr/>
        </p:nvCxnSpPr>
        <p:spPr bwMode="auto">
          <a:xfrm rot="5400000" flipH="1" flipV="1">
            <a:off x="7142163" y="3467100"/>
            <a:ext cx="2667000" cy="3175"/>
          </a:xfrm>
          <a:prstGeom prst="straightConnector1">
            <a:avLst/>
          </a:prstGeom>
          <a:noFill/>
          <a:ln w="9525" algn="ctr">
            <a:solidFill>
              <a:schemeClr val="tx1"/>
            </a:solidFill>
            <a:round/>
            <a:headEnd/>
            <a:tailEnd type="arrow" w="med" len="med"/>
          </a:ln>
        </p:spPr>
      </p:cxnSp>
      <p:cxnSp>
        <p:nvCxnSpPr>
          <p:cNvPr id="87055" name="Straight Arrow Connector 25"/>
          <p:cNvCxnSpPr>
            <a:cxnSpLocks noChangeShapeType="1"/>
          </p:cNvCxnSpPr>
          <p:nvPr/>
        </p:nvCxnSpPr>
        <p:spPr bwMode="auto">
          <a:xfrm rot="5400000">
            <a:off x="8169275" y="5715000"/>
            <a:ext cx="611188" cy="1588"/>
          </a:xfrm>
          <a:prstGeom prst="straightConnector1">
            <a:avLst/>
          </a:prstGeom>
          <a:noFill/>
          <a:ln w="9525" algn="ctr">
            <a:solidFill>
              <a:schemeClr val="tx1"/>
            </a:solidFill>
            <a:round/>
            <a:headEnd/>
            <a:tailEnd type="arrow" w="med" len="med"/>
          </a:ln>
        </p:spPr>
      </p:cxnSp>
      <p:sp>
        <p:nvSpPr>
          <p:cNvPr id="87056" name="TextBox 27"/>
          <p:cNvSpPr txBox="1">
            <a:spLocks noChangeArrowheads="1"/>
          </p:cNvSpPr>
          <p:nvPr/>
        </p:nvSpPr>
        <p:spPr bwMode="auto">
          <a:xfrm>
            <a:off x="7051675" y="3886200"/>
            <a:ext cx="1274763" cy="338138"/>
          </a:xfrm>
          <a:prstGeom prst="rect">
            <a:avLst/>
          </a:prstGeom>
          <a:noFill/>
          <a:ln w="9525">
            <a:noFill/>
            <a:miter lim="800000"/>
            <a:headEnd/>
            <a:tailEnd/>
          </a:ln>
        </p:spPr>
        <p:txBody>
          <a:bodyPr>
            <a:spAutoFit/>
          </a:bodyPr>
          <a:lstStyle/>
          <a:p>
            <a:r>
              <a:rPr lang="en-US" sz="1600"/>
              <a:t>≈ </a:t>
            </a:r>
            <a:r>
              <a:rPr lang="en-US" sz="1600" b="1">
                <a:latin typeface="Verdana" pitchFamily="34" charset="0"/>
              </a:rPr>
              <a:t>8-60µm</a:t>
            </a:r>
            <a:endParaRPr lang="en-US" sz="1600"/>
          </a:p>
        </p:txBody>
      </p:sp>
      <p:sp>
        <p:nvSpPr>
          <p:cNvPr id="87057" name="TextBox 30"/>
          <p:cNvSpPr txBox="1">
            <a:spLocks noChangeArrowheads="1"/>
          </p:cNvSpPr>
          <p:nvPr/>
        </p:nvSpPr>
        <p:spPr bwMode="auto">
          <a:xfrm>
            <a:off x="8066088" y="4953000"/>
            <a:ext cx="947737" cy="338138"/>
          </a:xfrm>
          <a:prstGeom prst="rect">
            <a:avLst/>
          </a:prstGeom>
          <a:noFill/>
          <a:ln w="9525">
            <a:noFill/>
            <a:miter lim="800000"/>
            <a:headEnd/>
            <a:tailEnd/>
          </a:ln>
        </p:spPr>
        <p:txBody>
          <a:bodyPr wrap="none">
            <a:spAutoFit/>
          </a:bodyPr>
          <a:lstStyle/>
          <a:p>
            <a:r>
              <a:rPr lang="en-US" sz="1600"/>
              <a:t>125 </a:t>
            </a:r>
            <a:r>
              <a:rPr lang="en-US" sz="1600" b="1">
                <a:latin typeface="Verdana" pitchFamily="34" charset="0"/>
              </a:rPr>
              <a:t>µm</a:t>
            </a:r>
            <a:endParaRPr lang="en-US" sz="1600"/>
          </a:p>
        </p:txBody>
      </p:sp>
      <p:cxnSp>
        <p:nvCxnSpPr>
          <p:cNvPr id="87058" name="Straight Connector 32"/>
          <p:cNvCxnSpPr>
            <a:cxnSpLocks noChangeShapeType="1"/>
          </p:cNvCxnSpPr>
          <p:nvPr/>
        </p:nvCxnSpPr>
        <p:spPr bwMode="auto">
          <a:xfrm rot="10800000">
            <a:off x="750888" y="1622425"/>
            <a:ext cx="3824287" cy="1588"/>
          </a:xfrm>
          <a:prstGeom prst="line">
            <a:avLst/>
          </a:prstGeom>
          <a:noFill/>
          <a:ln w="9525" algn="ctr">
            <a:solidFill>
              <a:schemeClr val="tx1"/>
            </a:solidFill>
            <a:round/>
            <a:headEnd/>
            <a:tailEnd/>
          </a:ln>
        </p:spPr>
      </p:cxnSp>
      <p:cxnSp>
        <p:nvCxnSpPr>
          <p:cNvPr id="87059" name="Straight Connector 34"/>
          <p:cNvCxnSpPr>
            <a:cxnSpLocks noChangeShapeType="1"/>
            <a:stCxn id="220162" idx="4"/>
          </p:cNvCxnSpPr>
          <p:nvPr/>
        </p:nvCxnSpPr>
        <p:spPr bwMode="auto">
          <a:xfrm rot="5400000">
            <a:off x="2624931" y="4526757"/>
            <a:ext cx="3175" cy="3900488"/>
          </a:xfrm>
          <a:prstGeom prst="line">
            <a:avLst/>
          </a:prstGeom>
          <a:noFill/>
          <a:ln w="9525" algn="ctr">
            <a:solidFill>
              <a:schemeClr val="tx1"/>
            </a:solidFill>
            <a:round/>
            <a:headEnd/>
            <a:tailEnd/>
          </a:ln>
        </p:spPr>
      </p:cxnSp>
      <p:cxnSp>
        <p:nvCxnSpPr>
          <p:cNvPr id="87060" name="Straight Arrow Connector 36"/>
          <p:cNvCxnSpPr>
            <a:cxnSpLocks noChangeShapeType="1"/>
          </p:cNvCxnSpPr>
          <p:nvPr/>
        </p:nvCxnSpPr>
        <p:spPr bwMode="auto">
          <a:xfrm rot="5400000" flipH="1" flipV="1">
            <a:off x="-316706" y="2742406"/>
            <a:ext cx="2133600" cy="1588"/>
          </a:xfrm>
          <a:prstGeom prst="straightConnector1">
            <a:avLst/>
          </a:prstGeom>
          <a:noFill/>
          <a:ln w="9525" algn="ctr">
            <a:solidFill>
              <a:schemeClr val="tx1"/>
            </a:solidFill>
            <a:round/>
            <a:headEnd/>
            <a:tailEnd type="arrow" w="med" len="med"/>
          </a:ln>
        </p:spPr>
      </p:cxnSp>
      <p:cxnSp>
        <p:nvCxnSpPr>
          <p:cNvPr id="87061" name="Straight Arrow Connector 38"/>
          <p:cNvCxnSpPr>
            <a:cxnSpLocks noChangeShapeType="1"/>
          </p:cNvCxnSpPr>
          <p:nvPr/>
        </p:nvCxnSpPr>
        <p:spPr bwMode="auto">
          <a:xfrm rot="5400000">
            <a:off x="-317500" y="5410200"/>
            <a:ext cx="2135188" cy="1588"/>
          </a:xfrm>
          <a:prstGeom prst="straightConnector1">
            <a:avLst/>
          </a:prstGeom>
          <a:noFill/>
          <a:ln w="9525" algn="ctr">
            <a:solidFill>
              <a:schemeClr val="tx1"/>
            </a:solidFill>
            <a:round/>
            <a:headEnd/>
            <a:tailEnd type="arrow" w="med" len="med"/>
          </a:ln>
        </p:spPr>
      </p:cxnSp>
      <p:sp>
        <p:nvSpPr>
          <p:cNvPr id="87062" name="TextBox 42"/>
          <p:cNvSpPr txBox="1">
            <a:spLocks noChangeArrowheads="1"/>
          </p:cNvSpPr>
          <p:nvPr/>
        </p:nvSpPr>
        <p:spPr bwMode="auto">
          <a:xfrm>
            <a:off x="0" y="3886200"/>
            <a:ext cx="1500188" cy="338138"/>
          </a:xfrm>
          <a:prstGeom prst="rect">
            <a:avLst/>
          </a:prstGeom>
          <a:noFill/>
          <a:ln w="9525">
            <a:noFill/>
            <a:miter lim="800000"/>
            <a:headEnd/>
            <a:tailEnd/>
          </a:ln>
        </p:spPr>
        <p:txBody>
          <a:bodyPr>
            <a:spAutoFit/>
          </a:bodyPr>
          <a:lstStyle/>
          <a:p>
            <a:r>
              <a:rPr lang="en-US" sz="1600"/>
              <a:t>250 -900</a:t>
            </a:r>
            <a:r>
              <a:rPr lang="en-US" sz="1600" b="1">
                <a:latin typeface="Verdana" pitchFamily="34" charset="0"/>
              </a:rPr>
              <a:t>µm</a:t>
            </a:r>
            <a:endParaRPr lang="en-US" sz="1600"/>
          </a:p>
        </p:txBody>
      </p:sp>
      <p:sp>
        <p:nvSpPr>
          <p:cNvPr id="45" name="TextBox 44"/>
          <p:cNvSpPr txBox="1"/>
          <p:nvPr/>
        </p:nvSpPr>
        <p:spPr>
          <a:xfrm>
            <a:off x="1125538" y="847725"/>
            <a:ext cx="7050087" cy="523875"/>
          </a:xfrm>
          <a:prstGeom prst="rect">
            <a:avLst/>
          </a:prstGeom>
          <a:noFill/>
        </p:spPr>
        <p:txBody>
          <a:bodyPr>
            <a:spAutoFit/>
          </a:bodyPr>
          <a:lstStyle/>
          <a:p>
            <a:pPr>
              <a:defRPr/>
            </a:pPr>
            <a:r>
              <a:rPr lang="en-US" sz="2800" b="1" dirty="0">
                <a:solidFill>
                  <a:srgbClr val="000099"/>
                </a:solidFill>
                <a:latin typeface="Times New Roman" pitchFamily="18" charset="0"/>
                <a:ea typeface="+mj-ea"/>
                <a:cs typeface="Times New Roman" pitchFamily="18" charset="0"/>
              </a:rPr>
              <a:t>Structure of optical fibre</a:t>
            </a:r>
          </a:p>
        </p:txBody>
      </p:sp>
    </p:spTree>
  </p:cSld>
  <p:clrMapOvr>
    <a:masterClrMapping/>
  </p:clrMapOvr>
  <p:transition advTm="5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fontAlgn="auto" hangingPunct="1">
              <a:spcAft>
                <a:spcPts val="0"/>
              </a:spcAft>
              <a:defRPr/>
            </a:pPr>
            <a:r>
              <a:rPr lang="en-US" sz="2800" b="1" smtClean="0">
                <a:solidFill>
                  <a:srgbClr val="000099"/>
                </a:solidFill>
                <a:latin typeface="Times New Roman" pitchFamily="18" charset="0"/>
                <a:cs typeface="Times New Roman" pitchFamily="18" charset="0"/>
              </a:rPr>
              <a:t>Multifiber  Cable </a:t>
            </a:r>
          </a:p>
        </p:txBody>
      </p:sp>
      <p:pic>
        <p:nvPicPr>
          <p:cNvPr id="88067" name="Picture 7"/>
          <p:cNvPicPr>
            <a:picLocks noChangeAspect="1" noChangeArrowheads="1"/>
          </p:cNvPicPr>
          <p:nvPr/>
        </p:nvPicPr>
        <p:blipFill>
          <a:blip r:embed="rId2" cstate="print"/>
          <a:srcRect/>
          <a:stretch>
            <a:fillRect/>
          </a:stretch>
        </p:blipFill>
        <p:spPr bwMode="auto">
          <a:xfrm>
            <a:off x="750888" y="2057400"/>
            <a:ext cx="72009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INCIPLES AND WORKING OF A LASER _PART 1.mp4">
            <a:hlinkClick r:id="" action="ppaction://media"/>
          </p:cNvPr>
          <p:cNvPicPr>
            <a:picLocks noGrp="1" noRot="1" noChangeAspect="1"/>
          </p:cNvPicPr>
          <p:nvPr>
            <p:ph idx="1"/>
            <a:videoFile r:link="rId1"/>
          </p:nvPr>
        </p:nvPicPr>
        <p:blipFill>
          <a:blip r:embed="rId3" cstate="print"/>
          <a:srcRect/>
          <a:stretch>
            <a:fillRect/>
          </a:stretch>
        </p:blipFill>
        <p:spPr>
          <a:xfrm>
            <a:off x="0" y="0"/>
            <a:ext cx="9001125" cy="6858000"/>
          </a:xfrm>
        </p:spPr>
      </p:pic>
      <p:sp>
        <p:nvSpPr>
          <p:cNvPr id="31747" name="TextBox 4"/>
          <p:cNvSpPr txBox="1">
            <a:spLocks noChangeArrowheads="1"/>
          </p:cNvSpPr>
          <p:nvPr/>
        </p:nvSpPr>
        <p:spPr bwMode="auto">
          <a:xfrm>
            <a:off x="225425" y="2971800"/>
            <a:ext cx="9001125" cy="584200"/>
          </a:xfrm>
          <a:prstGeom prst="rect">
            <a:avLst/>
          </a:prstGeom>
          <a:noFill/>
          <a:ln w="9525">
            <a:noFill/>
            <a:miter lim="800000"/>
            <a:headEnd/>
            <a:tailEnd/>
          </a:ln>
        </p:spPr>
        <p:txBody>
          <a:bodyPr>
            <a:spAutoFit/>
          </a:bodyPr>
          <a:lstStyle/>
          <a:p>
            <a:pPr algn="ctr"/>
            <a:r>
              <a:rPr lang="en-US" sz="3200" b="1">
                <a:solidFill>
                  <a:srgbClr val="FF0000"/>
                </a:solidFill>
                <a:latin typeface="Arial Black" pitchFamily="34" charset="0"/>
              </a:rPr>
              <a:t>VEDIO OF PRINCIPLE OF LASER</a:t>
            </a:r>
            <a:endParaRPr lang="en-IN" sz="3200" b="1">
              <a:solidFill>
                <a:srgbClr val="FF0000"/>
              </a:solidFill>
              <a:latin typeface="Arial Black"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fontAlgn="auto" hangingPunct="1">
              <a:spcAft>
                <a:spcPts val="0"/>
              </a:spcAft>
              <a:defRPr/>
            </a:pPr>
            <a:r>
              <a:rPr lang="en-US" sz="3200" b="1" smtClean="0">
                <a:solidFill>
                  <a:srgbClr val="000099"/>
                </a:solidFill>
                <a:latin typeface="Times New Roman" pitchFamily="18" charset="0"/>
                <a:cs typeface="Times New Roman" pitchFamily="18" charset="0"/>
              </a:rPr>
              <a:t>Principle of operation of optical fibre</a:t>
            </a:r>
          </a:p>
        </p:txBody>
      </p:sp>
      <p:sp>
        <p:nvSpPr>
          <p:cNvPr id="98309" name="Rectangle 5"/>
          <p:cNvSpPr>
            <a:spLocks noChangeArrowheads="1"/>
          </p:cNvSpPr>
          <p:nvPr/>
        </p:nvSpPr>
        <p:spPr bwMode="auto">
          <a:xfrm>
            <a:off x="750888" y="2057400"/>
            <a:ext cx="7200900" cy="2678113"/>
          </a:xfrm>
          <a:prstGeom prst="rect">
            <a:avLst/>
          </a:prstGeom>
          <a:noFill/>
          <a:ln w="9525">
            <a:noFill/>
            <a:miter lim="800000"/>
            <a:headEnd/>
            <a:tailEnd/>
          </a:ln>
          <a:effectLst/>
        </p:spPr>
        <p:txBody>
          <a:bodyPr>
            <a:spAutoFit/>
          </a:bodyPr>
          <a:lstStyle/>
          <a:p>
            <a:pPr algn="just">
              <a:buClr>
                <a:schemeClr val="tx1"/>
              </a:buClr>
              <a:buSzPct val="150000"/>
              <a:buFont typeface="Arial" pitchFamily="34" charset="0"/>
              <a:buChar char="•"/>
              <a:defRPr/>
            </a:pPr>
            <a:r>
              <a:rPr lang="en-US" sz="2400" dirty="0">
                <a:solidFill>
                  <a:srgbClr val="000099"/>
                </a:solidFill>
                <a:latin typeface="Times New Roman" pitchFamily="18" charset="0"/>
                <a:ea typeface="新細明體" pitchFamily="2" charset="-120"/>
                <a:cs typeface="Times New Roman" pitchFamily="18" charset="0"/>
              </a:rPr>
              <a:t>  </a:t>
            </a:r>
            <a:r>
              <a:rPr lang="en-US" sz="2400" dirty="0" err="1">
                <a:solidFill>
                  <a:srgbClr val="000099"/>
                </a:solidFill>
                <a:latin typeface="Times New Roman" pitchFamily="18" charset="0"/>
                <a:ea typeface="新細明體" pitchFamily="2" charset="-120"/>
                <a:cs typeface="Times New Roman" pitchFamily="18" charset="0"/>
              </a:rPr>
              <a:t>Fibre</a:t>
            </a:r>
            <a:r>
              <a:rPr lang="en-US" sz="2400" dirty="0">
                <a:solidFill>
                  <a:srgbClr val="000099"/>
                </a:solidFill>
                <a:latin typeface="Times New Roman" pitchFamily="18" charset="0"/>
                <a:ea typeface="新細明體" pitchFamily="2" charset="-120"/>
                <a:cs typeface="Times New Roman" pitchFamily="18" charset="0"/>
              </a:rPr>
              <a:t> optics  works on the principle of </a:t>
            </a:r>
            <a:r>
              <a:rPr lang="en-US" sz="2400" b="1" dirty="0">
                <a:solidFill>
                  <a:srgbClr val="000099"/>
                </a:solidFill>
                <a:latin typeface="Times New Roman" pitchFamily="18" charset="0"/>
                <a:ea typeface="新細明體" pitchFamily="2" charset="-120"/>
                <a:cs typeface="Times New Roman" pitchFamily="18" charset="0"/>
              </a:rPr>
              <a:t>Total Internal   </a:t>
            </a:r>
          </a:p>
          <a:p>
            <a:pPr algn="just">
              <a:buClr>
                <a:schemeClr val="tx1"/>
              </a:buClr>
              <a:buSzPct val="150000"/>
              <a:defRPr/>
            </a:pPr>
            <a:r>
              <a:rPr lang="en-US" sz="2400" b="1" dirty="0">
                <a:solidFill>
                  <a:srgbClr val="000099"/>
                </a:solidFill>
                <a:latin typeface="Times New Roman" pitchFamily="18" charset="0"/>
                <a:ea typeface="新細明體" pitchFamily="2" charset="-120"/>
                <a:cs typeface="Times New Roman" pitchFamily="18" charset="0"/>
              </a:rPr>
              <a:t>    Reflection.</a:t>
            </a:r>
          </a:p>
          <a:p>
            <a:pPr algn="just">
              <a:buClr>
                <a:schemeClr val="tx1"/>
              </a:buClr>
              <a:buSzPct val="150000"/>
              <a:defRPr/>
            </a:pPr>
            <a:endParaRPr lang="en-US" sz="2400" b="1" dirty="0">
              <a:solidFill>
                <a:srgbClr val="000099"/>
              </a:solidFill>
              <a:latin typeface="Times New Roman" pitchFamily="18" charset="0"/>
              <a:ea typeface="新細明體" pitchFamily="2" charset="-120"/>
              <a:cs typeface="Times New Roman" pitchFamily="18" charset="0"/>
            </a:endParaRPr>
          </a:p>
          <a:p>
            <a:pPr algn="just">
              <a:buClr>
                <a:schemeClr val="tx1"/>
              </a:buClr>
              <a:buSzPct val="150000"/>
              <a:buFont typeface="Arial" pitchFamily="34" charset="0"/>
              <a:buChar char="•"/>
              <a:defRPr/>
            </a:pPr>
            <a:r>
              <a:rPr lang="en-US" sz="2400" dirty="0">
                <a:solidFill>
                  <a:srgbClr val="000099"/>
                </a:solidFill>
                <a:latin typeface="Times New Roman" pitchFamily="18" charset="0"/>
                <a:ea typeface="新細明體" pitchFamily="2" charset="-120"/>
                <a:cs typeface="Times New Roman" pitchFamily="18" charset="0"/>
              </a:rPr>
              <a:t>  When light enters one end of the fibre, it undergoes </a:t>
            </a:r>
          </a:p>
          <a:p>
            <a:pPr algn="just">
              <a:buClr>
                <a:schemeClr val="tx1"/>
              </a:buClr>
              <a:buSzPct val="150000"/>
              <a:defRPr/>
            </a:pPr>
            <a:r>
              <a:rPr lang="en-US" sz="2400" dirty="0">
                <a:solidFill>
                  <a:srgbClr val="000099"/>
                </a:solidFill>
                <a:latin typeface="Times New Roman" pitchFamily="18" charset="0"/>
                <a:ea typeface="新細明體" pitchFamily="2" charset="-120"/>
                <a:cs typeface="Times New Roman" pitchFamily="18" charset="0"/>
              </a:rPr>
              <a:t>    successive Total Internal Reflections from the side    </a:t>
            </a:r>
          </a:p>
          <a:p>
            <a:pPr algn="just">
              <a:buClr>
                <a:schemeClr val="tx1"/>
              </a:buClr>
              <a:buSzPct val="150000"/>
              <a:defRPr/>
            </a:pPr>
            <a:r>
              <a:rPr lang="en-US" sz="2400" dirty="0">
                <a:solidFill>
                  <a:srgbClr val="000099"/>
                </a:solidFill>
                <a:latin typeface="Times New Roman" pitchFamily="18" charset="0"/>
                <a:ea typeface="新細明體" pitchFamily="2" charset="-120"/>
                <a:cs typeface="Times New Roman" pitchFamily="18" charset="0"/>
              </a:rPr>
              <a:t>     walls and travels down the length of the fibre along   </a:t>
            </a:r>
          </a:p>
          <a:p>
            <a:pPr algn="just">
              <a:buClr>
                <a:schemeClr val="tx1"/>
              </a:buClr>
              <a:buSzPct val="150000"/>
              <a:defRPr/>
            </a:pPr>
            <a:r>
              <a:rPr lang="en-US" sz="2400" dirty="0">
                <a:solidFill>
                  <a:srgbClr val="000099"/>
                </a:solidFill>
                <a:latin typeface="Times New Roman" pitchFamily="18" charset="0"/>
                <a:ea typeface="新細明體" pitchFamily="2" charset="-120"/>
                <a:cs typeface="Times New Roman" pitchFamily="18" charset="0"/>
              </a:rPr>
              <a:t>     zigzag path</a:t>
            </a:r>
            <a:r>
              <a:rPr lang="en-US" sz="2400" dirty="0">
                <a:solidFill>
                  <a:srgbClr val="6600CC"/>
                </a:solidFill>
                <a:effectLst>
                  <a:outerShdw blurRad="38100" dist="38100" dir="2700000" algn="tl">
                    <a:srgbClr val="C0C0C0"/>
                  </a:outerShdw>
                </a:effectLst>
                <a:latin typeface="Times New Roman" pitchFamily="18" charset="0"/>
                <a:ea typeface="新細明體" pitchFamily="2" charset="-120"/>
                <a:cs typeface="Times New Roman" pitchFamily="18" charset="0"/>
              </a:rPr>
              <a: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sz="3200" b="1" dirty="0" smtClean="0">
                <a:solidFill>
                  <a:srgbClr val="000099"/>
                </a:solidFill>
                <a:latin typeface="Times New Roman" pitchFamily="18" charset="0"/>
                <a:cs typeface="Times New Roman" pitchFamily="18" charset="0"/>
              </a:rPr>
              <a:t>Total internal reflection </a:t>
            </a:r>
          </a:p>
        </p:txBody>
      </p:sp>
      <p:sp>
        <p:nvSpPr>
          <p:cNvPr id="90115" name="Rectangle 4"/>
          <p:cNvSpPr>
            <a:spLocks noChangeArrowheads="1"/>
          </p:cNvSpPr>
          <p:nvPr/>
        </p:nvSpPr>
        <p:spPr bwMode="auto">
          <a:xfrm>
            <a:off x="600075" y="1981200"/>
            <a:ext cx="7275513" cy="3786188"/>
          </a:xfrm>
          <a:prstGeom prst="rect">
            <a:avLst/>
          </a:prstGeom>
          <a:noFill/>
          <a:ln w="9525">
            <a:noFill/>
            <a:miter lim="800000"/>
            <a:headEnd/>
            <a:tailEnd/>
          </a:ln>
        </p:spPr>
        <p:txBody>
          <a:bodyPr>
            <a:spAutoFit/>
          </a:bodyPr>
          <a:lstStyle/>
          <a:p>
            <a:pPr algn="just">
              <a:buClr>
                <a:schemeClr val="tx1"/>
              </a:buClr>
              <a:buSzPct val="150000"/>
              <a:buFont typeface="Arial" pitchFamily="34" charset="0"/>
              <a:buChar char="•"/>
            </a:pPr>
            <a:r>
              <a:rPr lang="en-US" sz="2400">
                <a:solidFill>
                  <a:srgbClr val="000099"/>
                </a:solidFill>
                <a:latin typeface="Times New Roman" pitchFamily="18" charset="0"/>
                <a:ea typeface="PMingLiU" pitchFamily="18" charset="-120"/>
                <a:cs typeface="Times New Roman" pitchFamily="18" charset="0"/>
              </a:rPr>
              <a:t> </a:t>
            </a:r>
            <a:r>
              <a:rPr lang="en-US" sz="2400">
                <a:latin typeface="Times New Roman" pitchFamily="18" charset="0"/>
                <a:ea typeface="PMingLiU" pitchFamily="18" charset="-120"/>
                <a:cs typeface="Times New Roman" pitchFamily="18" charset="0"/>
              </a:rPr>
              <a:t>Total internal reflection is an optical phenomenon that occurs when a ray of light strikes a medium boundary (core-cladding ) at an angle larger than the critical angle with respect to the normal to the surface. </a:t>
            </a:r>
          </a:p>
          <a:p>
            <a:pPr algn="just">
              <a:buClr>
                <a:schemeClr val="tx1"/>
              </a:buClr>
              <a:buSzPct val="150000"/>
            </a:pPr>
            <a:endParaRPr lang="en-US" sz="2400">
              <a:latin typeface="Times New Roman" pitchFamily="18" charset="0"/>
              <a:ea typeface="PMingLiU" pitchFamily="18" charset="-120"/>
              <a:cs typeface="Times New Roman" pitchFamily="18" charset="0"/>
            </a:endParaRPr>
          </a:p>
          <a:p>
            <a:pPr algn="just">
              <a:buClr>
                <a:schemeClr val="tx1"/>
              </a:buClr>
              <a:buSzPct val="150000"/>
              <a:buFont typeface="Arial" pitchFamily="34" charset="0"/>
              <a:buChar char="•"/>
            </a:pPr>
            <a:r>
              <a:rPr lang="en-US" sz="2400">
                <a:latin typeface="Times New Roman" pitchFamily="18" charset="0"/>
                <a:ea typeface="PMingLiU" pitchFamily="18" charset="-120"/>
                <a:cs typeface="Times New Roman" pitchFamily="18" charset="0"/>
              </a:rPr>
              <a:t> As the R.I. of cladding  is lower than core, the light is reflected in the core medium . </a:t>
            </a:r>
          </a:p>
          <a:p>
            <a:pPr algn="just">
              <a:buClr>
                <a:schemeClr val="tx1"/>
              </a:buClr>
              <a:buSzPct val="150000"/>
            </a:pPr>
            <a:endParaRPr lang="en-US" sz="2400">
              <a:latin typeface="Times New Roman" pitchFamily="18" charset="0"/>
              <a:ea typeface="PMingLiU" pitchFamily="18" charset="-120"/>
              <a:cs typeface="Times New Roman" pitchFamily="18" charset="0"/>
            </a:endParaRPr>
          </a:p>
          <a:p>
            <a:pPr algn="just">
              <a:buClr>
                <a:schemeClr val="tx1"/>
              </a:buClr>
              <a:buSzPct val="150000"/>
              <a:buFont typeface="Arial" pitchFamily="34" charset="0"/>
              <a:buChar char="•"/>
            </a:pPr>
            <a:r>
              <a:rPr lang="en-US" sz="2400">
                <a:latin typeface="Times New Roman" pitchFamily="18" charset="0"/>
                <a:ea typeface="PMingLiU" pitchFamily="18" charset="-120"/>
                <a:cs typeface="Times New Roman" pitchFamily="18" charset="0"/>
              </a:rPr>
              <a:t> The critical angle is the angle of incidence above which the total internal reflection occurs.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0040" y="228600"/>
            <a:ext cx="8871422" cy="609600"/>
          </a:xfrm>
        </p:spPr>
        <p:txBody>
          <a:bodyPr/>
          <a:lstStyle/>
          <a:p>
            <a:pPr eaLnBrk="1" fontAlgn="auto" hangingPunct="1">
              <a:spcAft>
                <a:spcPts val="0"/>
              </a:spcAft>
              <a:defRPr/>
            </a:pPr>
            <a:r>
              <a:rPr lang="en-US" sz="2800" b="1" dirty="0" smtClean="0">
                <a:solidFill>
                  <a:srgbClr val="000099"/>
                </a:solidFill>
                <a:latin typeface="Times New Roman" pitchFamily="18" charset="0"/>
                <a:cs typeface="Times New Roman" pitchFamily="18" charset="0"/>
              </a:rPr>
              <a:t>Total internal reflection</a:t>
            </a:r>
          </a:p>
        </p:txBody>
      </p:sp>
      <p:sp>
        <p:nvSpPr>
          <p:cNvPr id="91139" name="Rectangle 27"/>
          <p:cNvSpPr>
            <a:spLocks noChangeArrowheads="1"/>
          </p:cNvSpPr>
          <p:nvPr/>
        </p:nvSpPr>
        <p:spPr bwMode="auto">
          <a:xfrm>
            <a:off x="225425" y="1143000"/>
            <a:ext cx="4949825" cy="4708525"/>
          </a:xfrm>
          <a:prstGeom prst="rect">
            <a:avLst/>
          </a:prstGeom>
          <a:noFill/>
          <a:ln w="9525">
            <a:noFill/>
            <a:miter lim="800000"/>
            <a:headEnd/>
            <a:tailEnd/>
          </a:ln>
        </p:spPr>
        <p:txBody>
          <a:bodyPr>
            <a:spAutoFit/>
          </a:bodyPr>
          <a:lstStyle/>
          <a:p>
            <a:pPr algn="just">
              <a:buFontTx/>
              <a:buChar char="•"/>
            </a:pPr>
            <a:r>
              <a:rPr lang="en-US" sz="2000">
                <a:latin typeface="Times New Roman" pitchFamily="18" charset="0"/>
                <a:cs typeface="Times New Roman" pitchFamily="18" charset="0"/>
              </a:rPr>
              <a:t>Total internal reflection is an </a:t>
            </a:r>
            <a:r>
              <a:rPr lang="en-US" sz="2000">
                <a:latin typeface="Times New Roman" pitchFamily="18" charset="0"/>
                <a:ea typeface="PMingLiU" pitchFamily="18" charset="-120"/>
                <a:cs typeface="Times New Roman" pitchFamily="18" charset="0"/>
              </a:rPr>
              <a:t>optical phenomenon</a:t>
            </a:r>
            <a:r>
              <a:rPr lang="en-US" sz="2000">
                <a:latin typeface="Times New Roman" pitchFamily="18" charset="0"/>
                <a:cs typeface="Times New Roman" pitchFamily="18" charset="0"/>
                <a:hlinkClick r:id="rId2" tooltip="Optical phenomenon"/>
              </a:rPr>
              <a:t> </a:t>
            </a:r>
            <a:r>
              <a:rPr lang="en-US" sz="2000">
                <a:latin typeface="Times New Roman" pitchFamily="18" charset="0"/>
                <a:cs typeface="Times New Roman" pitchFamily="18" charset="0"/>
              </a:rPr>
              <a:t>that occurs when a ray of light strikes a medium boundary (core-cladding ) at an angle larger than the critical angle with respect to the normal to the surface</a:t>
            </a:r>
            <a:r>
              <a:rPr lang="en-US" sz="2000">
                <a:solidFill>
                  <a:srgbClr val="000099"/>
                </a:solidFill>
                <a:latin typeface="Times New Roman" pitchFamily="18" charset="0"/>
                <a:ea typeface="PMingLiU" pitchFamily="18" charset="-120"/>
              </a:rPr>
              <a:t>. </a:t>
            </a:r>
          </a:p>
          <a:p>
            <a:pPr algn="just">
              <a:buFontTx/>
              <a:buChar char="•"/>
            </a:pPr>
            <a:r>
              <a:rPr lang="en-US" sz="2000">
                <a:latin typeface="Times New Roman" pitchFamily="18" charset="0"/>
                <a:cs typeface="Times New Roman" pitchFamily="18" charset="0"/>
              </a:rPr>
              <a:t>µ</a:t>
            </a:r>
            <a:r>
              <a:rPr lang="en-US" sz="2000" baseline="-25000">
                <a:latin typeface="Times New Roman" pitchFamily="18" charset="0"/>
                <a:cs typeface="Times New Roman" pitchFamily="18" charset="0"/>
              </a:rPr>
              <a:t>1</a:t>
            </a:r>
            <a:r>
              <a:rPr lang="en-US" sz="2000">
                <a:latin typeface="Times New Roman" pitchFamily="18" charset="0"/>
                <a:cs typeface="Times New Roman" pitchFamily="18" charset="0"/>
              </a:rPr>
              <a:t> &gt; µ</a:t>
            </a:r>
            <a:r>
              <a:rPr lang="en-US" sz="2000" baseline="-25000">
                <a:latin typeface="Times New Roman" pitchFamily="18" charset="0"/>
                <a:cs typeface="Times New Roman" pitchFamily="18" charset="0"/>
              </a:rPr>
              <a:t>2</a:t>
            </a:r>
            <a:r>
              <a:rPr lang="en-US" sz="2000">
                <a:latin typeface="Times New Roman" pitchFamily="18" charset="0"/>
                <a:cs typeface="Times New Roman" pitchFamily="18" charset="0"/>
              </a:rPr>
              <a:t> </a:t>
            </a:r>
          </a:p>
          <a:p>
            <a:pPr algn="just"/>
            <a:r>
              <a:rPr lang="en-US" sz="2000">
                <a:latin typeface="Times New Roman" pitchFamily="18" charset="0"/>
                <a:cs typeface="Times New Roman" pitchFamily="18" charset="0"/>
              </a:rPr>
              <a:t> Where µ</a:t>
            </a:r>
            <a:r>
              <a:rPr lang="en-US" sz="2000" baseline="-25000">
                <a:latin typeface="Times New Roman" pitchFamily="18" charset="0"/>
                <a:cs typeface="Times New Roman" pitchFamily="18" charset="0"/>
              </a:rPr>
              <a:t>1</a:t>
            </a:r>
            <a:r>
              <a:rPr lang="en-US" sz="2000">
                <a:latin typeface="Times New Roman" pitchFamily="18" charset="0"/>
                <a:cs typeface="Times New Roman" pitchFamily="18" charset="0"/>
              </a:rPr>
              <a:t> is the refractive index of denser medium and µ</a:t>
            </a:r>
            <a:r>
              <a:rPr lang="en-US" sz="2000" baseline="-25000">
                <a:latin typeface="Times New Roman" pitchFamily="18" charset="0"/>
                <a:cs typeface="Times New Roman" pitchFamily="18" charset="0"/>
              </a:rPr>
              <a:t>2</a:t>
            </a:r>
            <a:r>
              <a:rPr lang="en-US" sz="2000">
                <a:latin typeface="Times New Roman" pitchFamily="18" charset="0"/>
                <a:cs typeface="Times New Roman" pitchFamily="18" charset="0"/>
              </a:rPr>
              <a:t> is the refractive index of rarer medium.</a:t>
            </a:r>
          </a:p>
          <a:p>
            <a:pPr algn="just">
              <a:buFontTx/>
              <a:buChar char="•"/>
            </a:pPr>
            <a:r>
              <a:rPr lang="en-US" sz="2000">
                <a:latin typeface="Times New Roman" pitchFamily="18" charset="0"/>
                <a:cs typeface="Times New Roman" pitchFamily="18" charset="0"/>
              </a:rPr>
              <a:t>When light passes from rarer to denser medium, it is bent towards the normal in denser medium.</a:t>
            </a:r>
          </a:p>
          <a:p>
            <a:pPr algn="just">
              <a:buFontTx/>
              <a:buChar char="•"/>
            </a:pPr>
            <a:r>
              <a:rPr lang="en-US" sz="2000">
                <a:latin typeface="Times New Roman" pitchFamily="18" charset="0"/>
                <a:cs typeface="Times New Roman" pitchFamily="18" charset="0"/>
              </a:rPr>
              <a:t>When light passes from denser to rarer medium, it is bent away from the normal in rarer medium.</a:t>
            </a:r>
          </a:p>
        </p:txBody>
      </p:sp>
      <p:grpSp>
        <p:nvGrpSpPr>
          <p:cNvPr id="91140" name="Group 40"/>
          <p:cNvGrpSpPr>
            <a:grpSpLocks/>
          </p:cNvGrpSpPr>
          <p:nvPr/>
        </p:nvGrpSpPr>
        <p:grpSpPr bwMode="auto">
          <a:xfrm>
            <a:off x="5400675" y="1806575"/>
            <a:ext cx="3406775" cy="3908425"/>
            <a:chOff x="5486400" y="1806575"/>
            <a:chExt cx="3461418" cy="3908425"/>
          </a:xfrm>
        </p:grpSpPr>
        <p:grpSp>
          <p:nvGrpSpPr>
            <p:cNvPr id="91141" name="Group 67"/>
            <p:cNvGrpSpPr>
              <a:grpSpLocks/>
            </p:cNvGrpSpPr>
            <p:nvPr/>
          </p:nvGrpSpPr>
          <p:grpSpPr bwMode="auto">
            <a:xfrm>
              <a:off x="5486400" y="1806575"/>
              <a:ext cx="3461418" cy="3908425"/>
              <a:chOff x="3216" y="1234"/>
              <a:chExt cx="2329" cy="2462"/>
            </a:xfrm>
          </p:grpSpPr>
          <p:sp>
            <p:nvSpPr>
              <p:cNvPr id="91152" name="Rectangle 68"/>
              <p:cNvSpPr>
                <a:spLocks noChangeArrowheads="1"/>
              </p:cNvSpPr>
              <p:nvPr/>
            </p:nvSpPr>
            <p:spPr bwMode="auto">
              <a:xfrm>
                <a:off x="3216" y="2592"/>
                <a:ext cx="2256" cy="1104"/>
              </a:xfrm>
              <a:prstGeom prst="rect">
                <a:avLst/>
              </a:prstGeom>
              <a:solidFill>
                <a:srgbClr val="C0C0C0"/>
              </a:solidFill>
              <a:ln w="9525">
                <a:solidFill>
                  <a:schemeClr val="tx1"/>
                </a:solidFill>
                <a:miter lim="800000"/>
                <a:headEnd/>
                <a:tailEnd/>
              </a:ln>
            </p:spPr>
            <p:txBody>
              <a:bodyPr wrap="none" anchor="ctr"/>
              <a:lstStyle/>
              <a:p>
                <a:pPr algn="ctr"/>
                <a:endParaRPr lang="en-US">
                  <a:solidFill>
                    <a:srgbClr val="FF0066"/>
                  </a:solidFill>
                </a:endParaRPr>
              </a:p>
            </p:txBody>
          </p:sp>
          <p:sp>
            <p:nvSpPr>
              <p:cNvPr id="91153" name="Line 69"/>
              <p:cNvSpPr>
                <a:spLocks noChangeShapeType="1"/>
              </p:cNvSpPr>
              <p:nvPr/>
            </p:nvSpPr>
            <p:spPr bwMode="auto">
              <a:xfrm>
                <a:off x="3408" y="1440"/>
                <a:ext cx="0" cy="1824"/>
              </a:xfrm>
              <a:prstGeom prst="line">
                <a:avLst/>
              </a:prstGeom>
              <a:noFill/>
              <a:ln w="28575">
                <a:solidFill>
                  <a:srgbClr val="FF0000"/>
                </a:solidFill>
                <a:round/>
                <a:headEnd/>
                <a:tailEnd/>
              </a:ln>
            </p:spPr>
            <p:txBody>
              <a:bodyPr/>
              <a:lstStyle/>
              <a:p>
                <a:endParaRPr lang="en-US"/>
              </a:p>
            </p:txBody>
          </p:sp>
          <p:sp>
            <p:nvSpPr>
              <p:cNvPr id="91154" name="Line 70"/>
              <p:cNvSpPr>
                <a:spLocks noChangeShapeType="1"/>
              </p:cNvSpPr>
              <p:nvPr/>
            </p:nvSpPr>
            <p:spPr bwMode="auto">
              <a:xfrm>
                <a:off x="3936" y="1440"/>
                <a:ext cx="0" cy="1872"/>
              </a:xfrm>
              <a:prstGeom prst="line">
                <a:avLst/>
              </a:prstGeom>
              <a:noFill/>
              <a:ln w="28575">
                <a:solidFill>
                  <a:srgbClr val="FF0000"/>
                </a:solidFill>
                <a:prstDash val="sysDot"/>
                <a:round/>
                <a:headEnd/>
                <a:tailEnd/>
              </a:ln>
            </p:spPr>
            <p:txBody>
              <a:bodyPr/>
              <a:lstStyle/>
              <a:p>
                <a:endParaRPr lang="en-US"/>
              </a:p>
            </p:txBody>
          </p:sp>
          <p:sp>
            <p:nvSpPr>
              <p:cNvPr id="91155" name="Text Box 71"/>
              <p:cNvSpPr txBox="1">
                <a:spLocks noChangeArrowheads="1"/>
              </p:cNvSpPr>
              <p:nvPr/>
            </p:nvSpPr>
            <p:spPr bwMode="auto">
              <a:xfrm>
                <a:off x="3593" y="1234"/>
                <a:ext cx="699" cy="252"/>
              </a:xfrm>
              <a:prstGeom prst="rect">
                <a:avLst/>
              </a:prstGeom>
              <a:noFill/>
              <a:ln w="9525">
                <a:noFill/>
                <a:miter lim="800000"/>
                <a:headEnd/>
                <a:tailEnd/>
              </a:ln>
            </p:spPr>
            <p:txBody>
              <a:bodyPr>
                <a:spAutoFit/>
              </a:bodyPr>
              <a:lstStyle/>
              <a:p>
                <a:pPr algn="ctr">
                  <a:spcBef>
                    <a:spcPct val="50000"/>
                  </a:spcBef>
                </a:pPr>
                <a:r>
                  <a:rPr lang="en-US" sz="2000">
                    <a:solidFill>
                      <a:srgbClr val="0000FF"/>
                    </a:solidFill>
                  </a:rPr>
                  <a:t>Normal</a:t>
                </a:r>
              </a:p>
            </p:txBody>
          </p:sp>
          <p:sp>
            <p:nvSpPr>
              <p:cNvPr id="91156" name="Line 72"/>
              <p:cNvSpPr>
                <a:spLocks noChangeShapeType="1"/>
              </p:cNvSpPr>
              <p:nvPr/>
            </p:nvSpPr>
            <p:spPr bwMode="auto">
              <a:xfrm flipV="1">
                <a:off x="3408" y="2112"/>
                <a:ext cx="0" cy="288"/>
              </a:xfrm>
              <a:prstGeom prst="line">
                <a:avLst/>
              </a:prstGeom>
              <a:noFill/>
              <a:ln w="9525">
                <a:solidFill>
                  <a:srgbClr val="FF0000"/>
                </a:solidFill>
                <a:round/>
                <a:headEnd/>
                <a:tailEnd/>
              </a:ln>
            </p:spPr>
            <p:txBody>
              <a:bodyPr/>
              <a:lstStyle/>
              <a:p>
                <a:endParaRPr lang="en-US"/>
              </a:p>
            </p:txBody>
          </p:sp>
          <p:sp>
            <p:nvSpPr>
              <p:cNvPr id="91157" name="Line 73"/>
              <p:cNvSpPr>
                <a:spLocks noChangeShapeType="1"/>
              </p:cNvSpPr>
              <p:nvPr/>
            </p:nvSpPr>
            <p:spPr bwMode="auto">
              <a:xfrm flipV="1">
                <a:off x="3408" y="2592"/>
                <a:ext cx="528" cy="672"/>
              </a:xfrm>
              <a:prstGeom prst="line">
                <a:avLst/>
              </a:prstGeom>
              <a:noFill/>
              <a:ln w="9525">
                <a:solidFill>
                  <a:srgbClr val="FF0000"/>
                </a:solidFill>
                <a:round/>
                <a:headEnd/>
                <a:tailEnd/>
              </a:ln>
            </p:spPr>
            <p:txBody>
              <a:bodyPr/>
              <a:lstStyle/>
              <a:p>
                <a:endParaRPr lang="en-US"/>
              </a:p>
            </p:txBody>
          </p:sp>
          <p:sp>
            <p:nvSpPr>
              <p:cNvPr id="91158" name="Line 74"/>
              <p:cNvSpPr>
                <a:spLocks noChangeShapeType="1"/>
              </p:cNvSpPr>
              <p:nvPr/>
            </p:nvSpPr>
            <p:spPr bwMode="auto">
              <a:xfrm flipV="1">
                <a:off x="3408" y="2592"/>
                <a:ext cx="864" cy="672"/>
              </a:xfrm>
              <a:prstGeom prst="line">
                <a:avLst/>
              </a:prstGeom>
              <a:noFill/>
              <a:ln w="9525">
                <a:solidFill>
                  <a:srgbClr val="FF0000"/>
                </a:solidFill>
                <a:round/>
                <a:headEnd/>
                <a:tailEnd/>
              </a:ln>
            </p:spPr>
            <p:txBody>
              <a:bodyPr/>
              <a:lstStyle/>
              <a:p>
                <a:endParaRPr lang="en-US"/>
              </a:p>
            </p:txBody>
          </p:sp>
          <p:sp>
            <p:nvSpPr>
              <p:cNvPr id="91159" name="Line 75"/>
              <p:cNvSpPr>
                <a:spLocks noChangeShapeType="1"/>
              </p:cNvSpPr>
              <p:nvPr/>
            </p:nvSpPr>
            <p:spPr bwMode="auto">
              <a:xfrm flipV="1">
                <a:off x="3408" y="2592"/>
                <a:ext cx="1248" cy="672"/>
              </a:xfrm>
              <a:prstGeom prst="line">
                <a:avLst/>
              </a:prstGeom>
              <a:noFill/>
              <a:ln w="9525">
                <a:solidFill>
                  <a:srgbClr val="FF0000"/>
                </a:solidFill>
                <a:round/>
                <a:headEnd/>
                <a:tailEnd/>
              </a:ln>
            </p:spPr>
            <p:txBody>
              <a:bodyPr/>
              <a:lstStyle/>
              <a:p>
                <a:endParaRPr lang="en-US"/>
              </a:p>
            </p:txBody>
          </p:sp>
          <p:sp>
            <p:nvSpPr>
              <p:cNvPr id="91160" name="Text Box 76"/>
              <p:cNvSpPr txBox="1">
                <a:spLocks noChangeArrowheads="1"/>
              </p:cNvSpPr>
              <p:nvPr/>
            </p:nvSpPr>
            <p:spPr bwMode="auto">
              <a:xfrm>
                <a:off x="4523" y="1687"/>
                <a:ext cx="336" cy="233"/>
              </a:xfrm>
              <a:prstGeom prst="rect">
                <a:avLst/>
              </a:prstGeom>
              <a:noFill/>
              <a:ln w="9525">
                <a:noFill/>
                <a:miter lim="800000"/>
                <a:headEnd/>
                <a:tailEnd/>
              </a:ln>
            </p:spPr>
            <p:txBody>
              <a:bodyPr>
                <a:spAutoFit/>
              </a:bodyPr>
              <a:lstStyle/>
              <a:p>
                <a:pPr>
                  <a:spcBef>
                    <a:spcPct val="50000"/>
                  </a:spcBef>
                </a:pPr>
                <a:r>
                  <a:rPr lang="en-US">
                    <a:solidFill>
                      <a:srgbClr val="0000FF"/>
                    </a:solidFill>
                  </a:rPr>
                  <a:t>2</a:t>
                </a:r>
              </a:p>
            </p:txBody>
          </p:sp>
          <p:sp>
            <p:nvSpPr>
              <p:cNvPr id="91161" name="Text Box 77"/>
              <p:cNvSpPr txBox="1">
                <a:spLocks noChangeArrowheads="1"/>
              </p:cNvSpPr>
              <p:nvPr/>
            </p:nvSpPr>
            <p:spPr bwMode="auto">
              <a:xfrm>
                <a:off x="4903" y="1790"/>
                <a:ext cx="336" cy="233"/>
              </a:xfrm>
              <a:prstGeom prst="rect">
                <a:avLst/>
              </a:prstGeom>
              <a:noFill/>
              <a:ln w="9525">
                <a:noFill/>
                <a:miter lim="800000"/>
                <a:headEnd/>
                <a:tailEnd/>
              </a:ln>
            </p:spPr>
            <p:txBody>
              <a:bodyPr>
                <a:spAutoFit/>
              </a:bodyPr>
              <a:lstStyle/>
              <a:p>
                <a:pPr>
                  <a:spcBef>
                    <a:spcPct val="50000"/>
                  </a:spcBef>
                </a:pPr>
                <a:r>
                  <a:rPr lang="en-US">
                    <a:solidFill>
                      <a:srgbClr val="0000FF"/>
                    </a:solidFill>
                  </a:rPr>
                  <a:t>3</a:t>
                </a:r>
              </a:p>
            </p:txBody>
          </p:sp>
          <p:sp>
            <p:nvSpPr>
              <p:cNvPr id="91162" name="Text Box 78"/>
              <p:cNvSpPr txBox="1">
                <a:spLocks noChangeArrowheads="1"/>
              </p:cNvSpPr>
              <p:nvPr/>
            </p:nvSpPr>
            <p:spPr bwMode="auto">
              <a:xfrm>
                <a:off x="5363" y="2455"/>
                <a:ext cx="182" cy="233"/>
              </a:xfrm>
              <a:prstGeom prst="rect">
                <a:avLst/>
              </a:prstGeom>
              <a:noFill/>
              <a:ln w="9525">
                <a:noFill/>
                <a:miter lim="800000"/>
                <a:headEnd/>
                <a:tailEnd/>
              </a:ln>
            </p:spPr>
            <p:txBody>
              <a:bodyPr>
                <a:spAutoFit/>
              </a:bodyPr>
              <a:lstStyle/>
              <a:p>
                <a:pPr>
                  <a:spcBef>
                    <a:spcPct val="50000"/>
                  </a:spcBef>
                </a:pPr>
                <a:r>
                  <a:rPr lang="en-US">
                    <a:solidFill>
                      <a:srgbClr val="0000FF"/>
                    </a:solidFill>
                  </a:rPr>
                  <a:t>4</a:t>
                </a:r>
              </a:p>
            </p:txBody>
          </p:sp>
          <p:sp>
            <p:nvSpPr>
              <p:cNvPr id="91163" name="Text Box 79"/>
              <p:cNvSpPr txBox="1">
                <a:spLocks noChangeArrowheads="1"/>
              </p:cNvSpPr>
              <p:nvPr/>
            </p:nvSpPr>
            <p:spPr bwMode="auto">
              <a:xfrm>
                <a:off x="5312" y="2846"/>
                <a:ext cx="182" cy="233"/>
              </a:xfrm>
              <a:prstGeom prst="rect">
                <a:avLst/>
              </a:prstGeom>
              <a:noFill/>
              <a:ln w="9525">
                <a:noFill/>
                <a:miter lim="800000"/>
                <a:headEnd/>
                <a:tailEnd/>
              </a:ln>
            </p:spPr>
            <p:txBody>
              <a:bodyPr>
                <a:spAutoFit/>
              </a:bodyPr>
              <a:lstStyle/>
              <a:p>
                <a:pPr>
                  <a:spcBef>
                    <a:spcPct val="50000"/>
                  </a:spcBef>
                </a:pPr>
                <a:r>
                  <a:rPr lang="en-US">
                    <a:solidFill>
                      <a:srgbClr val="0000FF"/>
                    </a:solidFill>
                  </a:rPr>
                  <a:t>5</a:t>
                </a:r>
              </a:p>
            </p:txBody>
          </p:sp>
          <p:sp>
            <p:nvSpPr>
              <p:cNvPr id="91164" name="Text Box 80"/>
              <p:cNvSpPr txBox="1">
                <a:spLocks noChangeArrowheads="1"/>
              </p:cNvSpPr>
              <p:nvPr/>
            </p:nvSpPr>
            <p:spPr bwMode="auto">
              <a:xfrm>
                <a:off x="3456" y="2256"/>
                <a:ext cx="432" cy="250"/>
              </a:xfrm>
              <a:prstGeom prst="rect">
                <a:avLst/>
              </a:prstGeom>
              <a:noFill/>
              <a:ln w="9525">
                <a:noFill/>
                <a:miter lim="800000"/>
                <a:headEnd/>
                <a:tailEnd/>
              </a:ln>
            </p:spPr>
            <p:txBody>
              <a:bodyPr>
                <a:spAutoFit/>
              </a:bodyPr>
              <a:lstStyle/>
              <a:p>
                <a:pPr>
                  <a:spcBef>
                    <a:spcPct val="50000"/>
                  </a:spcBef>
                </a:pPr>
                <a:r>
                  <a:rPr lang="en-US" sz="2000">
                    <a:solidFill>
                      <a:srgbClr val="0000FF"/>
                    </a:solidFill>
                    <a:cs typeface="Times New Roman" pitchFamily="18" charset="0"/>
                  </a:rPr>
                  <a:t>µ</a:t>
                </a:r>
                <a:r>
                  <a:rPr lang="en-US" sz="2000" baseline="-25000">
                    <a:solidFill>
                      <a:srgbClr val="0000FF"/>
                    </a:solidFill>
                    <a:cs typeface="Times New Roman" pitchFamily="18" charset="0"/>
                  </a:rPr>
                  <a:t>2</a:t>
                </a:r>
              </a:p>
            </p:txBody>
          </p:sp>
          <p:sp>
            <p:nvSpPr>
              <p:cNvPr id="91165" name="Text Box 81"/>
              <p:cNvSpPr txBox="1">
                <a:spLocks noChangeArrowheads="1"/>
              </p:cNvSpPr>
              <p:nvPr/>
            </p:nvSpPr>
            <p:spPr bwMode="auto">
              <a:xfrm>
                <a:off x="3456" y="3360"/>
                <a:ext cx="336" cy="250"/>
              </a:xfrm>
              <a:prstGeom prst="rect">
                <a:avLst/>
              </a:prstGeom>
              <a:noFill/>
              <a:ln w="9525">
                <a:noFill/>
                <a:miter lim="800000"/>
                <a:headEnd/>
                <a:tailEnd/>
              </a:ln>
            </p:spPr>
            <p:txBody>
              <a:bodyPr>
                <a:spAutoFit/>
              </a:bodyPr>
              <a:lstStyle/>
              <a:p>
                <a:pPr>
                  <a:spcBef>
                    <a:spcPct val="50000"/>
                  </a:spcBef>
                </a:pPr>
                <a:r>
                  <a:rPr lang="en-US" sz="2000">
                    <a:solidFill>
                      <a:srgbClr val="0000FF"/>
                    </a:solidFill>
                    <a:cs typeface="Times New Roman" pitchFamily="18" charset="0"/>
                  </a:rPr>
                  <a:t>µ</a:t>
                </a:r>
                <a:r>
                  <a:rPr lang="en-US" sz="2000" baseline="-25000">
                    <a:solidFill>
                      <a:srgbClr val="0000FF"/>
                    </a:solidFill>
                    <a:cs typeface="Times New Roman" pitchFamily="18" charset="0"/>
                  </a:rPr>
                  <a:t>1</a:t>
                </a:r>
              </a:p>
            </p:txBody>
          </p:sp>
          <p:sp>
            <p:nvSpPr>
              <p:cNvPr id="91166" name="Text Box 82"/>
              <p:cNvSpPr txBox="1">
                <a:spLocks noChangeArrowheads="1"/>
              </p:cNvSpPr>
              <p:nvPr/>
            </p:nvSpPr>
            <p:spPr bwMode="auto">
              <a:xfrm>
                <a:off x="3312" y="1269"/>
                <a:ext cx="240" cy="233"/>
              </a:xfrm>
              <a:prstGeom prst="rect">
                <a:avLst/>
              </a:prstGeom>
              <a:noFill/>
              <a:ln w="9525">
                <a:noFill/>
                <a:miter lim="800000"/>
                <a:headEnd/>
                <a:tailEnd/>
              </a:ln>
            </p:spPr>
            <p:txBody>
              <a:bodyPr>
                <a:spAutoFit/>
              </a:bodyPr>
              <a:lstStyle/>
              <a:p>
                <a:pPr>
                  <a:spcBef>
                    <a:spcPct val="50000"/>
                  </a:spcBef>
                </a:pPr>
                <a:r>
                  <a:rPr lang="en-US">
                    <a:solidFill>
                      <a:srgbClr val="0000FF"/>
                    </a:solidFill>
                  </a:rPr>
                  <a:t>1</a:t>
                </a:r>
              </a:p>
            </p:txBody>
          </p:sp>
          <p:sp>
            <p:nvSpPr>
              <p:cNvPr id="91167" name="Line 83"/>
              <p:cNvSpPr>
                <a:spLocks noChangeShapeType="1"/>
              </p:cNvSpPr>
              <p:nvPr/>
            </p:nvSpPr>
            <p:spPr bwMode="auto">
              <a:xfrm flipV="1">
                <a:off x="3936" y="2064"/>
                <a:ext cx="528" cy="528"/>
              </a:xfrm>
              <a:prstGeom prst="line">
                <a:avLst/>
              </a:prstGeom>
              <a:noFill/>
              <a:ln w="9525">
                <a:solidFill>
                  <a:srgbClr val="FF0000"/>
                </a:solidFill>
                <a:round/>
                <a:headEnd/>
                <a:tailEnd type="triangle" w="med" len="med"/>
              </a:ln>
            </p:spPr>
            <p:txBody>
              <a:bodyPr/>
              <a:lstStyle/>
              <a:p>
                <a:endParaRPr lang="en-US"/>
              </a:p>
            </p:txBody>
          </p:sp>
          <p:sp>
            <p:nvSpPr>
              <p:cNvPr id="91168" name="Line 84"/>
              <p:cNvSpPr>
                <a:spLocks noChangeShapeType="1"/>
              </p:cNvSpPr>
              <p:nvPr/>
            </p:nvSpPr>
            <p:spPr bwMode="auto">
              <a:xfrm flipV="1">
                <a:off x="4416" y="1776"/>
                <a:ext cx="288" cy="336"/>
              </a:xfrm>
              <a:prstGeom prst="line">
                <a:avLst/>
              </a:prstGeom>
              <a:noFill/>
              <a:ln w="9525">
                <a:solidFill>
                  <a:srgbClr val="FF0000"/>
                </a:solidFill>
                <a:round/>
                <a:headEnd/>
                <a:tailEnd/>
              </a:ln>
            </p:spPr>
            <p:txBody>
              <a:bodyPr/>
              <a:lstStyle/>
              <a:p>
                <a:endParaRPr lang="en-US"/>
              </a:p>
            </p:txBody>
          </p:sp>
          <p:sp>
            <p:nvSpPr>
              <p:cNvPr id="91169" name="Line 85"/>
              <p:cNvSpPr>
                <a:spLocks noChangeShapeType="1"/>
              </p:cNvSpPr>
              <p:nvPr/>
            </p:nvSpPr>
            <p:spPr bwMode="auto">
              <a:xfrm flipV="1">
                <a:off x="4272" y="2256"/>
                <a:ext cx="336" cy="336"/>
              </a:xfrm>
              <a:prstGeom prst="line">
                <a:avLst/>
              </a:prstGeom>
              <a:noFill/>
              <a:ln w="9525">
                <a:solidFill>
                  <a:srgbClr val="FF0000"/>
                </a:solidFill>
                <a:round/>
                <a:headEnd/>
                <a:tailEnd type="triangle" w="med" len="med"/>
              </a:ln>
            </p:spPr>
            <p:txBody>
              <a:bodyPr/>
              <a:lstStyle/>
              <a:p>
                <a:endParaRPr lang="en-US"/>
              </a:p>
            </p:txBody>
          </p:sp>
          <p:sp>
            <p:nvSpPr>
              <p:cNvPr id="91170" name="Line 86"/>
              <p:cNvSpPr>
                <a:spLocks noChangeShapeType="1"/>
              </p:cNvSpPr>
              <p:nvPr/>
            </p:nvSpPr>
            <p:spPr bwMode="auto">
              <a:xfrm flipV="1">
                <a:off x="4608" y="1920"/>
                <a:ext cx="336" cy="336"/>
              </a:xfrm>
              <a:prstGeom prst="line">
                <a:avLst/>
              </a:prstGeom>
              <a:noFill/>
              <a:ln w="9525">
                <a:solidFill>
                  <a:srgbClr val="FF0000"/>
                </a:solidFill>
                <a:round/>
                <a:headEnd/>
                <a:tailEnd/>
              </a:ln>
            </p:spPr>
            <p:txBody>
              <a:bodyPr/>
              <a:lstStyle/>
              <a:p>
                <a:endParaRPr lang="en-US"/>
              </a:p>
            </p:txBody>
          </p:sp>
        </p:grpSp>
        <p:grpSp>
          <p:nvGrpSpPr>
            <p:cNvPr id="91142" name="Group 39"/>
            <p:cNvGrpSpPr>
              <a:grpSpLocks/>
            </p:cNvGrpSpPr>
            <p:nvPr/>
          </p:nvGrpSpPr>
          <p:grpSpPr bwMode="auto">
            <a:xfrm>
              <a:off x="5749979" y="2133600"/>
              <a:ext cx="3034791" cy="2895600"/>
              <a:chOff x="5749979" y="2133600"/>
              <a:chExt cx="3034791" cy="2895600"/>
            </a:xfrm>
          </p:grpSpPr>
          <p:sp>
            <p:nvSpPr>
              <p:cNvPr id="91143" name="Arc 37"/>
              <p:cNvSpPr>
                <a:spLocks/>
              </p:cNvSpPr>
              <p:nvPr/>
            </p:nvSpPr>
            <p:spPr bwMode="auto">
              <a:xfrm>
                <a:off x="6563910" y="3505200"/>
                <a:ext cx="277924" cy="152400"/>
              </a:xfrm>
              <a:custGeom>
                <a:avLst/>
                <a:gdLst>
                  <a:gd name="T0" fmla="*/ 2147483647 w 21051"/>
                  <a:gd name="T1" fmla="*/ 0 h 21576"/>
                  <a:gd name="T2" fmla="*/ 2147483647 w 21051"/>
                  <a:gd name="T3" fmla="*/ 2147483647 h 21576"/>
                  <a:gd name="T4" fmla="*/ 0 w 21051"/>
                  <a:gd name="T5" fmla="*/ 2147483647 h 21576"/>
                  <a:gd name="T6" fmla="*/ 0 60000 65536"/>
                  <a:gd name="T7" fmla="*/ 0 60000 65536"/>
                  <a:gd name="T8" fmla="*/ 0 60000 65536"/>
                  <a:gd name="T9" fmla="*/ 0 w 21051"/>
                  <a:gd name="T10" fmla="*/ 0 h 21576"/>
                  <a:gd name="T11" fmla="*/ 21051 w 21051"/>
                  <a:gd name="T12" fmla="*/ 21576 h 21576"/>
                </a:gdLst>
                <a:ahLst/>
                <a:cxnLst>
                  <a:cxn ang="T6">
                    <a:pos x="T0" y="T1"/>
                  </a:cxn>
                  <a:cxn ang="T7">
                    <a:pos x="T2" y="T3"/>
                  </a:cxn>
                  <a:cxn ang="T8">
                    <a:pos x="T4" y="T5"/>
                  </a:cxn>
                </a:cxnLst>
                <a:rect l="T9" t="T10" r="T11" b="T12"/>
                <a:pathLst>
                  <a:path w="21051" h="21576" fill="none" extrusionOk="0">
                    <a:moveTo>
                      <a:pt x="1014" y="-1"/>
                    </a:moveTo>
                    <a:cubicBezTo>
                      <a:pt x="10689" y="454"/>
                      <a:pt x="18879" y="7295"/>
                      <a:pt x="21050" y="16735"/>
                    </a:cubicBezTo>
                  </a:path>
                  <a:path w="21051" h="21576" stroke="0" extrusionOk="0">
                    <a:moveTo>
                      <a:pt x="1014" y="-1"/>
                    </a:moveTo>
                    <a:cubicBezTo>
                      <a:pt x="10689" y="454"/>
                      <a:pt x="18879" y="7295"/>
                      <a:pt x="21050" y="16735"/>
                    </a:cubicBezTo>
                    <a:lnTo>
                      <a:pt x="0" y="21576"/>
                    </a:lnTo>
                    <a:close/>
                  </a:path>
                </a:pathLst>
              </a:custGeom>
              <a:noFill/>
              <a:ln w="9525">
                <a:solidFill>
                  <a:srgbClr val="FF0000"/>
                </a:solidFill>
                <a:round/>
                <a:headEnd/>
                <a:tailEnd/>
              </a:ln>
            </p:spPr>
            <p:txBody>
              <a:bodyPr wrap="none" anchor="ctr"/>
              <a:lstStyle/>
              <a:p>
                <a:endParaRPr lang="en-US"/>
              </a:p>
            </p:txBody>
          </p:sp>
          <p:sp>
            <p:nvSpPr>
              <p:cNvPr id="91144" name="Arc 38"/>
              <p:cNvSpPr>
                <a:spLocks/>
              </p:cNvSpPr>
              <p:nvPr/>
            </p:nvSpPr>
            <p:spPr bwMode="auto">
              <a:xfrm flipV="1">
                <a:off x="6317197" y="4191000"/>
                <a:ext cx="239282" cy="152400"/>
              </a:xfrm>
              <a:custGeom>
                <a:avLst/>
                <a:gdLst>
                  <a:gd name="T0" fmla="*/ 0 w 18159"/>
                  <a:gd name="T1" fmla="*/ 2147483647 h 21600"/>
                  <a:gd name="T2" fmla="*/ 2147483647 w 18159"/>
                  <a:gd name="T3" fmla="*/ 2147483647 h 21600"/>
                  <a:gd name="T4" fmla="*/ 2147483647 w 18159"/>
                  <a:gd name="T5" fmla="*/ 2147483647 h 21600"/>
                  <a:gd name="T6" fmla="*/ 0 60000 65536"/>
                  <a:gd name="T7" fmla="*/ 0 60000 65536"/>
                  <a:gd name="T8" fmla="*/ 0 60000 65536"/>
                  <a:gd name="T9" fmla="*/ 0 w 18159"/>
                  <a:gd name="T10" fmla="*/ 0 h 21600"/>
                  <a:gd name="T11" fmla="*/ 18159 w 18159"/>
                  <a:gd name="T12" fmla="*/ 21600 h 21600"/>
                </a:gdLst>
                <a:ahLst/>
                <a:cxnLst>
                  <a:cxn ang="T6">
                    <a:pos x="T0" y="T1"/>
                  </a:cxn>
                  <a:cxn ang="T7">
                    <a:pos x="T2" y="T3"/>
                  </a:cxn>
                  <a:cxn ang="T8">
                    <a:pos x="T4" y="T5"/>
                  </a:cxn>
                </a:cxnLst>
                <a:rect l="T9" t="T10" r="T11" b="T12"/>
                <a:pathLst>
                  <a:path w="18159" h="21600" fill="none" extrusionOk="0">
                    <a:moveTo>
                      <a:pt x="-1" y="8223"/>
                    </a:moveTo>
                    <a:cubicBezTo>
                      <a:pt x="4095" y="3030"/>
                      <a:pt x="10345" y="-1"/>
                      <a:pt x="16960" y="0"/>
                    </a:cubicBezTo>
                    <a:cubicBezTo>
                      <a:pt x="17359" y="0"/>
                      <a:pt x="17759" y="11"/>
                      <a:pt x="18158" y="33"/>
                    </a:cubicBezTo>
                  </a:path>
                  <a:path w="18159" h="21600" stroke="0" extrusionOk="0">
                    <a:moveTo>
                      <a:pt x="-1" y="8223"/>
                    </a:moveTo>
                    <a:cubicBezTo>
                      <a:pt x="4095" y="3030"/>
                      <a:pt x="10345" y="-1"/>
                      <a:pt x="16960" y="0"/>
                    </a:cubicBezTo>
                    <a:cubicBezTo>
                      <a:pt x="17359" y="0"/>
                      <a:pt x="17759" y="11"/>
                      <a:pt x="18158" y="33"/>
                    </a:cubicBezTo>
                    <a:lnTo>
                      <a:pt x="16960" y="21600"/>
                    </a:lnTo>
                    <a:close/>
                  </a:path>
                </a:pathLst>
              </a:custGeom>
              <a:noFill/>
              <a:ln w="9525">
                <a:solidFill>
                  <a:srgbClr val="FF0000"/>
                </a:solidFill>
                <a:round/>
                <a:headEnd/>
                <a:tailEnd/>
              </a:ln>
            </p:spPr>
            <p:txBody>
              <a:bodyPr rot="10800000" wrap="none" anchor="ctr"/>
              <a:lstStyle/>
              <a:p>
                <a:endParaRPr lang="en-US"/>
              </a:p>
            </p:txBody>
          </p:sp>
          <p:sp>
            <p:nvSpPr>
              <p:cNvPr id="91145" name="Text Box 39"/>
              <p:cNvSpPr txBox="1">
                <a:spLocks noChangeArrowheads="1"/>
              </p:cNvSpPr>
              <p:nvPr/>
            </p:nvSpPr>
            <p:spPr bwMode="auto">
              <a:xfrm>
                <a:off x="6627818" y="3124200"/>
                <a:ext cx="499371" cy="336550"/>
              </a:xfrm>
              <a:prstGeom prst="rect">
                <a:avLst/>
              </a:prstGeom>
              <a:noFill/>
              <a:ln w="9525">
                <a:noFill/>
                <a:miter lim="800000"/>
                <a:headEnd/>
                <a:tailEnd/>
              </a:ln>
            </p:spPr>
            <p:txBody>
              <a:bodyPr>
                <a:spAutoFit/>
              </a:bodyPr>
              <a:lstStyle/>
              <a:p>
                <a:pPr>
                  <a:spcBef>
                    <a:spcPct val="50000"/>
                  </a:spcBef>
                </a:pPr>
                <a:r>
                  <a:rPr lang="el-GR" sz="1600">
                    <a:solidFill>
                      <a:srgbClr val="0000FF"/>
                    </a:solidFill>
                    <a:cs typeface="Times New Roman" pitchFamily="18" charset="0"/>
                  </a:rPr>
                  <a:t>θ</a:t>
                </a:r>
                <a:r>
                  <a:rPr lang="en-US" sz="1600" baseline="-25000">
                    <a:solidFill>
                      <a:srgbClr val="0000FF"/>
                    </a:solidFill>
                    <a:cs typeface="Times New Roman" pitchFamily="18" charset="0"/>
                  </a:rPr>
                  <a:t>2</a:t>
                </a:r>
                <a:endParaRPr lang="el-GR" sz="1600" baseline="-25000">
                  <a:solidFill>
                    <a:srgbClr val="0000FF"/>
                  </a:solidFill>
                  <a:cs typeface="Times New Roman" pitchFamily="18" charset="0"/>
                </a:endParaRPr>
              </a:p>
            </p:txBody>
          </p:sp>
          <p:sp>
            <p:nvSpPr>
              <p:cNvPr id="91146" name="Text Box 90"/>
              <p:cNvSpPr txBox="1">
                <a:spLocks noChangeArrowheads="1"/>
              </p:cNvSpPr>
              <p:nvPr/>
            </p:nvSpPr>
            <p:spPr bwMode="auto">
              <a:xfrm>
                <a:off x="6183086" y="4268108"/>
                <a:ext cx="500063" cy="369332"/>
              </a:xfrm>
              <a:prstGeom prst="rect">
                <a:avLst/>
              </a:prstGeom>
              <a:noFill/>
              <a:ln w="9525">
                <a:noFill/>
                <a:miter lim="800000"/>
                <a:headEnd/>
                <a:tailEnd/>
              </a:ln>
            </p:spPr>
            <p:txBody>
              <a:bodyPr>
                <a:spAutoFit/>
              </a:bodyPr>
              <a:lstStyle/>
              <a:p>
                <a:pPr>
                  <a:spcBef>
                    <a:spcPct val="50000"/>
                  </a:spcBef>
                </a:pPr>
                <a:r>
                  <a:rPr lang="en-US"/>
                  <a:t> </a:t>
                </a:r>
                <a:r>
                  <a:rPr lang="el-GR" sz="1600">
                    <a:solidFill>
                      <a:srgbClr val="0000FF"/>
                    </a:solidFill>
                  </a:rPr>
                  <a:t>θ</a:t>
                </a:r>
                <a:r>
                  <a:rPr lang="en-US" sz="1600">
                    <a:solidFill>
                      <a:srgbClr val="0000FF"/>
                    </a:solidFill>
                  </a:rPr>
                  <a:t>1</a:t>
                </a:r>
              </a:p>
            </p:txBody>
          </p:sp>
          <p:sp>
            <p:nvSpPr>
              <p:cNvPr id="91147" name="Line 93"/>
              <p:cNvSpPr>
                <a:spLocks noChangeShapeType="1"/>
              </p:cNvSpPr>
              <p:nvPr/>
            </p:nvSpPr>
            <p:spPr bwMode="auto">
              <a:xfrm>
                <a:off x="5771752" y="3352800"/>
                <a:ext cx="0" cy="381000"/>
              </a:xfrm>
              <a:prstGeom prst="line">
                <a:avLst/>
              </a:prstGeom>
              <a:noFill/>
              <a:ln w="9525">
                <a:solidFill>
                  <a:srgbClr val="FF0000"/>
                </a:solidFill>
                <a:round/>
                <a:headEnd/>
                <a:tailEnd type="triangle" w="med" len="med"/>
              </a:ln>
            </p:spPr>
            <p:txBody>
              <a:bodyPr/>
              <a:lstStyle/>
              <a:p>
                <a:endParaRPr lang="en-US"/>
              </a:p>
            </p:txBody>
          </p:sp>
          <p:sp>
            <p:nvSpPr>
              <p:cNvPr id="12353" name="Line 65"/>
              <p:cNvSpPr>
                <a:spLocks noChangeShapeType="1"/>
              </p:cNvSpPr>
              <p:nvPr/>
            </p:nvSpPr>
            <p:spPr bwMode="auto">
              <a:xfrm flipH="1">
                <a:off x="7620350" y="2133600"/>
                <a:ext cx="75809" cy="2895600"/>
              </a:xfrm>
              <a:prstGeom prst="line">
                <a:avLst/>
              </a:prstGeom>
              <a:noFill/>
              <a:ln w="6350">
                <a:solidFill>
                  <a:schemeClr val="tx1"/>
                </a:solidFill>
                <a:prstDash val="sysDot"/>
                <a:round/>
                <a:headEnd/>
                <a:tailEnd/>
              </a:ln>
              <a:effectLst>
                <a:prstShdw prst="shdw17" dist="17961" dir="2700000">
                  <a:schemeClr val="tx1">
                    <a:gamma/>
                    <a:shade val="60000"/>
                    <a:invGamma/>
                  </a:schemeClr>
                </a:prstShdw>
              </a:effectLst>
            </p:spPr>
            <p:txBody>
              <a:bodyPr/>
              <a:lstStyle/>
              <a:p>
                <a:pPr>
                  <a:defRPr/>
                </a:pPr>
                <a:endParaRPr lang="en-US"/>
              </a:p>
            </p:txBody>
          </p:sp>
          <p:sp>
            <p:nvSpPr>
              <p:cNvPr id="91149" name="Line 75"/>
              <p:cNvSpPr>
                <a:spLocks noChangeShapeType="1"/>
              </p:cNvSpPr>
              <p:nvPr/>
            </p:nvSpPr>
            <p:spPr bwMode="auto">
              <a:xfrm flipV="1">
                <a:off x="5749979" y="3962400"/>
                <a:ext cx="2251021" cy="1066796"/>
              </a:xfrm>
              <a:prstGeom prst="line">
                <a:avLst/>
              </a:prstGeom>
              <a:noFill/>
              <a:ln w="9525">
                <a:solidFill>
                  <a:srgbClr val="FF0000"/>
                </a:solidFill>
                <a:round/>
                <a:headEnd/>
                <a:tailEnd/>
              </a:ln>
            </p:spPr>
            <p:txBody>
              <a:bodyPr/>
              <a:lstStyle/>
              <a:p>
                <a:endParaRPr lang="en-US"/>
              </a:p>
            </p:txBody>
          </p:sp>
          <p:cxnSp>
            <p:nvCxnSpPr>
              <p:cNvPr id="91150" name="Straight Arrow Connector 37"/>
              <p:cNvCxnSpPr>
                <a:cxnSpLocks noChangeShapeType="1"/>
              </p:cNvCxnSpPr>
              <p:nvPr/>
            </p:nvCxnSpPr>
            <p:spPr bwMode="auto">
              <a:xfrm>
                <a:off x="7641770" y="3962400"/>
                <a:ext cx="1143000" cy="1588"/>
              </a:xfrm>
              <a:prstGeom prst="straightConnector1">
                <a:avLst/>
              </a:prstGeom>
              <a:noFill/>
              <a:ln w="22225" algn="ctr">
                <a:solidFill>
                  <a:srgbClr val="FF0000"/>
                </a:solidFill>
                <a:round/>
                <a:headEnd/>
                <a:tailEnd type="arrow" w="med" len="med"/>
              </a:ln>
            </p:spPr>
          </p:cxnSp>
          <p:sp>
            <p:nvSpPr>
              <p:cNvPr id="91151" name="Line 85"/>
              <p:cNvSpPr>
                <a:spLocks noChangeShapeType="1"/>
              </p:cNvSpPr>
              <p:nvPr/>
            </p:nvSpPr>
            <p:spPr bwMode="auto">
              <a:xfrm>
                <a:off x="7990114" y="3973286"/>
                <a:ext cx="792746" cy="457200"/>
              </a:xfrm>
              <a:prstGeom prst="line">
                <a:avLst/>
              </a:prstGeom>
              <a:noFill/>
              <a:ln w="9525">
                <a:solidFill>
                  <a:srgbClr val="FF0000"/>
                </a:solidFill>
                <a:round/>
                <a:headEnd/>
                <a:tailEnd type="triangle" w="med" len="med"/>
              </a:ln>
            </p:spPr>
            <p:txBody>
              <a:bodyPr/>
              <a:lstStyle/>
              <a:p>
                <a:endParaRPr lang="en-US"/>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5"/>
          <p:cNvSpPr>
            <a:spLocks noGrp="1" noChangeArrowheads="1"/>
          </p:cNvSpPr>
          <p:nvPr>
            <p:ph type="body" sz="half" idx="1"/>
          </p:nvPr>
        </p:nvSpPr>
        <p:spPr>
          <a:xfrm>
            <a:off x="900113" y="2057400"/>
            <a:ext cx="3751262" cy="2895600"/>
          </a:xfrm>
        </p:spPr>
        <p:txBody>
          <a:bodyPr/>
          <a:lstStyle/>
          <a:p>
            <a:pPr eaLnBrk="1" hangingPunct="1">
              <a:buFont typeface="Wingdings" pitchFamily="2" charset="2"/>
              <a:buNone/>
            </a:pPr>
            <a:r>
              <a:rPr lang="en-US" sz="2400" smtClean="0">
                <a:latin typeface="Times New Roman" pitchFamily="18" charset="0"/>
              </a:rPr>
              <a:t>Snell’s law may be written as: </a:t>
            </a:r>
          </a:p>
          <a:p>
            <a:pPr eaLnBrk="1" hangingPunct="1">
              <a:buFont typeface="Wingdings" pitchFamily="2" charset="2"/>
              <a:buNone/>
            </a:pPr>
            <a:endParaRPr lang="en-US" sz="2400" smtClean="0">
              <a:latin typeface="Times New Roman" pitchFamily="18" charset="0"/>
              <a:cs typeface="Arial" pitchFamily="34" charset="0"/>
            </a:endParaRPr>
          </a:p>
          <a:p>
            <a:pPr eaLnBrk="1" hangingPunct="1">
              <a:buFont typeface="Wingdings" pitchFamily="2" charset="2"/>
              <a:buNone/>
            </a:pPr>
            <a:r>
              <a:rPr lang="en-US" sz="2200" smtClean="0">
                <a:latin typeface="Times New Roman" pitchFamily="18" charset="0"/>
                <a:cs typeface="Arial" pitchFamily="34" charset="0"/>
              </a:rPr>
              <a:t>When </a:t>
            </a:r>
            <a:r>
              <a:rPr lang="el-GR" sz="2200" smtClean="0">
                <a:latin typeface="Times New Roman" pitchFamily="18" charset="0"/>
                <a:cs typeface="Arial" pitchFamily="34" charset="0"/>
              </a:rPr>
              <a:t>θ</a:t>
            </a:r>
            <a:r>
              <a:rPr lang="en-US" sz="2200" baseline="-25000" smtClean="0">
                <a:latin typeface="Times New Roman" pitchFamily="18" charset="0"/>
                <a:cs typeface="Arial" pitchFamily="34" charset="0"/>
              </a:rPr>
              <a:t>2 </a:t>
            </a:r>
            <a:r>
              <a:rPr lang="en-US" sz="2200" smtClean="0">
                <a:latin typeface="Times New Roman" pitchFamily="18" charset="0"/>
                <a:cs typeface="Arial" pitchFamily="34" charset="0"/>
              </a:rPr>
              <a:t>= 90</a:t>
            </a:r>
            <a:r>
              <a:rPr lang="en-US" sz="2200" baseline="30000" smtClean="0">
                <a:latin typeface="Times New Roman" pitchFamily="18" charset="0"/>
                <a:cs typeface="Arial" pitchFamily="34" charset="0"/>
              </a:rPr>
              <a:t>o</a:t>
            </a:r>
            <a:r>
              <a:rPr lang="en-US" sz="2200" smtClean="0">
                <a:latin typeface="Times New Roman" pitchFamily="18" charset="0"/>
                <a:cs typeface="Arial" pitchFamily="34" charset="0"/>
              </a:rPr>
              <a:t>, </a:t>
            </a:r>
          </a:p>
          <a:p>
            <a:pPr eaLnBrk="1" hangingPunct="1">
              <a:buFont typeface="Wingdings" pitchFamily="2" charset="2"/>
              <a:buNone/>
            </a:pPr>
            <a:endParaRPr lang="en-US" sz="2200" smtClean="0">
              <a:latin typeface="Times New Roman" pitchFamily="18" charset="0"/>
              <a:cs typeface="Arial" pitchFamily="34" charset="0"/>
            </a:endParaRPr>
          </a:p>
          <a:p>
            <a:pPr eaLnBrk="1" hangingPunct="1">
              <a:buFont typeface="Wingdings" pitchFamily="2" charset="2"/>
              <a:buNone/>
            </a:pPr>
            <a:endParaRPr lang="en-US" sz="2200" smtClean="0">
              <a:latin typeface="Times New Roman" pitchFamily="18" charset="0"/>
              <a:cs typeface="Arial" pitchFamily="34" charset="0"/>
            </a:endParaRPr>
          </a:p>
          <a:p>
            <a:pPr lvl="1" eaLnBrk="1" hangingPunct="1">
              <a:buFont typeface="Wingdings" pitchFamily="2" charset="2"/>
              <a:buNone/>
            </a:pPr>
            <a:r>
              <a:rPr lang="en-US" sz="2200" smtClean="0">
                <a:latin typeface="Times New Roman" pitchFamily="18" charset="0"/>
                <a:cs typeface="Arial" pitchFamily="34" charset="0"/>
              </a:rPr>
              <a:t>		      = </a:t>
            </a:r>
            <a:r>
              <a:rPr lang="en-US" sz="2200" smtClean="0">
                <a:latin typeface="Times New Roman" pitchFamily="18" charset="0"/>
              </a:rPr>
              <a:t>Sin </a:t>
            </a:r>
            <a:r>
              <a:rPr lang="el-GR" sz="2200" smtClean="0">
                <a:latin typeface="Arial" pitchFamily="34" charset="0"/>
                <a:cs typeface="Arial" pitchFamily="34" charset="0"/>
              </a:rPr>
              <a:t>θ</a:t>
            </a:r>
            <a:r>
              <a:rPr lang="en-US" sz="2200" baseline="-25000" smtClean="0">
                <a:latin typeface="Times New Roman" pitchFamily="18" charset="0"/>
                <a:cs typeface="Arial" pitchFamily="34" charset="0"/>
              </a:rPr>
              <a:t>c</a:t>
            </a:r>
          </a:p>
        </p:txBody>
      </p:sp>
      <p:sp>
        <p:nvSpPr>
          <p:cNvPr id="92163" name="TextBox 35"/>
          <p:cNvSpPr txBox="1">
            <a:spLocks noChangeArrowheads="1"/>
          </p:cNvSpPr>
          <p:nvPr/>
        </p:nvSpPr>
        <p:spPr bwMode="auto">
          <a:xfrm>
            <a:off x="374650" y="4876800"/>
            <a:ext cx="4200525" cy="1570038"/>
          </a:xfrm>
          <a:prstGeom prst="rect">
            <a:avLst/>
          </a:prstGeom>
          <a:noFill/>
          <a:ln w="9525">
            <a:noFill/>
            <a:miter lim="800000"/>
            <a:headEnd/>
            <a:tailEnd/>
          </a:ln>
        </p:spPr>
        <p:txBody>
          <a:bodyPr>
            <a:spAutoFit/>
          </a:bodyPr>
          <a:lstStyle/>
          <a:p>
            <a:pPr algn="just"/>
            <a:r>
              <a:rPr lang="en-US" sz="2400">
                <a:latin typeface="Times New Roman" pitchFamily="18" charset="0"/>
                <a:cs typeface="Times New Roman" pitchFamily="18" charset="0"/>
              </a:rPr>
              <a:t>The angle of incidence for which the angle of refraction is 90</a:t>
            </a:r>
            <a:r>
              <a:rPr lang="en-US" sz="2400" baseline="30000">
                <a:latin typeface="Times New Roman" pitchFamily="18" charset="0"/>
                <a:cs typeface="Times New Roman" pitchFamily="18" charset="0"/>
              </a:rPr>
              <a:t>0</a:t>
            </a:r>
            <a:r>
              <a:rPr lang="en-US" sz="2400">
                <a:latin typeface="Times New Roman" pitchFamily="18" charset="0"/>
                <a:cs typeface="Times New Roman" pitchFamily="18" charset="0"/>
              </a:rPr>
              <a:t> is known as </a:t>
            </a:r>
            <a:r>
              <a:rPr lang="en-US" sz="2400" b="1">
                <a:latin typeface="Times New Roman" pitchFamily="18" charset="0"/>
                <a:cs typeface="Times New Roman" pitchFamily="18" charset="0"/>
              </a:rPr>
              <a:t>critical angle </a:t>
            </a:r>
            <a:r>
              <a:rPr lang="el-GR" sz="2400">
                <a:latin typeface="Times New Roman" pitchFamily="18" charset="0"/>
                <a:cs typeface="Times New Roman" pitchFamily="18" charset="0"/>
              </a:rPr>
              <a:t>θ</a:t>
            </a:r>
            <a:r>
              <a:rPr lang="en-US" sz="2400" baseline="-25000">
                <a:latin typeface="Times New Roman" pitchFamily="18" charset="0"/>
                <a:cs typeface="Times New Roman" pitchFamily="18" charset="0"/>
              </a:rPr>
              <a:t>c</a:t>
            </a:r>
            <a:r>
              <a:rPr lang="en-US" sz="2400">
                <a:latin typeface="Times New Roman" pitchFamily="18" charset="0"/>
                <a:cs typeface="Times New Roman" pitchFamily="18" charset="0"/>
              </a:rPr>
              <a:t>.</a:t>
            </a:r>
          </a:p>
        </p:txBody>
      </p:sp>
      <p:sp>
        <p:nvSpPr>
          <p:cNvPr id="13348" name="Rectangle 36"/>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sp>
        <p:nvSpPr>
          <p:cNvPr id="13350" name="Rectangle 38"/>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grpSp>
        <p:nvGrpSpPr>
          <p:cNvPr id="92166" name="Group 37"/>
          <p:cNvGrpSpPr>
            <a:grpSpLocks/>
          </p:cNvGrpSpPr>
          <p:nvPr/>
        </p:nvGrpSpPr>
        <p:grpSpPr bwMode="auto">
          <a:xfrm>
            <a:off x="5175250" y="2111375"/>
            <a:ext cx="3406775" cy="3908425"/>
            <a:chOff x="5486400" y="1806575"/>
            <a:chExt cx="3461418" cy="3908425"/>
          </a:xfrm>
        </p:grpSpPr>
        <p:grpSp>
          <p:nvGrpSpPr>
            <p:cNvPr id="92173" name="Group 67"/>
            <p:cNvGrpSpPr>
              <a:grpSpLocks/>
            </p:cNvGrpSpPr>
            <p:nvPr/>
          </p:nvGrpSpPr>
          <p:grpSpPr bwMode="auto">
            <a:xfrm>
              <a:off x="5486400" y="1806575"/>
              <a:ext cx="3461418" cy="3908425"/>
              <a:chOff x="3216" y="1234"/>
              <a:chExt cx="2329" cy="2462"/>
            </a:xfrm>
          </p:grpSpPr>
          <p:sp>
            <p:nvSpPr>
              <p:cNvPr id="92184" name="Rectangle 68"/>
              <p:cNvSpPr>
                <a:spLocks noChangeArrowheads="1"/>
              </p:cNvSpPr>
              <p:nvPr/>
            </p:nvSpPr>
            <p:spPr bwMode="auto">
              <a:xfrm>
                <a:off x="3216" y="2592"/>
                <a:ext cx="2256" cy="1104"/>
              </a:xfrm>
              <a:prstGeom prst="rect">
                <a:avLst/>
              </a:prstGeom>
              <a:solidFill>
                <a:srgbClr val="C0C0C0"/>
              </a:solidFill>
              <a:ln w="9525">
                <a:solidFill>
                  <a:schemeClr val="tx1"/>
                </a:solidFill>
                <a:miter lim="800000"/>
                <a:headEnd/>
                <a:tailEnd/>
              </a:ln>
            </p:spPr>
            <p:txBody>
              <a:bodyPr wrap="none" anchor="ctr"/>
              <a:lstStyle/>
              <a:p>
                <a:pPr algn="ctr"/>
                <a:endParaRPr lang="en-US">
                  <a:solidFill>
                    <a:srgbClr val="FF0066"/>
                  </a:solidFill>
                </a:endParaRPr>
              </a:p>
            </p:txBody>
          </p:sp>
          <p:sp>
            <p:nvSpPr>
              <p:cNvPr id="92185" name="Line 69"/>
              <p:cNvSpPr>
                <a:spLocks noChangeShapeType="1"/>
              </p:cNvSpPr>
              <p:nvPr/>
            </p:nvSpPr>
            <p:spPr bwMode="auto">
              <a:xfrm>
                <a:off x="3408" y="1440"/>
                <a:ext cx="0" cy="1824"/>
              </a:xfrm>
              <a:prstGeom prst="line">
                <a:avLst/>
              </a:prstGeom>
              <a:noFill/>
              <a:ln w="28575">
                <a:solidFill>
                  <a:srgbClr val="FF0000"/>
                </a:solidFill>
                <a:round/>
                <a:headEnd/>
                <a:tailEnd/>
              </a:ln>
            </p:spPr>
            <p:txBody>
              <a:bodyPr/>
              <a:lstStyle/>
              <a:p>
                <a:endParaRPr lang="en-US"/>
              </a:p>
            </p:txBody>
          </p:sp>
          <p:sp>
            <p:nvSpPr>
              <p:cNvPr id="92186" name="Line 70"/>
              <p:cNvSpPr>
                <a:spLocks noChangeShapeType="1"/>
              </p:cNvSpPr>
              <p:nvPr/>
            </p:nvSpPr>
            <p:spPr bwMode="auto">
              <a:xfrm>
                <a:off x="3936" y="1440"/>
                <a:ext cx="0" cy="1872"/>
              </a:xfrm>
              <a:prstGeom prst="line">
                <a:avLst/>
              </a:prstGeom>
              <a:noFill/>
              <a:ln w="28575">
                <a:solidFill>
                  <a:srgbClr val="FF0000"/>
                </a:solidFill>
                <a:prstDash val="sysDot"/>
                <a:round/>
                <a:headEnd/>
                <a:tailEnd/>
              </a:ln>
            </p:spPr>
            <p:txBody>
              <a:bodyPr/>
              <a:lstStyle/>
              <a:p>
                <a:endParaRPr lang="en-US"/>
              </a:p>
            </p:txBody>
          </p:sp>
          <p:sp>
            <p:nvSpPr>
              <p:cNvPr id="92187" name="Text Box 71"/>
              <p:cNvSpPr txBox="1">
                <a:spLocks noChangeArrowheads="1"/>
              </p:cNvSpPr>
              <p:nvPr/>
            </p:nvSpPr>
            <p:spPr bwMode="auto">
              <a:xfrm>
                <a:off x="3593" y="1234"/>
                <a:ext cx="699" cy="252"/>
              </a:xfrm>
              <a:prstGeom prst="rect">
                <a:avLst/>
              </a:prstGeom>
              <a:noFill/>
              <a:ln w="9525">
                <a:noFill/>
                <a:miter lim="800000"/>
                <a:headEnd/>
                <a:tailEnd/>
              </a:ln>
            </p:spPr>
            <p:txBody>
              <a:bodyPr>
                <a:spAutoFit/>
              </a:bodyPr>
              <a:lstStyle/>
              <a:p>
                <a:pPr algn="ctr">
                  <a:spcBef>
                    <a:spcPct val="50000"/>
                  </a:spcBef>
                </a:pPr>
                <a:r>
                  <a:rPr lang="en-US" sz="2000">
                    <a:solidFill>
                      <a:srgbClr val="0000FF"/>
                    </a:solidFill>
                  </a:rPr>
                  <a:t>Normal</a:t>
                </a:r>
              </a:p>
            </p:txBody>
          </p:sp>
          <p:sp>
            <p:nvSpPr>
              <p:cNvPr id="92188" name="Line 72"/>
              <p:cNvSpPr>
                <a:spLocks noChangeShapeType="1"/>
              </p:cNvSpPr>
              <p:nvPr/>
            </p:nvSpPr>
            <p:spPr bwMode="auto">
              <a:xfrm flipV="1">
                <a:off x="3408" y="2112"/>
                <a:ext cx="0" cy="288"/>
              </a:xfrm>
              <a:prstGeom prst="line">
                <a:avLst/>
              </a:prstGeom>
              <a:noFill/>
              <a:ln w="9525">
                <a:solidFill>
                  <a:srgbClr val="FF0000"/>
                </a:solidFill>
                <a:round/>
                <a:headEnd/>
                <a:tailEnd/>
              </a:ln>
            </p:spPr>
            <p:txBody>
              <a:bodyPr/>
              <a:lstStyle/>
              <a:p>
                <a:endParaRPr lang="en-US"/>
              </a:p>
            </p:txBody>
          </p:sp>
          <p:sp>
            <p:nvSpPr>
              <p:cNvPr id="92189" name="Line 73"/>
              <p:cNvSpPr>
                <a:spLocks noChangeShapeType="1"/>
              </p:cNvSpPr>
              <p:nvPr/>
            </p:nvSpPr>
            <p:spPr bwMode="auto">
              <a:xfrm flipV="1">
                <a:off x="3408" y="2592"/>
                <a:ext cx="528" cy="672"/>
              </a:xfrm>
              <a:prstGeom prst="line">
                <a:avLst/>
              </a:prstGeom>
              <a:noFill/>
              <a:ln w="9525">
                <a:solidFill>
                  <a:srgbClr val="FF0000"/>
                </a:solidFill>
                <a:round/>
                <a:headEnd/>
                <a:tailEnd/>
              </a:ln>
            </p:spPr>
            <p:txBody>
              <a:bodyPr/>
              <a:lstStyle/>
              <a:p>
                <a:endParaRPr lang="en-US"/>
              </a:p>
            </p:txBody>
          </p:sp>
          <p:sp>
            <p:nvSpPr>
              <p:cNvPr id="92190" name="Line 74"/>
              <p:cNvSpPr>
                <a:spLocks noChangeShapeType="1"/>
              </p:cNvSpPr>
              <p:nvPr/>
            </p:nvSpPr>
            <p:spPr bwMode="auto">
              <a:xfrm flipV="1">
                <a:off x="3408" y="2592"/>
                <a:ext cx="864" cy="672"/>
              </a:xfrm>
              <a:prstGeom prst="line">
                <a:avLst/>
              </a:prstGeom>
              <a:noFill/>
              <a:ln w="9525">
                <a:solidFill>
                  <a:srgbClr val="FF0000"/>
                </a:solidFill>
                <a:round/>
                <a:headEnd/>
                <a:tailEnd/>
              </a:ln>
            </p:spPr>
            <p:txBody>
              <a:bodyPr/>
              <a:lstStyle/>
              <a:p>
                <a:endParaRPr lang="en-US"/>
              </a:p>
            </p:txBody>
          </p:sp>
          <p:sp>
            <p:nvSpPr>
              <p:cNvPr id="92191" name="Line 75"/>
              <p:cNvSpPr>
                <a:spLocks noChangeShapeType="1"/>
              </p:cNvSpPr>
              <p:nvPr/>
            </p:nvSpPr>
            <p:spPr bwMode="auto">
              <a:xfrm flipV="1">
                <a:off x="3408" y="2592"/>
                <a:ext cx="1248" cy="672"/>
              </a:xfrm>
              <a:prstGeom prst="line">
                <a:avLst/>
              </a:prstGeom>
              <a:noFill/>
              <a:ln w="9525">
                <a:solidFill>
                  <a:srgbClr val="FF0000"/>
                </a:solidFill>
                <a:round/>
                <a:headEnd/>
                <a:tailEnd/>
              </a:ln>
            </p:spPr>
            <p:txBody>
              <a:bodyPr/>
              <a:lstStyle/>
              <a:p>
                <a:endParaRPr lang="en-US"/>
              </a:p>
            </p:txBody>
          </p:sp>
          <p:sp>
            <p:nvSpPr>
              <p:cNvPr id="92192" name="Text Box 76"/>
              <p:cNvSpPr txBox="1">
                <a:spLocks noChangeArrowheads="1"/>
              </p:cNvSpPr>
              <p:nvPr/>
            </p:nvSpPr>
            <p:spPr bwMode="auto">
              <a:xfrm>
                <a:off x="4523" y="1687"/>
                <a:ext cx="336" cy="233"/>
              </a:xfrm>
              <a:prstGeom prst="rect">
                <a:avLst/>
              </a:prstGeom>
              <a:noFill/>
              <a:ln w="9525">
                <a:noFill/>
                <a:miter lim="800000"/>
                <a:headEnd/>
                <a:tailEnd/>
              </a:ln>
            </p:spPr>
            <p:txBody>
              <a:bodyPr>
                <a:spAutoFit/>
              </a:bodyPr>
              <a:lstStyle/>
              <a:p>
                <a:pPr>
                  <a:spcBef>
                    <a:spcPct val="50000"/>
                  </a:spcBef>
                </a:pPr>
                <a:r>
                  <a:rPr lang="en-US">
                    <a:solidFill>
                      <a:srgbClr val="0000FF"/>
                    </a:solidFill>
                  </a:rPr>
                  <a:t>2</a:t>
                </a:r>
              </a:p>
            </p:txBody>
          </p:sp>
          <p:sp>
            <p:nvSpPr>
              <p:cNvPr id="92193" name="Text Box 77"/>
              <p:cNvSpPr txBox="1">
                <a:spLocks noChangeArrowheads="1"/>
              </p:cNvSpPr>
              <p:nvPr/>
            </p:nvSpPr>
            <p:spPr bwMode="auto">
              <a:xfrm>
                <a:off x="4903" y="1790"/>
                <a:ext cx="336" cy="233"/>
              </a:xfrm>
              <a:prstGeom prst="rect">
                <a:avLst/>
              </a:prstGeom>
              <a:noFill/>
              <a:ln w="9525">
                <a:noFill/>
                <a:miter lim="800000"/>
                <a:headEnd/>
                <a:tailEnd/>
              </a:ln>
            </p:spPr>
            <p:txBody>
              <a:bodyPr>
                <a:spAutoFit/>
              </a:bodyPr>
              <a:lstStyle/>
              <a:p>
                <a:pPr>
                  <a:spcBef>
                    <a:spcPct val="50000"/>
                  </a:spcBef>
                </a:pPr>
                <a:r>
                  <a:rPr lang="en-US">
                    <a:solidFill>
                      <a:srgbClr val="0000FF"/>
                    </a:solidFill>
                  </a:rPr>
                  <a:t>3</a:t>
                </a:r>
              </a:p>
            </p:txBody>
          </p:sp>
          <p:sp>
            <p:nvSpPr>
              <p:cNvPr id="92194" name="Text Box 78"/>
              <p:cNvSpPr txBox="1">
                <a:spLocks noChangeArrowheads="1"/>
              </p:cNvSpPr>
              <p:nvPr/>
            </p:nvSpPr>
            <p:spPr bwMode="auto">
              <a:xfrm>
                <a:off x="5363" y="2455"/>
                <a:ext cx="182" cy="233"/>
              </a:xfrm>
              <a:prstGeom prst="rect">
                <a:avLst/>
              </a:prstGeom>
              <a:noFill/>
              <a:ln w="9525">
                <a:noFill/>
                <a:miter lim="800000"/>
                <a:headEnd/>
                <a:tailEnd/>
              </a:ln>
            </p:spPr>
            <p:txBody>
              <a:bodyPr>
                <a:spAutoFit/>
              </a:bodyPr>
              <a:lstStyle/>
              <a:p>
                <a:pPr>
                  <a:spcBef>
                    <a:spcPct val="50000"/>
                  </a:spcBef>
                </a:pPr>
                <a:r>
                  <a:rPr lang="en-US">
                    <a:solidFill>
                      <a:srgbClr val="0000FF"/>
                    </a:solidFill>
                  </a:rPr>
                  <a:t>4</a:t>
                </a:r>
              </a:p>
            </p:txBody>
          </p:sp>
          <p:sp>
            <p:nvSpPr>
              <p:cNvPr id="92195" name="Text Box 79"/>
              <p:cNvSpPr txBox="1">
                <a:spLocks noChangeArrowheads="1"/>
              </p:cNvSpPr>
              <p:nvPr/>
            </p:nvSpPr>
            <p:spPr bwMode="auto">
              <a:xfrm>
                <a:off x="5312" y="2846"/>
                <a:ext cx="182" cy="233"/>
              </a:xfrm>
              <a:prstGeom prst="rect">
                <a:avLst/>
              </a:prstGeom>
              <a:noFill/>
              <a:ln w="9525">
                <a:noFill/>
                <a:miter lim="800000"/>
                <a:headEnd/>
                <a:tailEnd/>
              </a:ln>
            </p:spPr>
            <p:txBody>
              <a:bodyPr>
                <a:spAutoFit/>
              </a:bodyPr>
              <a:lstStyle/>
              <a:p>
                <a:pPr>
                  <a:spcBef>
                    <a:spcPct val="50000"/>
                  </a:spcBef>
                </a:pPr>
                <a:r>
                  <a:rPr lang="en-US">
                    <a:solidFill>
                      <a:srgbClr val="0000FF"/>
                    </a:solidFill>
                  </a:rPr>
                  <a:t>5</a:t>
                </a:r>
              </a:p>
            </p:txBody>
          </p:sp>
          <p:sp>
            <p:nvSpPr>
              <p:cNvPr id="92196" name="Text Box 80"/>
              <p:cNvSpPr txBox="1">
                <a:spLocks noChangeArrowheads="1"/>
              </p:cNvSpPr>
              <p:nvPr/>
            </p:nvSpPr>
            <p:spPr bwMode="auto">
              <a:xfrm>
                <a:off x="3456" y="2256"/>
                <a:ext cx="432" cy="250"/>
              </a:xfrm>
              <a:prstGeom prst="rect">
                <a:avLst/>
              </a:prstGeom>
              <a:noFill/>
              <a:ln w="9525">
                <a:noFill/>
                <a:miter lim="800000"/>
                <a:headEnd/>
                <a:tailEnd/>
              </a:ln>
            </p:spPr>
            <p:txBody>
              <a:bodyPr>
                <a:spAutoFit/>
              </a:bodyPr>
              <a:lstStyle/>
              <a:p>
                <a:pPr>
                  <a:spcBef>
                    <a:spcPct val="50000"/>
                  </a:spcBef>
                </a:pPr>
                <a:r>
                  <a:rPr lang="en-US" sz="2000">
                    <a:solidFill>
                      <a:srgbClr val="0000FF"/>
                    </a:solidFill>
                    <a:cs typeface="Times New Roman" pitchFamily="18" charset="0"/>
                  </a:rPr>
                  <a:t>µ</a:t>
                </a:r>
                <a:r>
                  <a:rPr lang="en-US" sz="2000" baseline="-25000">
                    <a:solidFill>
                      <a:srgbClr val="0000FF"/>
                    </a:solidFill>
                    <a:cs typeface="Times New Roman" pitchFamily="18" charset="0"/>
                  </a:rPr>
                  <a:t>2</a:t>
                </a:r>
              </a:p>
            </p:txBody>
          </p:sp>
          <p:sp>
            <p:nvSpPr>
              <p:cNvPr id="92197" name="Text Box 81"/>
              <p:cNvSpPr txBox="1">
                <a:spLocks noChangeArrowheads="1"/>
              </p:cNvSpPr>
              <p:nvPr/>
            </p:nvSpPr>
            <p:spPr bwMode="auto">
              <a:xfrm>
                <a:off x="3456" y="3360"/>
                <a:ext cx="336" cy="250"/>
              </a:xfrm>
              <a:prstGeom prst="rect">
                <a:avLst/>
              </a:prstGeom>
              <a:noFill/>
              <a:ln w="9525">
                <a:noFill/>
                <a:miter lim="800000"/>
                <a:headEnd/>
                <a:tailEnd/>
              </a:ln>
            </p:spPr>
            <p:txBody>
              <a:bodyPr>
                <a:spAutoFit/>
              </a:bodyPr>
              <a:lstStyle/>
              <a:p>
                <a:pPr>
                  <a:spcBef>
                    <a:spcPct val="50000"/>
                  </a:spcBef>
                </a:pPr>
                <a:r>
                  <a:rPr lang="en-US" sz="2000">
                    <a:solidFill>
                      <a:srgbClr val="0000FF"/>
                    </a:solidFill>
                    <a:cs typeface="Times New Roman" pitchFamily="18" charset="0"/>
                  </a:rPr>
                  <a:t>µ</a:t>
                </a:r>
                <a:r>
                  <a:rPr lang="en-US" sz="2000" baseline="-25000">
                    <a:solidFill>
                      <a:srgbClr val="0000FF"/>
                    </a:solidFill>
                    <a:cs typeface="Times New Roman" pitchFamily="18" charset="0"/>
                  </a:rPr>
                  <a:t>1</a:t>
                </a:r>
              </a:p>
            </p:txBody>
          </p:sp>
          <p:sp>
            <p:nvSpPr>
              <p:cNvPr id="92198" name="Text Box 82"/>
              <p:cNvSpPr txBox="1">
                <a:spLocks noChangeArrowheads="1"/>
              </p:cNvSpPr>
              <p:nvPr/>
            </p:nvSpPr>
            <p:spPr bwMode="auto">
              <a:xfrm>
                <a:off x="3312" y="1269"/>
                <a:ext cx="240" cy="233"/>
              </a:xfrm>
              <a:prstGeom prst="rect">
                <a:avLst/>
              </a:prstGeom>
              <a:noFill/>
              <a:ln w="9525">
                <a:noFill/>
                <a:miter lim="800000"/>
                <a:headEnd/>
                <a:tailEnd/>
              </a:ln>
            </p:spPr>
            <p:txBody>
              <a:bodyPr>
                <a:spAutoFit/>
              </a:bodyPr>
              <a:lstStyle/>
              <a:p>
                <a:pPr>
                  <a:spcBef>
                    <a:spcPct val="50000"/>
                  </a:spcBef>
                </a:pPr>
                <a:r>
                  <a:rPr lang="en-US">
                    <a:solidFill>
                      <a:srgbClr val="0000FF"/>
                    </a:solidFill>
                  </a:rPr>
                  <a:t>1</a:t>
                </a:r>
              </a:p>
            </p:txBody>
          </p:sp>
          <p:sp>
            <p:nvSpPr>
              <p:cNvPr id="92199" name="Line 83"/>
              <p:cNvSpPr>
                <a:spLocks noChangeShapeType="1"/>
              </p:cNvSpPr>
              <p:nvPr/>
            </p:nvSpPr>
            <p:spPr bwMode="auto">
              <a:xfrm flipV="1">
                <a:off x="3936" y="2064"/>
                <a:ext cx="528" cy="528"/>
              </a:xfrm>
              <a:prstGeom prst="line">
                <a:avLst/>
              </a:prstGeom>
              <a:noFill/>
              <a:ln w="9525">
                <a:solidFill>
                  <a:srgbClr val="FF0000"/>
                </a:solidFill>
                <a:round/>
                <a:headEnd/>
                <a:tailEnd type="triangle" w="med" len="med"/>
              </a:ln>
            </p:spPr>
            <p:txBody>
              <a:bodyPr/>
              <a:lstStyle/>
              <a:p>
                <a:endParaRPr lang="en-US"/>
              </a:p>
            </p:txBody>
          </p:sp>
          <p:sp>
            <p:nvSpPr>
              <p:cNvPr id="92200" name="Line 84"/>
              <p:cNvSpPr>
                <a:spLocks noChangeShapeType="1"/>
              </p:cNvSpPr>
              <p:nvPr/>
            </p:nvSpPr>
            <p:spPr bwMode="auto">
              <a:xfrm flipV="1">
                <a:off x="4416" y="1776"/>
                <a:ext cx="288" cy="336"/>
              </a:xfrm>
              <a:prstGeom prst="line">
                <a:avLst/>
              </a:prstGeom>
              <a:noFill/>
              <a:ln w="9525">
                <a:solidFill>
                  <a:srgbClr val="FF0000"/>
                </a:solidFill>
                <a:round/>
                <a:headEnd/>
                <a:tailEnd/>
              </a:ln>
            </p:spPr>
            <p:txBody>
              <a:bodyPr/>
              <a:lstStyle/>
              <a:p>
                <a:endParaRPr lang="en-US"/>
              </a:p>
            </p:txBody>
          </p:sp>
          <p:sp>
            <p:nvSpPr>
              <p:cNvPr id="92201" name="Line 85"/>
              <p:cNvSpPr>
                <a:spLocks noChangeShapeType="1"/>
              </p:cNvSpPr>
              <p:nvPr/>
            </p:nvSpPr>
            <p:spPr bwMode="auto">
              <a:xfrm flipV="1">
                <a:off x="4272" y="2256"/>
                <a:ext cx="336" cy="336"/>
              </a:xfrm>
              <a:prstGeom prst="line">
                <a:avLst/>
              </a:prstGeom>
              <a:noFill/>
              <a:ln w="9525">
                <a:solidFill>
                  <a:srgbClr val="FF0000"/>
                </a:solidFill>
                <a:round/>
                <a:headEnd/>
                <a:tailEnd type="triangle" w="med" len="med"/>
              </a:ln>
            </p:spPr>
            <p:txBody>
              <a:bodyPr/>
              <a:lstStyle/>
              <a:p>
                <a:endParaRPr lang="en-US"/>
              </a:p>
            </p:txBody>
          </p:sp>
          <p:sp>
            <p:nvSpPr>
              <p:cNvPr id="92202" name="Line 86"/>
              <p:cNvSpPr>
                <a:spLocks noChangeShapeType="1"/>
              </p:cNvSpPr>
              <p:nvPr/>
            </p:nvSpPr>
            <p:spPr bwMode="auto">
              <a:xfrm flipV="1">
                <a:off x="4608" y="1920"/>
                <a:ext cx="336" cy="336"/>
              </a:xfrm>
              <a:prstGeom prst="line">
                <a:avLst/>
              </a:prstGeom>
              <a:noFill/>
              <a:ln w="9525">
                <a:solidFill>
                  <a:srgbClr val="FF0000"/>
                </a:solidFill>
                <a:round/>
                <a:headEnd/>
                <a:tailEnd/>
              </a:ln>
            </p:spPr>
            <p:txBody>
              <a:bodyPr/>
              <a:lstStyle/>
              <a:p>
                <a:endParaRPr lang="en-US"/>
              </a:p>
            </p:txBody>
          </p:sp>
        </p:grpSp>
        <p:grpSp>
          <p:nvGrpSpPr>
            <p:cNvPr id="92174" name="Group 39"/>
            <p:cNvGrpSpPr>
              <a:grpSpLocks/>
            </p:cNvGrpSpPr>
            <p:nvPr/>
          </p:nvGrpSpPr>
          <p:grpSpPr bwMode="auto">
            <a:xfrm>
              <a:off x="5638800" y="2133600"/>
              <a:ext cx="3145970" cy="2895600"/>
              <a:chOff x="5638800" y="2133600"/>
              <a:chExt cx="3145970" cy="2895600"/>
            </a:xfrm>
          </p:grpSpPr>
          <p:sp>
            <p:nvSpPr>
              <p:cNvPr id="92175" name="Arc 37"/>
              <p:cNvSpPr>
                <a:spLocks/>
              </p:cNvSpPr>
              <p:nvPr/>
            </p:nvSpPr>
            <p:spPr bwMode="auto">
              <a:xfrm>
                <a:off x="6563910" y="3505200"/>
                <a:ext cx="277924" cy="152400"/>
              </a:xfrm>
              <a:custGeom>
                <a:avLst/>
                <a:gdLst>
                  <a:gd name="T0" fmla="*/ 2147483647 w 21051"/>
                  <a:gd name="T1" fmla="*/ 0 h 21576"/>
                  <a:gd name="T2" fmla="*/ 2147483647 w 21051"/>
                  <a:gd name="T3" fmla="*/ 2147483647 h 21576"/>
                  <a:gd name="T4" fmla="*/ 0 w 21051"/>
                  <a:gd name="T5" fmla="*/ 2147483647 h 21576"/>
                  <a:gd name="T6" fmla="*/ 0 60000 65536"/>
                  <a:gd name="T7" fmla="*/ 0 60000 65536"/>
                  <a:gd name="T8" fmla="*/ 0 60000 65536"/>
                  <a:gd name="T9" fmla="*/ 0 w 21051"/>
                  <a:gd name="T10" fmla="*/ 0 h 21576"/>
                  <a:gd name="T11" fmla="*/ 21051 w 21051"/>
                  <a:gd name="T12" fmla="*/ 21576 h 21576"/>
                </a:gdLst>
                <a:ahLst/>
                <a:cxnLst>
                  <a:cxn ang="T6">
                    <a:pos x="T0" y="T1"/>
                  </a:cxn>
                  <a:cxn ang="T7">
                    <a:pos x="T2" y="T3"/>
                  </a:cxn>
                  <a:cxn ang="T8">
                    <a:pos x="T4" y="T5"/>
                  </a:cxn>
                </a:cxnLst>
                <a:rect l="T9" t="T10" r="T11" b="T12"/>
                <a:pathLst>
                  <a:path w="21051" h="21576" fill="none" extrusionOk="0">
                    <a:moveTo>
                      <a:pt x="1014" y="-1"/>
                    </a:moveTo>
                    <a:cubicBezTo>
                      <a:pt x="10689" y="454"/>
                      <a:pt x="18879" y="7295"/>
                      <a:pt x="21050" y="16735"/>
                    </a:cubicBezTo>
                  </a:path>
                  <a:path w="21051" h="21576" stroke="0" extrusionOk="0">
                    <a:moveTo>
                      <a:pt x="1014" y="-1"/>
                    </a:moveTo>
                    <a:cubicBezTo>
                      <a:pt x="10689" y="454"/>
                      <a:pt x="18879" y="7295"/>
                      <a:pt x="21050" y="16735"/>
                    </a:cubicBezTo>
                    <a:lnTo>
                      <a:pt x="0" y="21576"/>
                    </a:lnTo>
                    <a:close/>
                  </a:path>
                </a:pathLst>
              </a:custGeom>
              <a:noFill/>
              <a:ln w="9525">
                <a:solidFill>
                  <a:srgbClr val="FF0000"/>
                </a:solidFill>
                <a:round/>
                <a:headEnd/>
                <a:tailEnd/>
              </a:ln>
            </p:spPr>
            <p:txBody>
              <a:bodyPr wrap="none" anchor="ctr"/>
              <a:lstStyle/>
              <a:p>
                <a:endParaRPr lang="en-US"/>
              </a:p>
            </p:txBody>
          </p:sp>
          <p:sp>
            <p:nvSpPr>
              <p:cNvPr id="92176" name="Arc 38"/>
              <p:cNvSpPr>
                <a:spLocks/>
              </p:cNvSpPr>
              <p:nvPr/>
            </p:nvSpPr>
            <p:spPr bwMode="auto">
              <a:xfrm flipV="1">
                <a:off x="6317197" y="4191000"/>
                <a:ext cx="239282" cy="152400"/>
              </a:xfrm>
              <a:custGeom>
                <a:avLst/>
                <a:gdLst>
                  <a:gd name="T0" fmla="*/ 0 w 18159"/>
                  <a:gd name="T1" fmla="*/ 2147483647 h 21600"/>
                  <a:gd name="T2" fmla="*/ 2147483647 w 18159"/>
                  <a:gd name="T3" fmla="*/ 2147483647 h 21600"/>
                  <a:gd name="T4" fmla="*/ 2147483647 w 18159"/>
                  <a:gd name="T5" fmla="*/ 2147483647 h 21600"/>
                  <a:gd name="T6" fmla="*/ 0 60000 65536"/>
                  <a:gd name="T7" fmla="*/ 0 60000 65536"/>
                  <a:gd name="T8" fmla="*/ 0 60000 65536"/>
                  <a:gd name="T9" fmla="*/ 0 w 18159"/>
                  <a:gd name="T10" fmla="*/ 0 h 21600"/>
                  <a:gd name="T11" fmla="*/ 18159 w 18159"/>
                  <a:gd name="T12" fmla="*/ 21600 h 21600"/>
                </a:gdLst>
                <a:ahLst/>
                <a:cxnLst>
                  <a:cxn ang="T6">
                    <a:pos x="T0" y="T1"/>
                  </a:cxn>
                  <a:cxn ang="T7">
                    <a:pos x="T2" y="T3"/>
                  </a:cxn>
                  <a:cxn ang="T8">
                    <a:pos x="T4" y="T5"/>
                  </a:cxn>
                </a:cxnLst>
                <a:rect l="T9" t="T10" r="T11" b="T12"/>
                <a:pathLst>
                  <a:path w="18159" h="21600" fill="none" extrusionOk="0">
                    <a:moveTo>
                      <a:pt x="-1" y="8223"/>
                    </a:moveTo>
                    <a:cubicBezTo>
                      <a:pt x="4095" y="3030"/>
                      <a:pt x="10345" y="-1"/>
                      <a:pt x="16960" y="0"/>
                    </a:cubicBezTo>
                    <a:cubicBezTo>
                      <a:pt x="17359" y="0"/>
                      <a:pt x="17759" y="11"/>
                      <a:pt x="18158" y="33"/>
                    </a:cubicBezTo>
                  </a:path>
                  <a:path w="18159" h="21600" stroke="0" extrusionOk="0">
                    <a:moveTo>
                      <a:pt x="-1" y="8223"/>
                    </a:moveTo>
                    <a:cubicBezTo>
                      <a:pt x="4095" y="3030"/>
                      <a:pt x="10345" y="-1"/>
                      <a:pt x="16960" y="0"/>
                    </a:cubicBezTo>
                    <a:cubicBezTo>
                      <a:pt x="17359" y="0"/>
                      <a:pt x="17759" y="11"/>
                      <a:pt x="18158" y="33"/>
                    </a:cubicBezTo>
                    <a:lnTo>
                      <a:pt x="16960" y="21600"/>
                    </a:lnTo>
                    <a:close/>
                  </a:path>
                </a:pathLst>
              </a:custGeom>
              <a:noFill/>
              <a:ln w="9525">
                <a:solidFill>
                  <a:srgbClr val="FF0000"/>
                </a:solidFill>
                <a:round/>
                <a:headEnd/>
                <a:tailEnd/>
              </a:ln>
            </p:spPr>
            <p:txBody>
              <a:bodyPr rot="10800000" wrap="none" anchor="ctr"/>
              <a:lstStyle/>
              <a:p>
                <a:endParaRPr lang="en-US"/>
              </a:p>
            </p:txBody>
          </p:sp>
          <p:sp>
            <p:nvSpPr>
              <p:cNvPr id="92177" name="Text Box 39"/>
              <p:cNvSpPr txBox="1">
                <a:spLocks noChangeArrowheads="1"/>
              </p:cNvSpPr>
              <p:nvPr/>
            </p:nvSpPr>
            <p:spPr bwMode="auto">
              <a:xfrm>
                <a:off x="6627818" y="3124200"/>
                <a:ext cx="499371" cy="336550"/>
              </a:xfrm>
              <a:prstGeom prst="rect">
                <a:avLst/>
              </a:prstGeom>
              <a:noFill/>
              <a:ln w="9525">
                <a:noFill/>
                <a:miter lim="800000"/>
                <a:headEnd/>
                <a:tailEnd/>
              </a:ln>
            </p:spPr>
            <p:txBody>
              <a:bodyPr>
                <a:spAutoFit/>
              </a:bodyPr>
              <a:lstStyle/>
              <a:p>
                <a:pPr>
                  <a:spcBef>
                    <a:spcPct val="50000"/>
                  </a:spcBef>
                </a:pPr>
                <a:r>
                  <a:rPr lang="el-GR" sz="1600">
                    <a:solidFill>
                      <a:srgbClr val="0000FF"/>
                    </a:solidFill>
                    <a:cs typeface="Times New Roman" pitchFamily="18" charset="0"/>
                  </a:rPr>
                  <a:t>θ</a:t>
                </a:r>
                <a:r>
                  <a:rPr lang="en-US" sz="1600" baseline="-25000">
                    <a:solidFill>
                      <a:srgbClr val="0000FF"/>
                    </a:solidFill>
                    <a:cs typeface="Times New Roman" pitchFamily="18" charset="0"/>
                  </a:rPr>
                  <a:t>2</a:t>
                </a:r>
                <a:endParaRPr lang="el-GR" sz="1600" baseline="-25000">
                  <a:solidFill>
                    <a:srgbClr val="0000FF"/>
                  </a:solidFill>
                  <a:cs typeface="Times New Roman" pitchFamily="18" charset="0"/>
                </a:endParaRPr>
              </a:p>
            </p:txBody>
          </p:sp>
          <p:sp>
            <p:nvSpPr>
              <p:cNvPr id="92178" name="Text Box 90"/>
              <p:cNvSpPr txBox="1">
                <a:spLocks noChangeArrowheads="1"/>
              </p:cNvSpPr>
              <p:nvPr/>
            </p:nvSpPr>
            <p:spPr bwMode="auto">
              <a:xfrm>
                <a:off x="6183086" y="4268108"/>
                <a:ext cx="500063" cy="369332"/>
              </a:xfrm>
              <a:prstGeom prst="rect">
                <a:avLst/>
              </a:prstGeom>
              <a:noFill/>
              <a:ln w="9525">
                <a:noFill/>
                <a:miter lim="800000"/>
                <a:headEnd/>
                <a:tailEnd/>
              </a:ln>
            </p:spPr>
            <p:txBody>
              <a:bodyPr>
                <a:spAutoFit/>
              </a:bodyPr>
              <a:lstStyle/>
              <a:p>
                <a:pPr>
                  <a:spcBef>
                    <a:spcPct val="50000"/>
                  </a:spcBef>
                </a:pPr>
                <a:r>
                  <a:rPr lang="en-US"/>
                  <a:t> </a:t>
                </a:r>
                <a:r>
                  <a:rPr lang="el-GR" sz="1600">
                    <a:solidFill>
                      <a:srgbClr val="0000FF"/>
                    </a:solidFill>
                  </a:rPr>
                  <a:t>θ</a:t>
                </a:r>
                <a:r>
                  <a:rPr lang="en-US" sz="1600">
                    <a:solidFill>
                      <a:srgbClr val="0000FF"/>
                    </a:solidFill>
                  </a:rPr>
                  <a:t>1</a:t>
                </a:r>
              </a:p>
            </p:txBody>
          </p:sp>
          <p:sp>
            <p:nvSpPr>
              <p:cNvPr id="92179" name="Line 93"/>
              <p:cNvSpPr>
                <a:spLocks noChangeShapeType="1"/>
              </p:cNvSpPr>
              <p:nvPr/>
            </p:nvSpPr>
            <p:spPr bwMode="auto">
              <a:xfrm>
                <a:off x="5638800" y="3352800"/>
                <a:ext cx="0" cy="381000"/>
              </a:xfrm>
              <a:prstGeom prst="line">
                <a:avLst/>
              </a:prstGeom>
              <a:noFill/>
              <a:ln w="9525">
                <a:solidFill>
                  <a:srgbClr val="FF0000"/>
                </a:solidFill>
                <a:round/>
                <a:headEnd/>
                <a:tailEnd type="triangle" w="med" len="med"/>
              </a:ln>
            </p:spPr>
            <p:txBody>
              <a:bodyPr/>
              <a:lstStyle/>
              <a:p>
                <a:endParaRPr lang="en-US"/>
              </a:p>
            </p:txBody>
          </p:sp>
          <p:sp>
            <p:nvSpPr>
              <p:cNvPr id="46" name="Line 65"/>
              <p:cNvSpPr>
                <a:spLocks noChangeShapeType="1"/>
              </p:cNvSpPr>
              <p:nvPr/>
            </p:nvSpPr>
            <p:spPr bwMode="auto">
              <a:xfrm flipH="1">
                <a:off x="7620350" y="2133600"/>
                <a:ext cx="75809" cy="2895600"/>
              </a:xfrm>
              <a:prstGeom prst="line">
                <a:avLst/>
              </a:prstGeom>
              <a:noFill/>
              <a:ln w="6350">
                <a:solidFill>
                  <a:schemeClr val="tx1"/>
                </a:solidFill>
                <a:prstDash val="sysDot"/>
                <a:round/>
                <a:headEnd/>
                <a:tailEnd/>
              </a:ln>
              <a:effectLst>
                <a:prstShdw prst="shdw17" dist="17961" dir="2700000">
                  <a:schemeClr val="tx1">
                    <a:gamma/>
                    <a:shade val="60000"/>
                    <a:invGamma/>
                  </a:schemeClr>
                </a:prstShdw>
              </a:effectLst>
            </p:spPr>
            <p:txBody>
              <a:bodyPr/>
              <a:lstStyle/>
              <a:p>
                <a:pPr>
                  <a:defRPr/>
                </a:pPr>
                <a:endParaRPr lang="en-US"/>
              </a:p>
            </p:txBody>
          </p:sp>
          <p:sp>
            <p:nvSpPr>
              <p:cNvPr id="92181" name="Line 75"/>
              <p:cNvSpPr>
                <a:spLocks noChangeShapeType="1"/>
              </p:cNvSpPr>
              <p:nvPr/>
            </p:nvSpPr>
            <p:spPr bwMode="auto">
              <a:xfrm flipV="1">
                <a:off x="5749979" y="3962400"/>
                <a:ext cx="2251021" cy="1066796"/>
              </a:xfrm>
              <a:prstGeom prst="line">
                <a:avLst/>
              </a:prstGeom>
              <a:noFill/>
              <a:ln w="9525">
                <a:solidFill>
                  <a:srgbClr val="FF0000"/>
                </a:solidFill>
                <a:round/>
                <a:headEnd/>
                <a:tailEnd/>
              </a:ln>
            </p:spPr>
            <p:txBody>
              <a:bodyPr/>
              <a:lstStyle/>
              <a:p>
                <a:endParaRPr lang="en-US"/>
              </a:p>
            </p:txBody>
          </p:sp>
          <p:cxnSp>
            <p:nvCxnSpPr>
              <p:cNvPr id="92182" name="Straight Arrow Connector 47"/>
              <p:cNvCxnSpPr>
                <a:cxnSpLocks noChangeShapeType="1"/>
              </p:cNvCxnSpPr>
              <p:nvPr/>
            </p:nvCxnSpPr>
            <p:spPr bwMode="auto">
              <a:xfrm>
                <a:off x="7641770" y="3962400"/>
                <a:ext cx="1143000" cy="1588"/>
              </a:xfrm>
              <a:prstGeom prst="straightConnector1">
                <a:avLst/>
              </a:prstGeom>
              <a:noFill/>
              <a:ln w="22225" algn="ctr">
                <a:solidFill>
                  <a:srgbClr val="FF0000"/>
                </a:solidFill>
                <a:round/>
                <a:headEnd/>
                <a:tailEnd type="arrow" w="med" len="med"/>
              </a:ln>
            </p:spPr>
          </p:cxnSp>
          <p:sp>
            <p:nvSpPr>
              <p:cNvPr id="92183" name="Line 85"/>
              <p:cNvSpPr>
                <a:spLocks noChangeShapeType="1"/>
              </p:cNvSpPr>
              <p:nvPr/>
            </p:nvSpPr>
            <p:spPr bwMode="auto">
              <a:xfrm>
                <a:off x="7990114" y="3973286"/>
                <a:ext cx="792746" cy="457200"/>
              </a:xfrm>
              <a:prstGeom prst="line">
                <a:avLst/>
              </a:prstGeom>
              <a:noFill/>
              <a:ln w="9525">
                <a:solidFill>
                  <a:srgbClr val="FF0000"/>
                </a:solidFill>
                <a:round/>
                <a:headEnd/>
                <a:tailEnd type="triangle" w="med" len="med"/>
              </a:ln>
            </p:spPr>
            <p:txBody>
              <a:bodyPr/>
              <a:lstStyle/>
              <a:p>
                <a:endParaRPr lang="en-US"/>
              </a:p>
            </p:txBody>
          </p:sp>
        </p:grpSp>
      </p:grpSp>
      <p:sp>
        <p:nvSpPr>
          <p:cNvPr id="13352" name="Rectangle 40"/>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sp>
        <p:nvSpPr>
          <p:cNvPr id="13354" name="Rectangle 42"/>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sp>
        <p:nvSpPr>
          <p:cNvPr id="13356" name="Rectangle 44"/>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pic>
        <p:nvPicPr>
          <p:cNvPr id="92170" name="Picture 4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28763" y="3886200"/>
            <a:ext cx="1246187" cy="609600"/>
          </a:xfrm>
          <a:prstGeom prst="rect">
            <a:avLst/>
          </a:prstGeom>
          <a:noFill/>
          <a:ln w="9525">
            <a:noFill/>
            <a:miter lim="800000"/>
            <a:headEnd/>
            <a:tailEnd/>
          </a:ln>
        </p:spPr>
      </p:pic>
      <p:sp>
        <p:nvSpPr>
          <p:cNvPr id="13358" name="Rectangle 46"/>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pic>
        <p:nvPicPr>
          <p:cNvPr id="92172" name="Picture 4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36725" y="2590800"/>
            <a:ext cx="2009775" cy="685800"/>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32956" y="762000"/>
            <a:ext cx="6968059" cy="533400"/>
          </a:xfrm>
        </p:spPr>
        <p:txBody>
          <a:bodyPr/>
          <a:lstStyle/>
          <a:p>
            <a:pPr eaLnBrk="1" fontAlgn="auto" hangingPunct="1">
              <a:spcAft>
                <a:spcPts val="0"/>
              </a:spcAft>
              <a:defRPr/>
            </a:pPr>
            <a:r>
              <a:rPr lang="en-US" sz="2800" b="1" dirty="0" smtClean="0">
                <a:solidFill>
                  <a:srgbClr val="000099"/>
                </a:solidFill>
                <a:latin typeface="Times New Roman" pitchFamily="18" charset="0"/>
                <a:cs typeface="Times New Roman" pitchFamily="18" charset="0"/>
              </a:rPr>
              <a:t>Propagation of light through a cladded fibre:</a:t>
            </a:r>
          </a:p>
        </p:txBody>
      </p:sp>
      <p:sp>
        <p:nvSpPr>
          <p:cNvPr id="93187" name="Arc 70"/>
          <p:cNvSpPr>
            <a:spLocks/>
          </p:cNvSpPr>
          <p:nvPr/>
        </p:nvSpPr>
        <p:spPr bwMode="auto">
          <a:xfrm>
            <a:off x="8401050" y="2808288"/>
            <a:ext cx="1350963" cy="1689100"/>
          </a:xfrm>
          <a:custGeom>
            <a:avLst/>
            <a:gdLst>
              <a:gd name="T0" fmla="*/ 2147483647 w 21600"/>
              <a:gd name="T1" fmla="*/ 2147483647 h 19930"/>
              <a:gd name="T2" fmla="*/ 2147483647 w 21600"/>
              <a:gd name="T3" fmla="*/ 0 h 19930"/>
              <a:gd name="T4" fmla="*/ 2147483647 w 21600"/>
              <a:gd name="T5" fmla="*/ 2147483647 h 19930"/>
              <a:gd name="T6" fmla="*/ 0 60000 65536"/>
              <a:gd name="T7" fmla="*/ 0 60000 65536"/>
              <a:gd name="T8" fmla="*/ 0 60000 65536"/>
              <a:gd name="T9" fmla="*/ 0 w 21600"/>
              <a:gd name="T10" fmla="*/ 0 h 19930"/>
              <a:gd name="T11" fmla="*/ 21600 w 21600"/>
              <a:gd name="T12" fmla="*/ 19930 h 19930"/>
            </a:gdLst>
            <a:ahLst/>
            <a:cxnLst>
              <a:cxn ang="T6">
                <a:pos x="T0" y="T1"/>
              </a:cxn>
              <a:cxn ang="T7">
                <a:pos x="T2" y="T3"/>
              </a:cxn>
              <a:cxn ang="T8">
                <a:pos x="T4" y="T5"/>
              </a:cxn>
            </a:cxnLst>
            <a:rect l="T9" t="T10" r="T11" b="T12"/>
            <a:pathLst>
              <a:path w="21600" h="19930" fill="none" extrusionOk="0">
                <a:moveTo>
                  <a:pt x="3302" y="19929"/>
                </a:moveTo>
                <a:cubicBezTo>
                  <a:pt x="1144" y="16489"/>
                  <a:pt x="0" y="12511"/>
                  <a:pt x="0" y="8451"/>
                </a:cubicBezTo>
                <a:cubicBezTo>
                  <a:pt x="-1" y="5546"/>
                  <a:pt x="585" y="2672"/>
                  <a:pt x="1721" y="-1"/>
                </a:cubicBezTo>
              </a:path>
              <a:path w="21600" h="19930" stroke="0" extrusionOk="0">
                <a:moveTo>
                  <a:pt x="3302" y="19929"/>
                </a:moveTo>
                <a:cubicBezTo>
                  <a:pt x="1144" y="16489"/>
                  <a:pt x="0" y="12511"/>
                  <a:pt x="0" y="8451"/>
                </a:cubicBezTo>
                <a:cubicBezTo>
                  <a:pt x="-1" y="5546"/>
                  <a:pt x="585" y="2672"/>
                  <a:pt x="1721" y="-1"/>
                </a:cubicBezTo>
                <a:lnTo>
                  <a:pt x="21600" y="8451"/>
                </a:lnTo>
                <a:close/>
              </a:path>
            </a:pathLst>
          </a:custGeom>
          <a:noFill/>
          <a:ln w="9525">
            <a:solidFill>
              <a:srgbClr val="FF9900"/>
            </a:solidFill>
            <a:round/>
            <a:headEnd/>
            <a:tailEnd/>
          </a:ln>
        </p:spPr>
        <p:txBody>
          <a:bodyPr wrap="none" anchor="ctr"/>
          <a:lstStyle/>
          <a:p>
            <a:endParaRPr lang="en-US"/>
          </a:p>
        </p:txBody>
      </p:sp>
      <p:sp>
        <p:nvSpPr>
          <p:cNvPr id="93188" name="Line 86"/>
          <p:cNvSpPr>
            <a:spLocks noChangeShapeType="1"/>
          </p:cNvSpPr>
          <p:nvPr/>
        </p:nvSpPr>
        <p:spPr bwMode="auto">
          <a:xfrm>
            <a:off x="450850" y="4495800"/>
            <a:ext cx="8701088" cy="0"/>
          </a:xfrm>
          <a:prstGeom prst="line">
            <a:avLst/>
          </a:prstGeom>
          <a:noFill/>
          <a:ln w="9525" cap="rnd">
            <a:solidFill>
              <a:schemeClr val="tx1"/>
            </a:solidFill>
            <a:prstDash val="sysDot"/>
            <a:round/>
            <a:headEnd/>
            <a:tailEnd/>
          </a:ln>
        </p:spPr>
        <p:txBody>
          <a:bodyPr/>
          <a:lstStyle/>
          <a:p>
            <a:endParaRPr lang="en-US"/>
          </a:p>
        </p:txBody>
      </p:sp>
      <p:grpSp>
        <p:nvGrpSpPr>
          <p:cNvPr id="93189" name="Group 42"/>
          <p:cNvGrpSpPr>
            <a:grpSpLocks/>
          </p:cNvGrpSpPr>
          <p:nvPr/>
        </p:nvGrpSpPr>
        <p:grpSpPr bwMode="auto">
          <a:xfrm>
            <a:off x="150813" y="2057400"/>
            <a:ext cx="8624887" cy="4114800"/>
            <a:chOff x="152400" y="2057400"/>
            <a:chExt cx="8763000" cy="4114800"/>
          </a:xfrm>
        </p:grpSpPr>
        <p:sp>
          <p:nvSpPr>
            <p:cNvPr id="102425" name="Rectangle 25"/>
            <p:cNvSpPr>
              <a:spLocks noChangeArrowheads="1"/>
            </p:cNvSpPr>
            <p:nvPr/>
          </p:nvSpPr>
          <p:spPr bwMode="auto">
            <a:xfrm>
              <a:off x="152400" y="3886200"/>
              <a:ext cx="1295175" cy="523875"/>
            </a:xfrm>
            <a:prstGeom prst="rect">
              <a:avLst/>
            </a:prstGeom>
            <a:noFill/>
            <a:ln w="9525">
              <a:noFill/>
              <a:miter lim="800000"/>
              <a:headEnd/>
              <a:tailEnd/>
            </a:ln>
            <a:effectLst/>
          </p:spPr>
          <p:txBody>
            <a:bodyPr>
              <a:spAutoFit/>
            </a:bodyPr>
            <a:lstStyle/>
            <a:p>
              <a:pPr>
                <a:defRPr/>
              </a:pPr>
              <a:r>
                <a:rPr lang="en-US" sz="1400" dirty="0">
                  <a:effectLst>
                    <a:outerShdw blurRad="38100" dist="38100" dir="2700000" algn="tl">
                      <a:srgbClr val="C0C0C0"/>
                    </a:outerShdw>
                  </a:effectLst>
                  <a:latin typeface="Century Gothic" pitchFamily="34" charset="0"/>
                </a:rPr>
                <a:t>Launching medium air</a:t>
              </a:r>
            </a:p>
          </p:txBody>
        </p:sp>
        <p:grpSp>
          <p:nvGrpSpPr>
            <p:cNvPr id="93192" name="Group 41"/>
            <p:cNvGrpSpPr>
              <a:grpSpLocks/>
            </p:cNvGrpSpPr>
            <p:nvPr/>
          </p:nvGrpSpPr>
          <p:grpSpPr bwMode="auto">
            <a:xfrm>
              <a:off x="381000" y="2057400"/>
              <a:ext cx="8534400" cy="4114800"/>
              <a:chOff x="381000" y="2057400"/>
              <a:chExt cx="8534400" cy="4114800"/>
            </a:xfrm>
          </p:grpSpPr>
          <p:sp>
            <p:nvSpPr>
              <p:cNvPr id="93193" name="Line 27"/>
              <p:cNvSpPr>
                <a:spLocks noChangeShapeType="1"/>
              </p:cNvSpPr>
              <p:nvPr/>
            </p:nvSpPr>
            <p:spPr bwMode="auto">
              <a:xfrm>
                <a:off x="1295400" y="4114800"/>
                <a:ext cx="0" cy="609600"/>
              </a:xfrm>
              <a:prstGeom prst="line">
                <a:avLst/>
              </a:prstGeom>
              <a:noFill/>
              <a:ln w="9525">
                <a:solidFill>
                  <a:schemeClr val="tx1"/>
                </a:solidFill>
                <a:round/>
                <a:headEnd/>
                <a:tailEnd/>
              </a:ln>
            </p:spPr>
            <p:txBody>
              <a:bodyPr/>
              <a:lstStyle/>
              <a:p>
                <a:endParaRPr lang="en-US"/>
              </a:p>
            </p:txBody>
          </p:sp>
          <p:sp>
            <p:nvSpPr>
              <p:cNvPr id="93194" name="Oval 54"/>
              <p:cNvSpPr>
                <a:spLocks noChangeArrowheads="1"/>
              </p:cNvSpPr>
              <p:nvPr/>
            </p:nvSpPr>
            <p:spPr bwMode="auto">
              <a:xfrm>
                <a:off x="914400" y="3505200"/>
                <a:ext cx="762000" cy="1905000"/>
              </a:xfrm>
              <a:prstGeom prst="ellipse">
                <a:avLst/>
              </a:prstGeom>
              <a:noFill/>
              <a:ln w="28575">
                <a:solidFill>
                  <a:schemeClr val="tx1"/>
                </a:solidFill>
                <a:round/>
                <a:headEnd/>
                <a:tailEnd/>
              </a:ln>
            </p:spPr>
            <p:txBody>
              <a:bodyPr wrap="none" anchor="ctr"/>
              <a:lstStyle/>
              <a:p>
                <a:endParaRPr lang="en-US"/>
              </a:p>
            </p:txBody>
          </p:sp>
          <p:sp>
            <p:nvSpPr>
              <p:cNvPr id="93195" name="Line 55"/>
              <p:cNvSpPr>
                <a:spLocks noChangeShapeType="1"/>
              </p:cNvSpPr>
              <p:nvPr/>
            </p:nvSpPr>
            <p:spPr bwMode="auto">
              <a:xfrm>
                <a:off x="1295400" y="3505200"/>
                <a:ext cx="7543800" cy="0"/>
              </a:xfrm>
              <a:prstGeom prst="line">
                <a:avLst/>
              </a:prstGeom>
              <a:noFill/>
              <a:ln w="28575">
                <a:solidFill>
                  <a:schemeClr val="tx1"/>
                </a:solidFill>
                <a:round/>
                <a:headEnd/>
                <a:tailEnd/>
              </a:ln>
            </p:spPr>
            <p:txBody>
              <a:bodyPr/>
              <a:lstStyle/>
              <a:p>
                <a:endParaRPr lang="en-US"/>
              </a:p>
            </p:txBody>
          </p:sp>
          <p:sp>
            <p:nvSpPr>
              <p:cNvPr id="93196" name="Line 56"/>
              <p:cNvSpPr>
                <a:spLocks noChangeShapeType="1"/>
              </p:cNvSpPr>
              <p:nvPr/>
            </p:nvSpPr>
            <p:spPr bwMode="auto">
              <a:xfrm>
                <a:off x="1219200" y="5410200"/>
                <a:ext cx="7696200" cy="0"/>
              </a:xfrm>
              <a:prstGeom prst="line">
                <a:avLst/>
              </a:prstGeom>
              <a:noFill/>
              <a:ln w="28575">
                <a:solidFill>
                  <a:schemeClr val="tx1"/>
                </a:solidFill>
                <a:round/>
                <a:headEnd/>
                <a:tailEnd/>
              </a:ln>
            </p:spPr>
            <p:txBody>
              <a:bodyPr/>
              <a:lstStyle/>
              <a:p>
                <a:endParaRPr lang="en-US"/>
              </a:p>
            </p:txBody>
          </p:sp>
          <p:sp>
            <p:nvSpPr>
              <p:cNvPr id="93197" name="Arc 57"/>
              <p:cNvSpPr>
                <a:spLocks/>
              </p:cNvSpPr>
              <p:nvPr/>
            </p:nvSpPr>
            <p:spPr bwMode="auto">
              <a:xfrm>
                <a:off x="2449513" y="2743200"/>
                <a:ext cx="1093787" cy="3429000"/>
              </a:xfrm>
              <a:custGeom>
                <a:avLst/>
                <a:gdLst>
                  <a:gd name="T0" fmla="*/ 2147483647 w 39489"/>
                  <a:gd name="T1" fmla="*/ 2147483647 h 43200"/>
                  <a:gd name="T2" fmla="*/ 0 w 39489"/>
                  <a:gd name="T3" fmla="*/ 2147483647 h 43200"/>
                  <a:gd name="T4" fmla="*/ 2147483647 w 39489"/>
                  <a:gd name="T5" fmla="*/ 2147483647 h 43200"/>
                  <a:gd name="T6" fmla="*/ 0 60000 65536"/>
                  <a:gd name="T7" fmla="*/ 0 60000 65536"/>
                  <a:gd name="T8" fmla="*/ 0 60000 65536"/>
                  <a:gd name="T9" fmla="*/ 0 w 39489"/>
                  <a:gd name="T10" fmla="*/ 0 h 43200"/>
                  <a:gd name="T11" fmla="*/ 39489 w 39489"/>
                  <a:gd name="T12" fmla="*/ 43200 h 43200"/>
                </a:gdLst>
                <a:ahLst/>
                <a:cxnLst>
                  <a:cxn ang="T6">
                    <a:pos x="T0" y="T1"/>
                  </a:cxn>
                  <a:cxn ang="T7">
                    <a:pos x="T2" y="T3"/>
                  </a:cxn>
                  <a:cxn ang="T8">
                    <a:pos x="T4" y="T5"/>
                  </a:cxn>
                </a:cxnLst>
                <a:rect l="T9" t="T10" r="T11" b="T12"/>
                <a:pathLst>
                  <a:path w="39489" h="43200" fill="none" extrusionOk="0">
                    <a:moveTo>
                      <a:pt x="66" y="9396"/>
                    </a:moveTo>
                    <a:cubicBezTo>
                      <a:pt x="4093" y="3515"/>
                      <a:pt x="10761" y="-1"/>
                      <a:pt x="17889" y="0"/>
                    </a:cubicBezTo>
                    <a:cubicBezTo>
                      <a:pt x="29818" y="0"/>
                      <a:pt x="39489" y="9670"/>
                      <a:pt x="39489" y="21600"/>
                    </a:cubicBezTo>
                    <a:cubicBezTo>
                      <a:pt x="39489" y="33529"/>
                      <a:pt x="29818" y="43200"/>
                      <a:pt x="17889" y="43200"/>
                    </a:cubicBezTo>
                    <a:cubicBezTo>
                      <a:pt x="10719" y="43200"/>
                      <a:pt x="4017" y="39642"/>
                      <a:pt x="-1" y="33705"/>
                    </a:cubicBezTo>
                  </a:path>
                  <a:path w="39489" h="43200" stroke="0" extrusionOk="0">
                    <a:moveTo>
                      <a:pt x="66" y="9396"/>
                    </a:moveTo>
                    <a:cubicBezTo>
                      <a:pt x="4093" y="3515"/>
                      <a:pt x="10761" y="-1"/>
                      <a:pt x="17889" y="0"/>
                    </a:cubicBezTo>
                    <a:cubicBezTo>
                      <a:pt x="29818" y="0"/>
                      <a:pt x="39489" y="9670"/>
                      <a:pt x="39489" y="21600"/>
                    </a:cubicBezTo>
                    <a:cubicBezTo>
                      <a:pt x="39489" y="33529"/>
                      <a:pt x="29818" y="43200"/>
                      <a:pt x="17889" y="43200"/>
                    </a:cubicBezTo>
                    <a:cubicBezTo>
                      <a:pt x="10719" y="43200"/>
                      <a:pt x="4017" y="39642"/>
                      <a:pt x="-1" y="33705"/>
                    </a:cubicBezTo>
                    <a:lnTo>
                      <a:pt x="17889" y="21600"/>
                    </a:lnTo>
                    <a:close/>
                  </a:path>
                </a:pathLst>
              </a:custGeom>
              <a:noFill/>
              <a:ln w="38100">
                <a:solidFill>
                  <a:srgbClr val="FF9900"/>
                </a:solidFill>
                <a:round/>
                <a:headEnd/>
                <a:tailEnd/>
              </a:ln>
            </p:spPr>
            <p:txBody>
              <a:bodyPr wrap="none" anchor="ctr"/>
              <a:lstStyle/>
              <a:p>
                <a:endParaRPr lang="en-US"/>
              </a:p>
            </p:txBody>
          </p:sp>
          <p:sp>
            <p:nvSpPr>
              <p:cNvPr id="93198" name="Line 58"/>
              <p:cNvSpPr>
                <a:spLocks noChangeShapeType="1"/>
              </p:cNvSpPr>
              <p:nvPr/>
            </p:nvSpPr>
            <p:spPr bwMode="auto">
              <a:xfrm>
                <a:off x="2895600" y="2743200"/>
                <a:ext cx="5791200" cy="76200"/>
              </a:xfrm>
              <a:prstGeom prst="line">
                <a:avLst/>
              </a:prstGeom>
              <a:noFill/>
              <a:ln w="38100">
                <a:solidFill>
                  <a:srgbClr val="FF9900"/>
                </a:solidFill>
                <a:round/>
                <a:headEnd/>
                <a:tailEnd/>
              </a:ln>
            </p:spPr>
            <p:txBody>
              <a:bodyPr/>
              <a:lstStyle/>
              <a:p>
                <a:endParaRPr lang="en-US"/>
              </a:p>
            </p:txBody>
          </p:sp>
          <p:sp>
            <p:nvSpPr>
              <p:cNvPr id="93199" name="Line 59"/>
              <p:cNvSpPr>
                <a:spLocks noChangeShapeType="1"/>
              </p:cNvSpPr>
              <p:nvPr/>
            </p:nvSpPr>
            <p:spPr bwMode="auto">
              <a:xfrm>
                <a:off x="2895600" y="6172200"/>
                <a:ext cx="5867400" cy="0"/>
              </a:xfrm>
              <a:prstGeom prst="line">
                <a:avLst/>
              </a:prstGeom>
              <a:noFill/>
              <a:ln w="38100">
                <a:solidFill>
                  <a:srgbClr val="FF9900"/>
                </a:solidFill>
                <a:round/>
                <a:headEnd/>
                <a:tailEnd/>
              </a:ln>
            </p:spPr>
            <p:txBody>
              <a:bodyPr/>
              <a:lstStyle/>
              <a:p>
                <a:endParaRPr lang="en-US"/>
              </a:p>
            </p:txBody>
          </p:sp>
          <p:sp>
            <p:nvSpPr>
              <p:cNvPr id="93200" name="Line 60"/>
              <p:cNvSpPr>
                <a:spLocks noChangeShapeType="1"/>
              </p:cNvSpPr>
              <p:nvPr/>
            </p:nvSpPr>
            <p:spPr bwMode="auto">
              <a:xfrm flipH="1">
                <a:off x="381000" y="4495800"/>
                <a:ext cx="914400" cy="914400"/>
              </a:xfrm>
              <a:prstGeom prst="line">
                <a:avLst/>
              </a:prstGeom>
              <a:noFill/>
              <a:ln w="28575">
                <a:solidFill>
                  <a:srgbClr val="FF0000"/>
                </a:solidFill>
                <a:round/>
                <a:headEnd/>
                <a:tailEnd/>
              </a:ln>
            </p:spPr>
            <p:txBody>
              <a:bodyPr/>
              <a:lstStyle/>
              <a:p>
                <a:endParaRPr lang="en-US"/>
              </a:p>
            </p:txBody>
          </p:sp>
          <p:sp>
            <p:nvSpPr>
              <p:cNvPr id="93201" name="Line 61"/>
              <p:cNvSpPr>
                <a:spLocks noChangeShapeType="1"/>
              </p:cNvSpPr>
              <p:nvPr/>
            </p:nvSpPr>
            <p:spPr bwMode="auto">
              <a:xfrm flipV="1">
                <a:off x="381000" y="4953000"/>
                <a:ext cx="457200" cy="457200"/>
              </a:xfrm>
              <a:prstGeom prst="line">
                <a:avLst/>
              </a:prstGeom>
              <a:noFill/>
              <a:ln w="28575">
                <a:solidFill>
                  <a:srgbClr val="FF0000"/>
                </a:solidFill>
                <a:round/>
                <a:headEnd/>
                <a:tailEnd type="triangle" w="med" len="med"/>
              </a:ln>
            </p:spPr>
            <p:txBody>
              <a:bodyPr/>
              <a:lstStyle/>
              <a:p>
                <a:endParaRPr lang="en-US"/>
              </a:p>
            </p:txBody>
          </p:sp>
          <p:sp>
            <p:nvSpPr>
              <p:cNvPr id="93202" name="Line 62"/>
              <p:cNvSpPr>
                <a:spLocks noChangeShapeType="1"/>
              </p:cNvSpPr>
              <p:nvPr/>
            </p:nvSpPr>
            <p:spPr bwMode="auto">
              <a:xfrm flipV="1">
                <a:off x="1295400" y="4038600"/>
                <a:ext cx="1524000" cy="457200"/>
              </a:xfrm>
              <a:prstGeom prst="line">
                <a:avLst/>
              </a:prstGeom>
              <a:noFill/>
              <a:ln w="28575">
                <a:solidFill>
                  <a:srgbClr val="FF0000"/>
                </a:solidFill>
                <a:round/>
                <a:headEnd/>
                <a:tailEnd type="triangle" w="med" len="med"/>
              </a:ln>
            </p:spPr>
            <p:txBody>
              <a:bodyPr/>
              <a:lstStyle/>
              <a:p>
                <a:endParaRPr lang="en-US"/>
              </a:p>
            </p:txBody>
          </p:sp>
          <p:sp>
            <p:nvSpPr>
              <p:cNvPr id="93203" name="Line 63"/>
              <p:cNvSpPr>
                <a:spLocks noChangeShapeType="1"/>
              </p:cNvSpPr>
              <p:nvPr/>
            </p:nvSpPr>
            <p:spPr bwMode="auto">
              <a:xfrm flipV="1">
                <a:off x="2819400" y="3505200"/>
                <a:ext cx="1524000" cy="533400"/>
              </a:xfrm>
              <a:prstGeom prst="line">
                <a:avLst/>
              </a:prstGeom>
              <a:noFill/>
              <a:ln w="28575">
                <a:solidFill>
                  <a:srgbClr val="FF0000"/>
                </a:solidFill>
                <a:round/>
                <a:headEnd/>
                <a:tailEnd/>
              </a:ln>
            </p:spPr>
            <p:txBody>
              <a:bodyPr/>
              <a:lstStyle/>
              <a:p>
                <a:endParaRPr lang="en-US"/>
              </a:p>
            </p:txBody>
          </p:sp>
          <p:sp>
            <p:nvSpPr>
              <p:cNvPr id="93204" name="Line 64"/>
              <p:cNvSpPr>
                <a:spLocks noChangeShapeType="1"/>
              </p:cNvSpPr>
              <p:nvPr/>
            </p:nvSpPr>
            <p:spPr bwMode="auto">
              <a:xfrm>
                <a:off x="4343400" y="2438400"/>
                <a:ext cx="0" cy="2286000"/>
              </a:xfrm>
              <a:prstGeom prst="line">
                <a:avLst/>
              </a:prstGeom>
              <a:noFill/>
              <a:ln w="9525">
                <a:solidFill>
                  <a:schemeClr val="tx1"/>
                </a:solidFill>
                <a:prstDash val="lgDashDot"/>
                <a:round/>
                <a:headEnd/>
                <a:tailEnd/>
              </a:ln>
            </p:spPr>
            <p:txBody>
              <a:bodyPr/>
              <a:lstStyle/>
              <a:p>
                <a:endParaRPr lang="en-US"/>
              </a:p>
            </p:txBody>
          </p:sp>
          <p:sp>
            <p:nvSpPr>
              <p:cNvPr id="93205" name="Line 65"/>
              <p:cNvSpPr>
                <a:spLocks noChangeShapeType="1"/>
              </p:cNvSpPr>
              <p:nvPr/>
            </p:nvSpPr>
            <p:spPr bwMode="auto">
              <a:xfrm>
                <a:off x="4343400" y="3505200"/>
                <a:ext cx="1066800" cy="609600"/>
              </a:xfrm>
              <a:prstGeom prst="line">
                <a:avLst/>
              </a:prstGeom>
              <a:noFill/>
              <a:ln w="28575">
                <a:solidFill>
                  <a:srgbClr val="FF0000"/>
                </a:solidFill>
                <a:round/>
                <a:headEnd/>
                <a:tailEnd type="triangle" w="med" len="med"/>
              </a:ln>
            </p:spPr>
            <p:txBody>
              <a:bodyPr/>
              <a:lstStyle/>
              <a:p>
                <a:endParaRPr lang="en-US"/>
              </a:p>
            </p:txBody>
          </p:sp>
          <p:sp>
            <p:nvSpPr>
              <p:cNvPr id="93206" name="Line 66"/>
              <p:cNvSpPr>
                <a:spLocks noChangeShapeType="1"/>
              </p:cNvSpPr>
              <p:nvPr/>
            </p:nvSpPr>
            <p:spPr bwMode="auto">
              <a:xfrm>
                <a:off x="5410200" y="4114800"/>
                <a:ext cx="2133600" cy="1295400"/>
              </a:xfrm>
              <a:prstGeom prst="line">
                <a:avLst/>
              </a:prstGeom>
              <a:noFill/>
              <a:ln w="28575">
                <a:solidFill>
                  <a:srgbClr val="FF0000"/>
                </a:solidFill>
                <a:round/>
                <a:headEnd/>
                <a:tailEnd/>
              </a:ln>
            </p:spPr>
            <p:txBody>
              <a:bodyPr/>
              <a:lstStyle/>
              <a:p>
                <a:endParaRPr lang="en-US"/>
              </a:p>
            </p:txBody>
          </p:sp>
          <p:sp>
            <p:nvSpPr>
              <p:cNvPr id="93207" name="Arc 67"/>
              <p:cNvSpPr>
                <a:spLocks/>
              </p:cNvSpPr>
              <p:nvPr/>
            </p:nvSpPr>
            <p:spPr bwMode="auto">
              <a:xfrm>
                <a:off x="7543800" y="4492625"/>
                <a:ext cx="1371600" cy="1679575"/>
              </a:xfrm>
              <a:custGeom>
                <a:avLst/>
                <a:gdLst>
                  <a:gd name="T0" fmla="*/ 2147483647 w 21600"/>
                  <a:gd name="T1" fmla="*/ 0 h 19836"/>
                  <a:gd name="T2" fmla="*/ 2147483647 w 21600"/>
                  <a:gd name="T3" fmla="*/ 2147483647 h 19836"/>
                  <a:gd name="T4" fmla="*/ 0 w 21600"/>
                  <a:gd name="T5" fmla="*/ 2147483647 h 19836"/>
                  <a:gd name="T6" fmla="*/ 0 60000 65536"/>
                  <a:gd name="T7" fmla="*/ 0 60000 65536"/>
                  <a:gd name="T8" fmla="*/ 0 60000 65536"/>
                  <a:gd name="T9" fmla="*/ 0 w 21600"/>
                  <a:gd name="T10" fmla="*/ 0 h 19836"/>
                  <a:gd name="T11" fmla="*/ 21600 w 21600"/>
                  <a:gd name="T12" fmla="*/ 19836 h 19836"/>
                </a:gdLst>
                <a:ahLst/>
                <a:cxnLst>
                  <a:cxn ang="T6">
                    <a:pos x="T0" y="T1"/>
                  </a:cxn>
                  <a:cxn ang="T7">
                    <a:pos x="T2" y="T3"/>
                  </a:cxn>
                  <a:cxn ang="T8">
                    <a:pos x="T4" y="T5"/>
                  </a:cxn>
                </a:cxnLst>
                <a:rect l="T9" t="T10" r="T11" b="T12"/>
                <a:pathLst>
                  <a:path w="21600" h="19836" fill="none" extrusionOk="0">
                    <a:moveTo>
                      <a:pt x="19341" y="0"/>
                    </a:moveTo>
                    <a:cubicBezTo>
                      <a:pt x="20827" y="2987"/>
                      <a:pt x="21600" y="6278"/>
                      <a:pt x="21600" y="9615"/>
                    </a:cubicBezTo>
                    <a:cubicBezTo>
                      <a:pt x="21600" y="13182"/>
                      <a:pt x="20716" y="16693"/>
                      <a:pt x="19028" y="19835"/>
                    </a:cubicBezTo>
                  </a:path>
                  <a:path w="21600" h="19836" stroke="0" extrusionOk="0">
                    <a:moveTo>
                      <a:pt x="19341" y="0"/>
                    </a:moveTo>
                    <a:cubicBezTo>
                      <a:pt x="20827" y="2987"/>
                      <a:pt x="21600" y="6278"/>
                      <a:pt x="21600" y="9615"/>
                    </a:cubicBezTo>
                    <a:cubicBezTo>
                      <a:pt x="21600" y="13182"/>
                      <a:pt x="20716" y="16693"/>
                      <a:pt x="19028" y="19835"/>
                    </a:cubicBezTo>
                    <a:lnTo>
                      <a:pt x="0" y="9615"/>
                    </a:lnTo>
                    <a:close/>
                  </a:path>
                </a:pathLst>
              </a:custGeom>
              <a:noFill/>
              <a:ln w="9525">
                <a:solidFill>
                  <a:srgbClr val="FF9900"/>
                </a:solidFill>
                <a:round/>
                <a:headEnd/>
                <a:tailEnd/>
              </a:ln>
            </p:spPr>
            <p:txBody>
              <a:bodyPr wrap="none" anchor="ctr"/>
              <a:lstStyle/>
              <a:p>
                <a:endParaRPr lang="en-US"/>
              </a:p>
            </p:txBody>
          </p:sp>
          <p:sp>
            <p:nvSpPr>
              <p:cNvPr id="93208" name="Arc 68"/>
              <p:cNvSpPr>
                <a:spLocks/>
              </p:cNvSpPr>
              <p:nvPr/>
            </p:nvSpPr>
            <p:spPr bwMode="auto">
              <a:xfrm>
                <a:off x="7467600" y="2835275"/>
                <a:ext cx="1371600" cy="1643063"/>
              </a:xfrm>
              <a:custGeom>
                <a:avLst/>
                <a:gdLst>
                  <a:gd name="T0" fmla="*/ 2147483647 w 21600"/>
                  <a:gd name="T1" fmla="*/ 0 h 19427"/>
                  <a:gd name="T2" fmla="*/ 2147483647 w 21600"/>
                  <a:gd name="T3" fmla="*/ 2147483647 h 19427"/>
                  <a:gd name="T4" fmla="*/ 0 w 21600"/>
                  <a:gd name="T5" fmla="*/ 2147483647 h 19427"/>
                  <a:gd name="T6" fmla="*/ 0 60000 65536"/>
                  <a:gd name="T7" fmla="*/ 0 60000 65536"/>
                  <a:gd name="T8" fmla="*/ 0 60000 65536"/>
                  <a:gd name="T9" fmla="*/ 0 w 21600"/>
                  <a:gd name="T10" fmla="*/ 0 h 19427"/>
                  <a:gd name="T11" fmla="*/ 21600 w 21600"/>
                  <a:gd name="T12" fmla="*/ 19427 h 19427"/>
                </a:gdLst>
                <a:ahLst/>
                <a:cxnLst>
                  <a:cxn ang="T6">
                    <a:pos x="T0" y="T1"/>
                  </a:cxn>
                  <a:cxn ang="T7">
                    <a:pos x="T2" y="T3"/>
                  </a:cxn>
                  <a:cxn ang="T8">
                    <a:pos x="T4" y="T5"/>
                  </a:cxn>
                </a:cxnLst>
                <a:rect l="T9" t="T10" r="T11" b="T12"/>
                <a:pathLst>
                  <a:path w="21600" h="19427" fill="none" extrusionOk="0">
                    <a:moveTo>
                      <a:pt x="18595" y="-1"/>
                    </a:moveTo>
                    <a:cubicBezTo>
                      <a:pt x="20562" y="3328"/>
                      <a:pt x="21600" y="7123"/>
                      <a:pt x="21600" y="10990"/>
                    </a:cubicBezTo>
                    <a:cubicBezTo>
                      <a:pt x="21600" y="13888"/>
                      <a:pt x="21016" y="16758"/>
                      <a:pt x="19884" y="19427"/>
                    </a:cubicBezTo>
                  </a:path>
                  <a:path w="21600" h="19427" stroke="0" extrusionOk="0">
                    <a:moveTo>
                      <a:pt x="18595" y="-1"/>
                    </a:moveTo>
                    <a:cubicBezTo>
                      <a:pt x="20562" y="3328"/>
                      <a:pt x="21600" y="7123"/>
                      <a:pt x="21600" y="10990"/>
                    </a:cubicBezTo>
                    <a:cubicBezTo>
                      <a:pt x="21600" y="13888"/>
                      <a:pt x="21016" y="16758"/>
                      <a:pt x="19884" y="19427"/>
                    </a:cubicBezTo>
                    <a:lnTo>
                      <a:pt x="0" y="10990"/>
                    </a:lnTo>
                    <a:close/>
                  </a:path>
                </a:pathLst>
              </a:custGeom>
              <a:noFill/>
              <a:ln w="9525">
                <a:solidFill>
                  <a:srgbClr val="FF9900"/>
                </a:solidFill>
                <a:round/>
                <a:headEnd/>
                <a:tailEnd/>
              </a:ln>
            </p:spPr>
            <p:txBody>
              <a:bodyPr wrap="none" anchor="ctr"/>
              <a:lstStyle/>
              <a:p>
                <a:endParaRPr lang="en-US"/>
              </a:p>
            </p:txBody>
          </p:sp>
          <p:sp>
            <p:nvSpPr>
              <p:cNvPr id="93209" name="Line 69"/>
              <p:cNvSpPr>
                <a:spLocks noChangeShapeType="1"/>
              </p:cNvSpPr>
              <p:nvPr/>
            </p:nvSpPr>
            <p:spPr bwMode="auto">
              <a:xfrm flipV="1">
                <a:off x="7543800" y="4267200"/>
                <a:ext cx="838200" cy="1143000"/>
              </a:xfrm>
              <a:prstGeom prst="line">
                <a:avLst/>
              </a:prstGeom>
              <a:noFill/>
              <a:ln w="28575">
                <a:solidFill>
                  <a:srgbClr val="FF0000"/>
                </a:solidFill>
                <a:round/>
                <a:headEnd/>
                <a:tailEnd type="triangle" w="med" len="med"/>
              </a:ln>
            </p:spPr>
            <p:txBody>
              <a:bodyPr/>
              <a:lstStyle/>
              <a:p>
                <a:endParaRPr lang="en-US"/>
              </a:p>
            </p:txBody>
          </p:sp>
          <p:sp>
            <p:nvSpPr>
              <p:cNvPr id="93210" name="Arc 71"/>
              <p:cNvSpPr>
                <a:spLocks/>
              </p:cNvSpPr>
              <p:nvPr/>
            </p:nvSpPr>
            <p:spPr bwMode="auto">
              <a:xfrm>
                <a:off x="685800" y="4492625"/>
                <a:ext cx="212725" cy="419100"/>
              </a:xfrm>
              <a:custGeom>
                <a:avLst/>
                <a:gdLst>
                  <a:gd name="T0" fmla="*/ 2147483647 w 21600"/>
                  <a:gd name="T1" fmla="*/ 2147483647 h 37684"/>
                  <a:gd name="T2" fmla="*/ 2147483647 w 21600"/>
                  <a:gd name="T3" fmla="*/ 0 h 37684"/>
                  <a:gd name="T4" fmla="*/ 2147483647 w 21600"/>
                  <a:gd name="T5" fmla="*/ 2147483647 h 37684"/>
                  <a:gd name="T6" fmla="*/ 0 60000 65536"/>
                  <a:gd name="T7" fmla="*/ 0 60000 65536"/>
                  <a:gd name="T8" fmla="*/ 0 60000 65536"/>
                  <a:gd name="T9" fmla="*/ 0 w 21600"/>
                  <a:gd name="T10" fmla="*/ 0 h 37684"/>
                  <a:gd name="T11" fmla="*/ 21600 w 21600"/>
                  <a:gd name="T12" fmla="*/ 37684 h 37684"/>
                </a:gdLst>
                <a:ahLst/>
                <a:cxnLst>
                  <a:cxn ang="T6">
                    <a:pos x="T0" y="T1"/>
                  </a:cxn>
                  <a:cxn ang="T7">
                    <a:pos x="T2" y="T3"/>
                  </a:cxn>
                  <a:cxn ang="T8">
                    <a:pos x="T4" y="T5"/>
                  </a:cxn>
                </a:cxnLst>
                <a:rect l="T9" t="T10" r="T11" b="T12"/>
                <a:pathLst>
                  <a:path w="21600" h="37684" fill="none" extrusionOk="0">
                    <a:moveTo>
                      <a:pt x="19316" y="37684"/>
                    </a:moveTo>
                    <a:cubicBezTo>
                      <a:pt x="8333" y="36516"/>
                      <a:pt x="0" y="27250"/>
                      <a:pt x="0" y="16205"/>
                    </a:cubicBezTo>
                    <a:cubicBezTo>
                      <a:pt x="-1" y="10003"/>
                      <a:pt x="2665" y="4100"/>
                      <a:pt x="7318" y="0"/>
                    </a:cubicBezTo>
                  </a:path>
                  <a:path w="21600" h="37684" stroke="0" extrusionOk="0">
                    <a:moveTo>
                      <a:pt x="19316" y="37684"/>
                    </a:moveTo>
                    <a:cubicBezTo>
                      <a:pt x="8333" y="36516"/>
                      <a:pt x="0" y="27250"/>
                      <a:pt x="0" y="16205"/>
                    </a:cubicBezTo>
                    <a:cubicBezTo>
                      <a:pt x="-1" y="10003"/>
                      <a:pt x="2665" y="4100"/>
                      <a:pt x="7318" y="0"/>
                    </a:cubicBezTo>
                    <a:lnTo>
                      <a:pt x="21600" y="16205"/>
                    </a:lnTo>
                    <a:close/>
                  </a:path>
                </a:pathLst>
              </a:custGeom>
              <a:noFill/>
              <a:ln w="9525">
                <a:solidFill>
                  <a:srgbClr val="FF0000"/>
                </a:solidFill>
                <a:round/>
                <a:headEnd/>
                <a:tailEnd/>
              </a:ln>
            </p:spPr>
            <p:txBody>
              <a:bodyPr wrap="none" anchor="ctr"/>
              <a:lstStyle/>
              <a:p>
                <a:endParaRPr lang="en-US"/>
              </a:p>
            </p:txBody>
          </p:sp>
          <p:sp>
            <p:nvSpPr>
              <p:cNvPr id="93211" name="Text Box 72"/>
              <p:cNvSpPr txBox="1">
                <a:spLocks noChangeArrowheads="1"/>
              </p:cNvSpPr>
              <p:nvPr/>
            </p:nvSpPr>
            <p:spPr bwMode="auto">
              <a:xfrm>
                <a:off x="381000" y="4648200"/>
                <a:ext cx="457200" cy="366713"/>
              </a:xfrm>
              <a:prstGeom prst="rect">
                <a:avLst/>
              </a:prstGeom>
              <a:noFill/>
              <a:ln w="9525">
                <a:noFill/>
                <a:miter lim="800000"/>
                <a:headEnd/>
                <a:tailEnd/>
              </a:ln>
            </p:spPr>
            <p:txBody>
              <a:bodyPr>
                <a:spAutoFit/>
              </a:bodyPr>
              <a:lstStyle/>
              <a:p>
                <a:pPr>
                  <a:spcBef>
                    <a:spcPct val="50000"/>
                  </a:spcBef>
                </a:pPr>
                <a:r>
                  <a:rPr lang="el-GR">
                    <a:latin typeface="Times New Roman" pitchFamily="18" charset="0"/>
                    <a:cs typeface="Times New Roman" pitchFamily="18" charset="0"/>
                  </a:rPr>
                  <a:t>θ</a:t>
                </a:r>
                <a:r>
                  <a:rPr lang="en-US" baseline="-25000">
                    <a:latin typeface="Times New Roman" pitchFamily="18" charset="0"/>
                    <a:cs typeface="Times New Roman" pitchFamily="18" charset="0"/>
                  </a:rPr>
                  <a:t>i</a:t>
                </a:r>
                <a:endParaRPr lang="el-GR" baseline="-25000">
                  <a:latin typeface="Times New Roman" pitchFamily="18" charset="0"/>
                  <a:cs typeface="Times New Roman" pitchFamily="18" charset="0"/>
                </a:endParaRPr>
              </a:p>
            </p:txBody>
          </p:sp>
          <p:sp>
            <p:nvSpPr>
              <p:cNvPr id="93212" name="Text Box 73"/>
              <p:cNvSpPr txBox="1">
                <a:spLocks noChangeArrowheads="1"/>
              </p:cNvSpPr>
              <p:nvPr/>
            </p:nvSpPr>
            <p:spPr bwMode="auto">
              <a:xfrm>
                <a:off x="2743200" y="4114800"/>
                <a:ext cx="381000" cy="369332"/>
              </a:xfrm>
              <a:prstGeom prst="rect">
                <a:avLst/>
              </a:prstGeom>
              <a:noFill/>
              <a:ln w="9525">
                <a:noFill/>
                <a:miter lim="800000"/>
                <a:headEnd/>
                <a:tailEnd/>
              </a:ln>
            </p:spPr>
            <p:txBody>
              <a:bodyPr>
                <a:spAutoFit/>
              </a:bodyPr>
              <a:lstStyle/>
              <a:p>
                <a:pPr>
                  <a:spcBef>
                    <a:spcPct val="50000"/>
                  </a:spcBef>
                </a:pPr>
                <a:r>
                  <a:rPr lang="el-GR">
                    <a:latin typeface="Times New Roman" pitchFamily="18" charset="0"/>
                  </a:rPr>
                  <a:t>θ</a:t>
                </a:r>
                <a:r>
                  <a:rPr lang="en-US">
                    <a:latin typeface="Times New Roman" pitchFamily="18" charset="0"/>
                  </a:rPr>
                  <a:t>r</a:t>
                </a:r>
              </a:p>
            </p:txBody>
          </p:sp>
          <p:sp>
            <p:nvSpPr>
              <p:cNvPr id="93213" name="Arc 74"/>
              <p:cNvSpPr>
                <a:spLocks/>
              </p:cNvSpPr>
              <p:nvPr/>
            </p:nvSpPr>
            <p:spPr bwMode="auto">
              <a:xfrm flipV="1">
                <a:off x="1422400" y="4159250"/>
                <a:ext cx="1092200" cy="325438"/>
              </a:xfrm>
              <a:custGeom>
                <a:avLst/>
                <a:gdLst>
                  <a:gd name="T0" fmla="*/ 2147483647 w 21600"/>
                  <a:gd name="T1" fmla="*/ 0 h 9271"/>
                  <a:gd name="T2" fmla="*/ 2147483647 w 21600"/>
                  <a:gd name="T3" fmla="*/ 2147483647 h 9271"/>
                  <a:gd name="T4" fmla="*/ 0 w 21600"/>
                  <a:gd name="T5" fmla="*/ 2147483647 h 9271"/>
                  <a:gd name="T6" fmla="*/ 0 60000 65536"/>
                  <a:gd name="T7" fmla="*/ 0 60000 65536"/>
                  <a:gd name="T8" fmla="*/ 0 60000 65536"/>
                  <a:gd name="T9" fmla="*/ 0 w 21600"/>
                  <a:gd name="T10" fmla="*/ 0 h 9271"/>
                  <a:gd name="T11" fmla="*/ 21600 w 21600"/>
                  <a:gd name="T12" fmla="*/ 9271 h 9271"/>
                </a:gdLst>
                <a:ahLst/>
                <a:cxnLst>
                  <a:cxn ang="T6">
                    <a:pos x="T0" y="T1"/>
                  </a:cxn>
                  <a:cxn ang="T7">
                    <a:pos x="T2" y="T3"/>
                  </a:cxn>
                  <a:cxn ang="T8">
                    <a:pos x="T4" y="T5"/>
                  </a:cxn>
                </a:cxnLst>
                <a:rect l="T9" t="T10" r="T11" b="T12"/>
                <a:pathLst>
                  <a:path w="21600" h="9271" fill="none" extrusionOk="0">
                    <a:moveTo>
                      <a:pt x="21591" y="0"/>
                    </a:moveTo>
                    <a:cubicBezTo>
                      <a:pt x="21597" y="195"/>
                      <a:pt x="21600" y="391"/>
                      <a:pt x="21600" y="588"/>
                    </a:cubicBezTo>
                    <a:cubicBezTo>
                      <a:pt x="21600" y="3577"/>
                      <a:pt x="20979" y="6533"/>
                      <a:pt x="19777" y="9270"/>
                    </a:cubicBezTo>
                  </a:path>
                  <a:path w="21600" h="9271" stroke="0" extrusionOk="0">
                    <a:moveTo>
                      <a:pt x="21591" y="0"/>
                    </a:moveTo>
                    <a:cubicBezTo>
                      <a:pt x="21597" y="195"/>
                      <a:pt x="21600" y="391"/>
                      <a:pt x="21600" y="588"/>
                    </a:cubicBezTo>
                    <a:cubicBezTo>
                      <a:pt x="21600" y="3577"/>
                      <a:pt x="20979" y="6533"/>
                      <a:pt x="19777" y="9270"/>
                    </a:cubicBezTo>
                    <a:lnTo>
                      <a:pt x="0" y="588"/>
                    </a:lnTo>
                    <a:close/>
                  </a:path>
                </a:pathLst>
              </a:custGeom>
              <a:noFill/>
              <a:ln w="9525">
                <a:solidFill>
                  <a:schemeClr val="tx1"/>
                </a:solidFill>
                <a:round/>
                <a:headEnd/>
                <a:tailEnd/>
              </a:ln>
            </p:spPr>
            <p:txBody>
              <a:bodyPr wrap="none" anchor="ctr"/>
              <a:lstStyle/>
              <a:p>
                <a:endParaRPr lang="en-US"/>
              </a:p>
            </p:txBody>
          </p:sp>
          <p:sp>
            <p:nvSpPr>
              <p:cNvPr id="93214" name="Arc 77"/>
              <p:cNvSpPr>
                <a:spLocks/>
              </p:cNvSpPr>
              <p:nvPr/>
            </p:nvSpPr>
            <p:spPr bwMode="auto">
              <a:xfrm flipV="1">
                <a:off x="3781425" y="2819400"/>
                <a:ext cx="1060450" cy="1066800"/>
              </a:xfrm>
              <a:custGeom>
                <a:avLst/>
                <a:gdLst>
                  <a:gd name="T0" fmla="*/ 0 w 20835"/>
                  <a:gd name="T1" fmla="*/ 2147483647 h 21600"/>
                  <a:gd name="T2" fmla="*/ 2147483647 w 20835"/>
                  <a:gd name="T3" fmla="*/ 2147483647 h 21600"/>
                  <a:gd name="T4" fmla="*/ 2147483647 w 20835"/>
                  <a:gd name="T5" fmla="*/ 2147483647 h 21600"/>
                  <a:gd name="T6" fmla="*/ 0 60000 65536"/>
                  <a:gd name="T7" fmla="*/ 0 60000 65536"/>
                  <a:gd name="T8" fmla="*/ 0 60000 65536"/>
                  <a:gd name="T9" fmla="*/ 0 w 20835"/>
                  <a:gd name="T10" fmla="*/ 0 h 21600"/>
                  <a:gd name="T11" fmla="*/ 20835 w 20835"/>
                  <a:gd name="T12" fmla="*/ 21600 h 21600"/>
                </a:gdLst>
                <a:ahLst/>
                <a:cxnLst>
                  <a:cxn ang="T6">
                    <a:pos x="T0" y="T1"/>
                  </a:cxn>
                  <a:cxn ang="T7">
                    <a:pos x="T2" y="T3"/>
                  </a:cxn>
                  <a:cxn ang="T8">
                    <a:pos x="T4" y="T5"/>
                  </a:cxn>
                </a:cxnLst>
                <a:rect l="T9" t="T10" r="T11" b="T12"/>
                <a:pathLst>
                  <a:path w="20835" h="21600" fill="none" extrusionOk="0">
                    <a:moveTo>
                      <a:pt x="-1" y="3693"/>
                    </a:moveTo>
                    <a:cubicBezTo>
                      <a:pt x="3568" y="1286"/>
                      <a:pt x="7775" y="-1"/>
                      <a:pt x="12080" y="0"/>
                    </a:cubicBezTo>
                    <a:cubicBezTo>
                      <a:pt x="15095" y="0"/>
                      <a:pt x="18078" y="631"/>
                      <a:pt x="20835" y="1853"/>
                    </a:cubicBezTo>
                  </a:path>
                  <a:path w="20835" h="21600" stroke="0" extrusionOk="0">
                    <a:moveTo>
                      <a:pt x="-1" y="3693"/>
                    </a:moveTo>
                    <a:cubicBezTo>
                      <a:pt x="3568" y="1286"/>
                      <a:pt x="7775" y="-1"/>
                      <a:pt x="12080" y="0"/>
                    </a:cubicBezTo>
                    <a:cubicBezTo>
                      <a:pt x="15095" y="0"/>
                      <a:pt x="18078" y="631"/>
                      <a:pt x="20835" y="1853"/>
                    </a:cubicBezTo>
                    <a:lnTo>
                      <a:pt x="12080" y="21600"/>
                    </a:lnTo>
                    <a:close/>
                  </a:path>
                </a:pathLst>
              </a:custGeom>
              <a:noFill/>
              <a:ln w="9525">
                <a:solidFill>
                  <a:schemeClr val="tx1"/>
                </a:solidFill>
                <a:round/>
                <a:headEnd/>
                <a:tailEnd/>
              </a:ln>
            </p:spPr>
            <p:txBody>
              <a:bodyPr wrap="none" anchor="ctr"/>
              <a:lstStyle/>
              <a:p>
                <a:endParaRPr lang="en-US"/>
              </a:p>
            </p:txBody>
          </p:sp>
          <p:sp>
            <p:nvSpPr>
              <p:cNvPr id="93215" name="Text Box 78"/>
              <p:cNvSpPr txBox="1">
                <a:spLocks noChangeArrowheads="1"/>
              </p:cNvSpPr>
              <p:nvPr/>
            </p:nvSpPr>
            <p:spPr bwMode="auto">
              <a:xfrm>
                <a:off x="2286000" y="4876800"/>
                <a:ext cx="14478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itchFamily="18" charset="0"/>
                  </a:rPr>
                  <a:t>Core</a:t>
                </a:r>
              </a:p>
            </p:txBody>
          </p:sp>
          <p:sp>
            <p:nvSpPr>
              <p:cNvPr id="93216" name="Text Box 79"/>
              <p:cNvSpPr txBox="1">
                <a:spLocks noChangeArrowheads="1"/>
              </p:cNvSpPr>
              <p:nvPr/>
            </p:nvSpPr>
            <p:spPr bwMode="auto">
              <a:xfrm>
                <a:off x="5715000" y="5715000"/>
                <a:ext cx="1676400" cy="457200"/>
              </a:xfrm>
              <a:prstGeom prst="rect">
                <a:avLst/>
              </a:prstGeom>
              <a:noFill/>
              <a:ln w="9525">
                <a:noFill/>
                <a:miter lim="800000"/>
                <a:headEnd/>
                <a:tailEnd/>
              </a:ln>
            </p:spPr>
            <p:txBody>
              <a:bodyPr>
                <a:spAutoFit/>
              </a:bodyPr>
              <a:lstStyle/>
              <a:p>
                <a:pPr>
                  <a:spcBef>
                    <a:spcPct val="50000"/>
                  </a:spcBef>
                </a:pPr>
                <a:r>
                  <a:rPr lang="en-US" sz="2400" b="1">
                    <a:solidFill>
                      <a:schemeClr val="hlink"/>
                    </a:solidFill>
                    <a:latin typeface="Times New Roman" pitchFamily="18" charset="0"/>
                  </a:rPr>
                  <a:t>Cladding</a:t>
                </a:r>
              </a:p>
            </p:txBody>
          </p:sp>
          <p:sp>
            <p:nvSpPr>
              <p:cNvPr id="93217" name="Text Box 80"/>
              <p:cNvSpPr txBox="1">
                <a:spLocks noChangeArrowheads="1"/>
              </p:cNvSpPr>
              <p:nvPr/>
            </p:nvSpPr>
            <p:spPr bwMode="auto">
              <a:xfrm>
                <a:off x="1219200" y="4572000"/>
                <a:ext cx="381000" cy="366713"/>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A</a:t>
                </a:r>
              </a:p>
            </p:txBody>
          </p:sp>
          <p:sp>
            <p:nvSpPr>
              <p:cNvPr id="93218" name="Text Box 81"/>
              <p:cNvSpPr txBox="1">
                <a:spLocks noChangeArrowheads="1"/>
              </p:cNvSpPr>
              <p:nvPr/>
            </p:nvSpPr>
            <p:spPr bwMode="auto">
              <a:xfrm>
                <a:off x="4495800" y="3124200"/>
                <a:ext cx="304800" cy="366713"/>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B</a:t>
                </a:r>
              </a:p>
            </p:txBody>
          </p:sp>
          <p:sp>
            <p:nvSpPr>
              <p:cNvPr id="93219" name="Text Box 82"/>
              <p:cNvSpPr txBox="1">
                <a:spLocks noChangeArrowheads="1"/>
              </p:cNvSpPr>
              <p:nvPr/>
            </p:nvSpPr>
            <p:spPr bwMode="auto">
              <a:xfrm>
                <a:off x="4038600" y="4495800"/>
                <a:ext cx="381000" cy="366713"/>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C</a:t>
                </a:r>
              </a:p>
            </p:txBody>
          </p:sp>
          <p:sp>
            <p:nvSpPr>
              <p:cNvPr id="93220" name="Text Box 83"/>
              <p:cNvSpPr txBox="1">
                <a:spLocks noChangeArrowheads="1"/>
              </p:cNvSpPr>
              <p:nvPr/>
            </p:nvSpPr>
            <p:spPr bwMode="auto">
              <a:xfrm>
                <a:off x="6553200" y="3733800"/>
                <a:ext cx="762000" cy="369888"/>
              </a:xfrm>
              <a:prstGeom prst="rect">
                <a:avLst/>
              </a:prstGeom>
              <a:noFill/>
              <a:ln w="9525">
                <a:noFill/>
                <a:miter lim="800000"/>
                <a:headEnd/>
                <a:tailEnd/>
              </a:ln>
            </p:spPr>
            <p:txBody>
              <a:bodyPr>
                <a:spAutoFit/>
              </a:bodyPr>
              <a:lstStyle/>
              <a:p>
                <a:pPr>
                  <a:spcBef>
                    <a:spcPct val="50000"/>
                  </a:spcBef>
                </a:pPr>
                <a:r>
                  <a:rPr lang="en-US"/>
                  <a:t>n</a:t>
                </a:r>
                <a:r>
                  <a:rPr lang="en-US" baseline="-25000"/>
                  <a:t>1</a:t>
                </a:r>
                <a:endParaRPr lang="en-US" b="1" baseline="-25000">
                  <a:latin typeface="Times New Roman" pitchFamily="18" charset="0"/>
                  <a:cs typeface="Times New Roman" pitchFamily="18" charset="0"/>
                </a:endParaRPr>
              </a:p>
            </p:txBody>
          </p:sp>
          <p:sp>
            <p:nvSpPr>
              <p:cNvPr id="93221" name="Text Box 84"/>
              <p:cNvSpPr txBox="1">
                <a:spLocks noChangeArrowheads="1"/>
              </p:cNvSpPr>
              <p:nvPr/>
            </p:nvSpPr>
            <p:spPr bwMode="auto">
              <a:xfrm>
                <a:off x="3962400" y="2057400"/>
                <a:ext cx="914400" cy="784830"/>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Normal</a:t>
                </a:r>
              </a:p>
              <a:p>
                <a:pPr>
                  <a:spcBef>
                    <a:spcPct val="50000"/>
                  </a:spcBef>
                </a:pPr>
                <a:endParaRPr lang="en-US">
                  <a:latin typeface="Times New Roman" pitchFamily="18" charset="0"/>
                </a:endParaRPr>
              </a:p>
            </p:txBody>
          </p:sp>
          <p:pic>
            <p:nvPicPr>
              <p:cNvPr id="93222" name="Picture 38"/>
              <p:cNvPicPr>
                <a:picLocks noChangeAspect="1" noChangeArrowheads="1"/>
              </p:cNvPicPr>
              <p:nvPr/>
            </p:nvPicPr>
            <p:blipFill>
              <a:blip r:embed="rId2" cstate="print"/>
              <a:srcRect/>
              <a:stretch>
                <a:fillRect/>
              </a:stretch>
            </p:blipFill>
            <p:spPr bwMode="auto">
              <a:xfrm>
                <a:off x="5257800" y="2895600"/>
                <a:ext cx="1676400" cy="457200"/>
              </a:xfrm>
              <a:prstGeom prst="rect">
                <a:avLst/>
              </a:prstGeom>
              <a:noFill/>
              <a:ln w="9525">
                <a:noFill/>
                <a:miter lim="800000"/>
                <a:headEnd/>
                <a:tailEnd/>
              </a:ln>
            </p:spPr>
          </p:pic>
          <p:sp>
            <p:nvSpPr>
              <p:cNvPr id="93223" name="Text Box 83"/>
              <p:cNvSpPr txBox="1">
                <a:spLocks noChangeArrowheads="1"/>
              </p:cNvSpPr>
              <p:nvPr/>
            </p:nvSpPr>
            <p:spPr bwMode="auto">
              <a:xfrm>
                <a:off x="7162800" y="5562600"/>
                <a:ext cx="762000" cy="369888"/>
              </a:xfrm>
              <a:prstGeom prst="rect">
                <a:avLst/>
              </a:prstGeom>
              <a:noFill/>
              <a:ln w="9525">
                <a:noFill/>
                <a:miter lim="800000"/>
                <a:headEnd/>
                <a:tailEnd/>
              </a:ln>
            </p:spPr>
            <p:txBody>
              <a:bodyPr>
                <a:spAutoFit/>
              </a:bodyPr>
              <a:lstStyle/>
              <a:p>
                <a:pPr>
                  <a:spcBef>
                    <a:spcPct val="50000"/>
                  </a:spcBef>
                </a:pPr>
                <a:r>
                  <a:rPr lang="en-US"/>
                  <a:t>n</a:t>
                </a:r>
                <a:r>
                  <a:rPr lang="en-US" baseline="-25000"/>
                  <a:t>2</a:t>
                </a:r>
                <a:endParaRPr lang="en-US" b="1" baseline="-25000">
                  <a:latin typeface="Times New Roman" pitchFamily="18" charset="0"/>
                  <a:cs typeface="Times New Roman" pitchFamily="18" charset="0"/>
                </a:endParaRPr>
              </a:p>
            </p:txBody>
          </p:sp>
          <p:sp>
            <p:nvSpPr>
              <p:cNvPr id="93224" name="Text Box 83"/>
              <p:cNvSpPr txBox="1">
                <a:spLocks noChangeArrowheads="1"/>
              </p:cNvSpPr>
              <p:nvPr/>
            </p:nvSpPr>
            <p:spPr bwMode="auto">
              <a:xfrm>
                <a:off x="381000" y="5257800"/>
                <a:ext cx="762000" cy="646331"/>
              </a:xfrm>
              <a:prstGeom prst="rect">
                <a:avLst/>
              </a:prstGeom>
              <a:noFill/>
              <a:ln w="9525">
                <a:noFill/>
                <a:miter lim="800000"/>
                <a:headEnd/>
                <a:tailEnd/>
              </a:ln>
            </p:spPr>
            <p:txBody>
              <a:bodyPr>
                <a:spAutoFit/>
              </a:bodyPr>
              <a:lstStyle/>
              <a:p>
                <a:pPr>
                  <a:spcBef>
                    <a:spcPct val="50000"/>
                  </a:spcBef>
                </a:pPr>
                <a:r>
                  <a:rPr lang="en-US" b="1" baseline="-25000">
                    <a:latin typeface="Times New Roman" pitchFamily="18" charset="0"/>
                    <a:cs typeface="Times New Roman" pitchFamily="18" charset="0"/>
                  </a:rPr>
                  <a:t>Incident</a:t>
                </a:r>
                <a:r>
                  <a:rPr lang="en-US" b="1">
                    <a:latin typeface="Times New Roman" pitchFamily="18" charset="0"/>
                    <a:cs typeface="Times New Roman" pitchFamily="18" charset="0"/>
                  </a:rPr>
                  <a:t> ray</a:t>
                </a:r>
                <a:endParaRPr lang="en-US" b="1" baseline="-25000">
                  <a:latin typeface="Times New Roman" pitchFamily="18" charset="0"/>
                  <a:cs typeface="Times New Roman" pitchFamily="18" charset="0"/>
                </a:endParaRPr>
              </a:p>
            </p:txBody>
          </p:sp>
          <p:sp>
            <p:nvSpPr>
              <p:cNvPr id="93225" name="Text Box 83"/>
              <p:cNvSpPr txBox="1">
                <a:spLocks noChangeArrowheads="1"/>
              </p:cNvSpPr>
              <p:nvPr/>
            </p:nvSpPr>
            <p:spPr bwMode="auto">
              <a:xfrm>
                <a:off x="4724400" y="4114800"/>
                <a:ext cx="2362200" cy="646331"/>
              </a:xfrm>
              <a:prstGeom prst="rect">
                <a:avLst/>
              </a:prstGeom>
              <a:noFill/>
              <a:ln w="9525">
                <a:noFill/>
                <a:miter lim="800000"/>
                <a:headEnd/>
                <a:tailEnd/>
              </a:ln>
            </p:spPr>
            <p:txBody>
              <a:bodyPr>
                <a:spAutoFit/>
              </a:bodyPr>
              <a:lstStyle/>
              <a:p>
                <a:pPr>
                  <a:spcBef>
                    <a:spcPct val="50000"/>
                  </a:spcBef>
                </a:pPr>
                <a:r>
                  <a:rPr lang="en-US">
                    <a:latin typeface="Times New Roman" pitchFamily="18" charset="0"/>
                    <a:cs typeface="Times New Roman" pitchFamily="18" charset="0"/>
                  </a:rPr>
                  <a:t> totally internally reflected ray</a:t>
                </a:r>
                <a:endParaRPr lang="en-US" baseline="-25000">
                  <a:latin typeface="Times New Roman" pitchFamily="18" charset="0"/>
                  <a:cs typeface="Times New Roman" pitchFamily="18" charset="0"/>
                </a:endParaRPr>
              </a:p>
            </p:txBody>
          </p:sp>
          <p:sp>
            <p:nvSpPr>
              <p:cNvPr id="93226" name="Text Box 72"/>
              <p:cNvSpPr txBox="1">
                <a:spLocks noChangeArrowheads="1"/>
              </p:cNvSpPr>
              <p:nvPr/>
            </p:nvSpPr>
            <p:spPr bwMode="auto">
              <a:xfrm>
                <a:off x="3886200" y="3810000"/>
                <a:ext cx="381000" cy="369332"/>
              </a:xfrm>
              <a:prstGeom prst="rect">
                <a:avLst/>
              </a:prstGeom>
              <a:noFill/>
              <a:ln w="9525">
                <a:noFill/>
                <a:miter lim="800000"/>
                <a:headEnd/>
                <a:tailEnd/>
              </a:ln>
            </p:spPr>
            <p:txBody>
              <a:bodyPr>
                <a:spAutoFit/>
              </a:bodyPr>
              <a:lstStyle/>
              <a:p>
                <a:pPr>
                  <a:spcBef>
                    <a:spcPct val="50000"/>
                  </a:spcBef>
                </a:pPr>
                <a:r>
                  <a:rPr lang="el-GR">
                    <a:latin typeface="Times New Roman" pitchFamily="18" charset="0"/>
                    <a:cs typeface="Times New Roman" pitchFamily="18" charset="0"/>
                  </a:rPr>
                  <a:t>θ</a:t>
                </a:r>
                <a:r>
                  <a:rPr lang="en-US" baseline="-25000">
                    <a:latin typeface="Times New Roman" pitchFamily="18" charset="0"/>
                    <a:cs typeface="Times New Roman" pitchFamily="18" charset="0"/>
                  </a:rPr>
                  <a:t>i</a:t>
                </a:r>
                <a:endParaRPr lang="el-GR" baseline="-25000">
                  <a:latin typeface="Times New Roman" pitchFamily="18" charset="0"/>
                  <a:cs typeface="Times New Roman" pitchFamily="18" charset="0"/>
                </a:endParaRPr>
              </a:p>
            </p:txBody>
          </p:sp>
        </p:grpSp>
      </p:grpSp>
      <p:sp>
        <p:nvSpPr>
          <p:cNvPr id="93190" name="Text Box 72"/>
          <p:cNvSpPr txBox="1">
            <a:spLocks noChangeArrowheads="1"/>
          </p:cNvSpPr>
          <p:nvPr/>
        </p:nvSpPr>
        <p:spPr bwMode="auto">
          <a:xfrm>
            <a:off x="4392613" y="3852863"/>
            <a:ext cx="374650" cy="369887"/>
          </a:xfrm>
          <a:prstGeom prst="rect">
            <a:avLst/>
          </a:prstGeom>
          <a:noFill/>
          <a:ln w="9525">
            <a:noFill/>
            <a:miter lim="800000"/>
            <a:headEnd/>
            <a:tailEnd/>
          </a:ln>
        </p:spPr>
        <p:txBody>
          <a:bodyPr>
            <a:spAutoFit/>
          </a:bodyPr>
          <a:lstStyle/>
          <a:p>
            <a:pPr>
              <a:spcBef>
                <a:spcPct val="50000"/>
              </a:spcBef>
            </a:pPr>
            <a:r>
              <a:rPr lang="el-GR">
                <a:latin typeface="Times New Roman" pitchFamily="18" charset="0"/>
                <a:cs typeface="Times New Roman" pitchFamily="18" charset="0"/>
              </a:rPr>
              <a:t>θ</a:t>
            </a:r>
            <a:r>
              <a:rPr lang="en-US" baseline="-25000">
                <a:latin typeface="Times New Roman" pitchFamily="18" charset="0"/>
                <a:cs typeface="Times New Roman" pitchFamily="18" charset="0"/>
              </a:rPr>
              <a:t>c</a:t>
            </a:r>
            <a:endParaRPr lang="el-GR" baseline="-250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3000375" y="304800"/>
            <a:ext cx="1651000" cy="400050"/>
          </a:xfrm>
        </p:spPr>
        <p:txBody>
          <a:bodyPr/>
          <a:lstStyle/>
          <a:p>
            <a:pPr algn="ctr" eaLnBrk="1" hangingPunct="1"/>
            <a:r>
              <a:rPr lang="en-US" sz="2800" b="1" smtClean="0">
                <a:latin typeface="Times New Roman" pitchFamily="18" charset="0"/>
                <a:cs typeface="Times New Roman" pitchFamily="18" charset="0"/>
              </a:rPr>
              <a:t>Derivation</a:t>
            </a:r>
          </a:p>
        </p:txBody>
      </p:sp>
      <p:sp>
        <p:nvSpPr>
          <p:cNvPr id="8196" name="Rectangle 3"/>
          <p:cNvSpPr>
            <a:spLocks noGrp="1" noChangeArrowheads="1"/>
          </p:cNvSpPr>
          <p:nvPr>
            <p:ph idx="1"/>
          </p:nvPr>
        </p:nvSpPr>
        <p:spPr>
          <a:xfrm>
            <a:off x="150813" y="762000"/>
            <a:ext cx="8624887" cy="6096000"/>
          </a:xfrm>
        </p:spPr>
        <p:txBody>
          <a:bodyPr/>
          <a:lstStyle/>
          <a:p>
            <a:pPr eaLnBrk="1" hangingPunct="1">
              <a:buFont typeface="Wingdings 2" pitchFamily="18" charset="2"/>
              <a:buNone/>
            </a:pPr>
            <a:r>
              <a:rPr lang="en-US" sz="1600" smtClean="0">
                <a:latin typeface="Times New Roman" pitchFamily="18" charset="0"/>
                <a:cs typeface="Times New Roman" pitchFamily="18" charset="0"/>
              </a:rPr>
              <a:t>Applying Snell’s law to the launching face of the fibre, we get</a:t>
            </a:r>
          </a:p>
          <a:p>
            <a:pPr eaLnBrk="1" hangingPunct="1">
              <a:buFont typeface="Wingdings 2" pitchFamily="18" charset="2"/>
              <a:buNone/>
            </a:pPr>
            <a:r>
              <a:rPr lang="en-US" sz="1600" smtClean="0">
                <a:latin typeface="Times New Roman" pitchFamily="18" charset="0"/>
                <a:cs typeface="Times New Roman" pitchFamily="18" charset="0"/>
              </a:rPr>
              <a:t>                                                                   ----------------------- (1)       </a:t>
            </a:r>
          </a:p>
          <a:p>
            <a:pPr eaLnBrk="1" hangingPunct="1">
              <a:buFont typeface="Wingdings 2" pitchFamily="18" charset="2"/>
              <a:buNone/>
            </a:pPr>
            <a:r>
              <a:rPr lang="en-US" sz="1600" smtClean="0">
                <a:latin typeface="Times New Roman" pitchFamily="18" charset="0"/>
                <a:cs typeface="Times New Roman" pitchFamily="18" charset="0"/>
              </a:rPr>
              <a:t>         </a:t>
            </a:r>
          </a:p>
          <a:p>
            <a:pPr eaLnBrk="1" hangingPunct="1">
              <a:buFont typeface="Wingdings 2" pitchFamily="18" charset="2"/>
              <a:buNone/>
            </a:pPr>
            <a:r>
              <a:rPr lang="en-US" sz="1600" smtClean="0">
                <a:latin typeface="Times New Roman" pitchFamily="18" charset="0"/>
                <a:cs typeface="Times New Roman" pitchFamily="18" charset="0"/>
              </a:rPr>
              <a:t> </a:t>
            </a:r>
          </a:p>
          <a:p>
            <a:pPr eaLnBrk="1" hangingPunct="1">
              <a:buFont typeface="Wingdings 2" pitchFamily="18" charset="2"/>
              <a:buNone/>
            </a:pPr>
            <a:r>
              <a:rPr lang="en-US" sz="1600" smtClean="0">
                <a:latin typeface="Times New Roman" pitchFamily="18" charset="0"/>
                <a:cs typeface="Times New Roman" pitchFamily="18" charset="0"/>
              </a:rPr>
              <a:t>Applying Snell’s law to the core-cladding interface of the fibre, we get</a:t>
            </a: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r>
              <a:rPr lang="en-US" sz="1600" smtClean="0">
                <a:latin typeface="Times New Roman" pitchFamily="18" charset="0"/>
                <a:cs typeface="Times New Roman" pitchFamily="18" charset="0"/>
              </a:rPr>
              <a:t>                                                                                        ------------------ (2)</a:t>
            </a: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r>
              <a:rPr lang="en-US" sz="1600" smtClean="0">
                <a:latin typeface="Times New Roman" pitchFamily="18" charset="0"/>
                <a:cs typeface="Times New Roman" pitchFamily="18" charset="0"/>
              </a:rPr>
              <a:t>Using equation (1) &amp; (2)</a:t>
            </a:r>
          </a:p>
          <a:p>
            <a:pPr eaLnBrk="1" hangingPunct="1">
              <a:buFont typeface="Wingdings 2" pitchFamily="18" charset="2"/>
              <a:buNone/>
            </a:pPr>
            <a:r>
              <a:rPr lang="en-US" sz="1600" smtClean="0">
                <a:latin typeface="Times New Roman" pitchFamily="18" charset="0"/>
                <a:cs typeface="Times New Roman" pitchFamily="18" charset="0"/>
              </a:rPr>
              <a:t>We get</a:t>
            </a: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r>
              <a:rPr lang="en-US" sz="1600" smtClean="0">
                <a:latin typeface="Times New Roman" pitchFamily="18" charset="0"/>
                <a:cs typeface="Times New Roman" pitchFamily="18" charset="0"/>
              </a:rPr>
              <a:t> Here the incident ray is launched from air medium, for which n</a:t>
            </a:r>
            <a:r>
              <a:rPr lang="en-US" sz="1600" baseline="-25000" smtClean="0">
                <a:latin typeface="Times New Roman" pitchFamily="18" charset="0"/>
                <a:cs typeface="Times New Roman" pitchFamily="18" charset="0"/>
              </a:rPr>
              <a:t>0</a:t>
            </a:r>
            <a:r>
              <a:rPr lang="en-US" sz="1600" smtClean="0">
                <a:latin typeface="Times New Roman" pitchFamily="18" charset="0"/>
                <a:cs typeface="Times New Roman" pitchFamily="18" charset="0"/>
              </a:rPr>
              <a:t>= 1.</a:t>
            </a: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r>
              <a:rPr lang="en-US" sz="1600" smtClean="0">
                <a:latin typeface="Times New Roman" pitchFamily="18" charset="0"/>
                <a:cs typeface="Times New Roman" pitchFamily="18" charset="0"/>
              </a:rPr>
              <a:t>The angle θ</a:t>
            </a:r>
            <a:r>
              <a:rPr lang="en-US" sz="1600" baseline="-25000" smtClean="0">
                <a:latin typeface="Times New Roman" pitchFamily="18" charset="0"/>
                <a:cs typeface="Times New Roman" pitchFamily="18" charset="0"/>
              </a:rPr>
              <a:t>0</a:t>
            </a:r>
            <a:r>
              <a:rPr lang="en-US" sz="1600" smtClean="0">
                <a:latin typeface="Times New Roman" pitchFamily="18" charset="0"/>
                <a:cs typeface="Times New Roman" pitchFamily="18" charset="0"/>
              </a:rPr>
              <a:t> is called the </a:t>
            </a:r>
            <a:r>
              <a:rPr lang="en-US" sz="1600" b="1" smtClean="0">
                <a:latin typeface="Times New Roman" pitchFamily="18" charset="0"/>
                <a:cs typeface="Times New Roman" pitchFamily="18" charset="0"/>
              </a:rPr>
              <a:t>acceptance angle</a:t>
            </a:r>
            <a:r>
              <a:rPr lang="en-US" sz="1600" smtClean="0">
                <a:latin typeface="Times New Roman" pitchFamily="18" charset="0"/>
                <a:cs typeface="Times New Roman" pitchFamily="18" charset="0"/>
              </a:rPr>
              <a:t> of the fibre. </a:t>
            </a:r>
          </a:p>
          <a:p>
            <a:pPr eaLnBrk="1" hangingPunct="1">
              <a:buFont typeface="Wingdings 2" pitchFamily="18" charset="2"/>
              <a:buNone/>
            </a:pPr>
            <a:r>
              <a:rPr lang="en-US" sz="1600" smtClean="0">
                <a:latin typeface="Times New Roman" pitchFamily="18" charset="0"/>
                <a:cs typeface="Times New Roman" pitchFamily="18" charset="0"/>
              </a:rPr>
              <a:t>  </a:t>
            </a: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r>
              <a:rPr lang="en-US" sz="1600" smtClean="0">
                <a:latin typeface="Times New Roman" pitchFamily="18" charset="0"/>
                <a:cs typeface="Times New Roman" pitchFamily="18" charset="0"/>
              </a:rPr>
              <a:t>-</a:t>
            </a: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endParaRPr lang="en-US" sz="1600" smtClean="0">
              <a:latin typeface="Times New Roman" pitchFamily="18" charset="0"/>
              <a:cs typeface="Times New Roman" pitchFamily="18" charset="0"/>
            </a:endParaRPr>
          </a:p>
          <a:p>
            <a:pPr eaLnBrk="1" hangingPunct="1">
              <a:buFont typeface="Wingdings 2" pitchFamily="18" charset="2"/>
              <a:buNone/>
            </a:pPr>
            <a:r>
              <a:rPr lang="en-US" sz="1600" smtClean="0">
                <a:latin typeface="Times New Roman" pitchFamily="18" charset="0"/>
                <a:cs typeface="Times New Roman" pitchFamily="18" charset="0"/>
              </a:rPr>
              <a:t>                                    </a:t>
            </a:r>
          </a:p>
        </p:txBody>
      </p:sp>
      <p:pic>
        <p:nvPicPr>
          <p:cNvPr id="8197" name="Picture 4"/>
          <p:cNvPicPr>
            <a:picLocks noChangeAspect="1" noChangeArrowheads="1"/>
          </p:cNvPicPr>
          <p:nvPr/>
        </p:nvPicPr>
        <p:blipFill>
          <a:blip r:embed="rId3" cstate="print"/>
          <a:srcRect/>
          <a:stretch>
            <a:fillRect/>
          </a:stretch>
        </p:blipFill>
        <p:spPr bwMode="auto">
          <a:xfrm>
            <a:off x="2025650" y="1143000"/>
            <a:ext cx="2700338" cy="762000"/>
          </a:xfrm>
          <a:prstGeom prst="rect">
            <a:avLst/>
          </a:prstGeom>
          <a:noFill/>
          <a:ln w="9525">
            <a:noFill/>
            <a:miter lim="800000"/>
            <a:headEnd/>
            <a:tailEnd/>
          </a:ln>
        </p:spPr>
      </p:pic>
      <p:pic>
        <p:nvPicPr>
          <p:cNvPr id="8198" name="Picture 9"/>
          <p:cNvPicPr>
            <a:picLocks noChangeAspect="1" noChangeArrowheads="1"/>
          </p:cNvPicPr>
          <p:nvPr/>
        </p:nvPicPr>
        <p:blipFill>
          <a:blip r:embed="rId4" cstate="print"/>
          <a:srcRect/>
          <a:stretch>
            <a:fillRect/>
          </a:stretch>
        </p:blipFill>
        <p:spPr bwMode="auto">
          <a:xfrm>
            <a:off x="1574800" y="3657600"/>
            <a:ext cx="3225800" cy="887413"/>
          </a:xfrm>
          <a:prstGeom prst="rect">
            <a:avLst/>
          </a:prstGeom>
          <a:noFill/>
          <a:ln w="9525">
            <a:noFill/>
            <a:miter lim="800000"/>
            <a:headEnd/>
            <a:tailEnd/>
          </a:ln>
        </p:spPr>
      </p:pic>
      <p:pic>
        <p:nvPicPr>
          <p:cNvPr id="8199" name="Picture 10"/>
          <p:cNvPicPr>
            <a:picLocks noChangeAspect="1" noChangeArrowheads="1"/>
          </p:cNvPicPr>
          <p:nvPr/>
        </p:nvPicPr>
        <p:blipFill>
          <a:blip r:embed="rId5" cstate="print"/>
          <a:srcRect/>
          <a:stretch>
            <a:fillRect/>
          </a:stretch>
        </p:blipFill>
        <p:spPr bwMode="auto">
          <a:xfrm>
            <a:off x="1222375" y="5181600"/>
            <a:ext cx="1477963" cy="457200"/>
          </a:xfrm>
          <a:prstGeom prst="rect">
            <a:avLst/>
          </a:prstGeom>
          <a:noFill/>
          <a:ln w="9525">
            <a:noFill/>
            <a:miter lim="800000"/>
            <a:headEnd/>
            <a:tailEnd/>
          </a:ln>
        </p:spPr>
      </p:pic>
      <p:pic>
        <p:nvPicPr>
          <p:cNvPr id="8200" name="Picture 11"/>
          <p:cNvPicPr>
            <a:picLocks noChangeAspect="1" noChangeArrowheads="1"/>
          </p:cNvPicPr>
          <p:nvPr/>
        </p:nvPicPr>
        <p:blipFill>
          <a:blip r:embed="rId6" cstate="print"/>
          <a:srcRect/>
          <a:stretch>
            <a:fillRect/>
          </a:stretch>
        </p:blipFill>
        <p:spPr bwMode="auto">
          <a:xfrm>
            <a:off x="5175250" y="5562600"/>
            <a:ext cx="3225800" cy="976313"/>
          </a:xfrm>
          <a:prstGeom prst="rect">
            <a:avLst/>
          </a:prstGeom>
          <a:noFill/>
          <a:ln w="9525">
            <a:noFill/>
            <a:miter lim="800000"/>
            <a:headEnd/>
            <a:tailEnd/>
          </a:ln>
        </p:spPr>
      </p:pic>
      <p:graphicFrame>
        <p:nvGraphicFramePr>
          <p:cNvPr id="8194" name="Object 2"/>
          <p:cNvGraphicFramePr>
            <a:graphicFrameLocks noChangeAspect="1"/>
          </p:cNvGraphicFramePr>
          <p:nvPr/>
        </p:nvGraphicFramePr>
        <p:xfrm>
          <a:off x="974725" y="2514600"/>
          <a:ext cx="2025650" cy="990600"/>
        </p:xfrm>
        <a:graphic>
          <a:graphicData uri="http://schemas.openxmlformats.org/presentationml/2006/ole">
            <p:oleObj spid="_x0000_s8194" name="Equation" r:id="rId7" imgW="736560" imgH="431640" progId="Equation.3">
              <p:embed/>
            </p:oleObj>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74650" y="685800"/>
            <a:ext cx="8101013" cy="476250"/>
          </a:xfrm>
        </p:spPr>
        <p:txBody>
          <a:bodyPr/>
          <a:lstStyle/>
          <a:p>
            <a:pPr eaLnBrk="1" hangingPunct="1"/>
            <a:r>
              <a:rPr lang="en-US" sz="2800" b="1" smtClean="0">
                <a:latin typeface="Times New Roman" pitchFamily="18" charset="0"/>
                <a:cs typeface="Times New Roman" pitchFamily="18" charset="0"/>
              </a:rPr>
              <a:t>Propagation of light through a cladded fibre:</a:t>
            </a:r>
          </a:p>
        </p:txBody>
      </p:sp>
      <p:sp>
        <p:nvSpPr>
          <p:cNvPr id="103428" name="Rectangle 4"/>
          <p:cNvSpPr>
            <a:spLocks noGrp="1" noChangeArrowheads="1"/>
          </p:cNvSpPr>
          <p:nvPr>
            <p:ph idx="1"/>
          </p:nvPr>
        </p:nvSpPr>
        <p:spPr>
          <a:xfrm>
            <a:off x="450850" y="1600200"/>
            <a:ext cx="8101013" cy="5257800"/>
          </a:xfrm>
        </p:spPr>
        <p:txBody>
          <a:bodyPr>
            <a:normAutofit/>
          </a:bodyPr>
          <a:lstStyle/>
          <a:p>
            <a:pPr marL="274320" indent="-274320" algn="just" eaLnBrk="1" fontAlgn="auto" hangingPunct="1">
              <a:lnSpc>
                <a:spcPct val="110000"/>
              </a:lnSpc>
              <a:spcAft>
                <a:spcPts val="0"/>
              </a:spcAft>
              <a:buClr>
                <a:schemeClr val="tx1"/>
              </a:buClr>
              <a:buFont typeface="Wingdings 2"/>
              <a:buChar char=""/>
              <a:defRPr/>
            </a:pPr>
            <a:r>
              <a:rPr lang="en-US" sz="2400" b="1" dirty="0" smtClean="0">
                <a:latin typeface="Times New Roman" pitchFamily="18" charset="0"/>
                <a:cs typeface="Times New Roman" pitchFamily="18" charset="0"/>
              </a:rPr>
              <a:t>Acceptance Angle</a:t>
            </a:r>
            <a:r>
              <a:rPr lang="en-US" sz="2400" dirty="0" smtClean="0">
                <a:latin typeface="Times New Roman" pitchFamily="18" charset="0"/>
                <a:cs typeface="Times New Roman" pitchFamily="18" charset="0"/>
              </a:rPr>
              <a:t> is defined as the maximum angle that a light ray can have relative to the axis of the fibre and propagate down the fibre.</a:t>
            </a:r>
          </a:p>
          <a:p>
            <a:pPr marL="274320" indent="-274320" eaLnBrk="1" fontAlgn="auto" hangingPunct="1">
              <a:lnSpc>
                <a:spcPct val="110000"/>
              </a:lnSpc>
              <a:spcAft>
                <a:spcPts val="0"/>
              </a:spcAft>
              <a:buClr>
                <a:schemeClr val="tx1"/>
              </a:buClr>
              <a:buFont typeface="Wingdings" pitchFamily="2" charset="2"/>
              <a:buNone/>
              <a:defRPr/>
            </a:pP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θ</a:t>
            </a:r>
            <a:r>
              <a:rPr lang="en-US" sz="2400" baseline="-25000" dirty="0" smtClean="0">
                <a:latin typeface="Times New Roman" pitchFamily="18" charset="0"/>
                <a:cs typeface="Times New Roman" pitchFamily="18" charset="0"/>
              </a:rPr>
              <a:t>0</a:t>
            </a:r>
            <a:r>
              <a:rPr lang="en-US" sz="2400" dirty="0" smtClean="0">
                <a:latin typeface="Times New Roman" pitchFamily="18" charset="0"/>
                <a:cs typeface="Times New Roman" pitchFamily="18" charset="0"/>
              </a:rPr>
              <a:t> = sin</a:t>
            </a:r>
            <a:r>
              <a:rPr lang="en-US" sz="2400" baseline="30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t>
            </a:r>
            <a:r>
              <a:rPr lang="en-US" sz="2400" baseline="-25000" dirty="0" err="1" smtClean="0">
                <a:latin typeface="Times New Roman" pitchFamily="18" charset="0"/>
                <a:cs typeface="Times New Roman" pitchFamily="18" charset="0"/>
              </a:rPr>
              <a:t>1</a:t>
            </a:r>
            <a:r>
              <a:rPr lang="en-US" sz="2400" baseline="30000" dirty="0" err="1" smtClean="0">
                <a:latin typeface="Times New Roman" pitchFamily="18" charset="0"/>
                <a:cs typeface="Times New Roman" pitchFamily="18" charset="0"/>
              </a:rPr>
              <a:t>2</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t>
            </a:r>
            <a:r>
              <a:rPr lang="en-US" sz="2400" baseline="-25000" dirty="0" err="1" smtClean="0">
                <a:latin typeface="Times New Roman" pitchFamily="18" charset="0"/>
                <a:cs typeface="Times New Roman" pitchFamily="18" charset="0"/>
              </a:rPr>
              <a:t>2</a:t>
            </a:r>
            <a:r>
              <a:rPr lang="en-US" sz="2400" baseline="30000" dirty="0" err="1" smtClean="0">
                <a:latin typeface="Times New Roman" pitchFamily="18" charset="0"/>
                <a:cs typeface="Times New Roman" pitchFamily="18" charset="0"/>
              </a:rPr>
              <a:t>2</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baseline="30000" dirty="0" smtClean="0">
                <a:latin typeface="Times New Roman" pitchFamily="18" charset="0"/>
                <a:cs typeface="Times New Roman" pitchFamily="18" charset="0"/>
              </a:rPr>
              <a:t>1/2</a:t>
            </a:r>
          </a:p>
          <a:p>
            <a:pPr marL="274320" indent="-274320" eaLnBrk="1" fontAlgn="auto" hangingPunct="1">
              <a:lnSpc>
                <a:spcPct val="110000"/>
              </a:lnSpc>
              <a:spcAft>
                <a:spcPts val="0"/>
              </a:spcAft>
              <a:buClr>
                <a:schemeClr val="tx1"/>
              </a:buClr>
              <a:buFont typeface="Wingdings 2"/>
              <a:buChar char=""/>
              <a:defRPr/>
            </a:pPr>
            <a:r>
              <a:rPr lang="en-US" sz="2400" dirty="0" smtClean="0">
                <a:latin typeface="Times New Roman" pitchFamily="18" charset="0"/>
                <a:cs typeface="Times New Roman" pitchFamily="18" charset="0"/>
              </a:rPr>
              <a:t>It depends on core diameter and the material.</a:t>
            </a:r>
          </a:p>
          <a:p>
            <a:pPr marL="274320" indent="-274320" eaLnBrk="1" fontAlgn="auto" hangingPunct="1">
              <a:lnSpc>
                <a:spcPct val="110000"/>
              </a:lnSpc>
              <a:spcAft>
                <a:spcPts val="0"/>
              </a:spcAft>
              <a:buClr>
                <a:schemeClr val="tx1"/>
              </a:buClr>
              <a:buFont typeface="Wingdings 2"/>
              <a:buChar char=""/>
              <a:defRPr/>
            </a:pPr>
            <a:r>
              <a:rPr lang="en-US" sz="2400" b="1" dirty="0" smtClean="0">
                <a:latin typeface="Times New Roman" pitchFamily="18" charset="0"/>
                <a:cs typeface="Times New Roman" pitchFamily="18" charset="0"/>
              </a:rPr>
              <a:t>Acceptance cone:-</a:t>
            </a:r>
            <a:r>
              <a:rPr lang="en-US" sz="2400" dirty="0" smtClean="0">
                <a:effectLst>
                  <a:outerShdw blurRad="38100" dist="38100" dir="2700000" algn="tl">
                    <a:srgbClr val="C0C0C0"/>
                  </a:outerShdw>
                </a:effectLst>
                <a:latin typeface="Times New Roman" pitchFamily="18" charset="0"/>
                <a:cs typeface="Times New Roman" pitchFamily="18" charset="0"/>
              </a:rPr>
              <a:t> </a:t>
            </a:r>
            <a:r>
              <a:rPr lang="en-US" sz="2400" dirty="0" smtClean="0">
                <a:latin typeface="Times New Roman" pitchFamily="18" charset="0"/>
                <a:cs typeface="Times New Roman" pitchFamily="18" charset="0"/>
              </a:rPr>
              <a:t>It</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latin typeface="Times New Roman" pitchFamily="18" charset="0"/>
                <a:cs typeface="Times New Roman" pitchFamily="18" charset="0"/>
              </a:rPr>
              <a:t>is twice of the acceptance angle i.e. 2</a:t>
            </a:r>
            <a:r>
              <a:rPr lang="el-GR" sz="2400" dirty="0" smtClean="0">
                <a:latin typeface="Times New Roman" pitchFamily="18" charset="0"/>
                <a:cs typeface="Times New Roman" pitchFamily="18" charset="0"/>
              </a:rPr>
              <a:t>θ</a:t>
            </a:r>
            <a:r>
              <a:rPr lang="en-US" sz="2400" baseline="-25000" dirty="0" smtClean="0">
                <a:latin typeface="Times New Roman" pitchFamily="18" charset="0"/>
                <a:cs typeface="Times New Roman" pitchFamily="18" charset="0"/>
              </a:rPr>
              <a:t>0</a:t>
            </a:r>
            <a:r>
              <a:rPr lang="en-US" sz="2400" baseline="30000" dirty="0" smtClean="0">
                <a:effectLst>
                  <a:outerShdw blurRad="38100" dist="38100" dir="2700000" algn="tl">
                    <a:srgbClr val="C0C0C0"/>
                  </a:outerShdw>
                </a:effectLst>
                <a:latin typeface="Times New Roman" pitchFamily="18" charset="0"/>
                <a:cs typeface="Times New Roman" pitchFamily="18" charset="0"/>
              </a:rPr>
              <a:t>.</a:t>
            </a:r>
            <a:endParaRPr lang="el-GR" sz="2400" b="1" baseline="-25000"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4212" name="Picture 5"/>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2625725" y="4343400"/>
            <a:ext cx="5926138"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25463" y="381000"/>
            <a:ext cx="7670800" cy="395288"/>
          </a:xfrm>
        </p:spPr>
        <p:txBody>
          <a:bodyPr>
            <a:normAutofit fontScale="90000"/>
          </a:bodyPr>
          <a:lstStyle/>
          <a:p>
            <a:pPr eaLnBrk="1" fontAlgn="auto" hangingPunct="1">
              <a:spcAft>
                <a:spcPts val="0"/>
              </a:spcAft>
              <a:defRPr/>
            </a:pPr>
            <a:r>
              <a:rPr lang="en-US" sz="3200" b="1" smtClean="0">
                <a:latin typeface="Times New Roman" pitchFamily="18" charset="0"/>
              </a:rPr>
              <a:t>Numerical Aperture </a:t>
            </a:r>
          </a:p>
        </p:txBody>
      </p:sp>
      <p:sp>
        <p:nvSpPr>
          <p:cNvPr id="95235" name="Rectangle 3"/>
          <p:cNvSpPr>
            <a:spLocks noGrp="1" noChangeArrowheads="1"/>
          </p:cNvSpPr>
          <p:nvPr>
            <p:ph idx="1"/>
          </p:nvPr>
        </p:nvSpPr>
        <p:spPr>
          <a:xfrm>
            <a:off x="450850" y="914400"/>
            <a:ext cx="7650163" cy="1905000"/>
          </a:xfrm>
        </p:spPr>
        <p:txBody>
          <a:bodyPr/>
          <a:lstStyle/>
          <a:p>
            <a:pPr eaLnBrk="1" hangingPunct="1">
              <a:buClr>
                <a:schemeClr val="tx1"/>
              </a:buClr>
            </a:pPr>
            <a:r>
              <a:rPr lang="en-US" sz="2000" smtClean="0">
                <a:latin typeface="Times New Roman" pitchFamily="18" charset="0"/>
              </a:rPr>
              <a:t>Numerical Aperture is defined as the sine of the acceptance angle.</a:t>
            </a:r>
          </a:p>
          <a:p>
            <a:pPr eaLnBrk="1" hangingPunct="1">
              <a:buClr>
                <a:schemeClr val="tx1"/>
              </a:buClr>
            </a:pPr>
            <a:r>
              <a:rPr lang="en-US" sz="2000" smtClean="0">
                <a:latin typeface="Times New Roman" pitchFamily="18" charset="0"/>
              </a:rPr>
              <a:t>It determines the light gathering ability of the fibre.</a:t>
            </a:r>
          </a:p>
          <a:p>
            <a:pPr eaLnBrk="1" hangingPunct="1">
              <a:buClr>
                <a:schemeClr val="tx1"/>
              </a:buClr>
            </a:pPr>
            <a:r>
              <a:rPr lang="en-US" sz="2000" smtClean="0">
                <a:latin typeface="Times New Roman" pitchFamily="18" charset="0"/>
              </a:rPr>
              <a:t>It measures the amount of light accepted by the fibre.</a:t>
            </a:r>
            <a:endParaRPr lang="en-US" sz="2000" smtClean="0">
              <a:latin typeface="Times New Roman" pitchFamily="18" charset="0"/>
              <a:cs typeface="Arial" pitchFamily="34" charset="0"/>
            </a:endParaRPr>
          </a:p>
          <a:p>
            <a:pPr eaLnBrk="1" hangingPunct="1">
              <a:buClr>
                <a:schemeClr val="tx1"/>
              </a:buClr>
            </a:pPr>
            <a:r>
              <a:rPr lang="en-US" sz="2000" smtClean="0">
                <a:latin typeface="Times New Roman" pitchFamily="18" charset="0"/>
                <a:cs typeface="Arial" pitchFamily="34" charset="0"/>
              </a:rPr>
              <a:t>                                                                                                           Where ∆ -Fractional refractive index change</a:t>
            </a:r>
          </a:p>
        </p:txBody>
      </p:sp>
      <p:sp>
        <p:nvSpPr>
          <p:cNvPr id="95236" name="Rectangle 2"/>
          <p:cNvSpPr>
            <a:spLocks noChangeArrowheads="1"/>
          </p:cNvSpPr>
          <p:nvPr/>
        </p:nvSpPr>
        <p:spPr bwMode="auto">
          <a:xfrm>
            <a:off x="300038" y="2895600"/>
            <a:ext cx="7670800" cy="457200"/>
          </a:xfrm>
          <a:prstGeom prst="rect">
            <a:avLst/>
          </a:prstGeom>
          <a:noFill/>
          <a:ln w="9525">
            <a:noFill/>
            <a:miter lim="800000"/>
            <a:headEnd/>
            <a:tailEnd/>
          </a:ln>
        </p:spPr>
        <p:txBody>
          <a:bodyPr anchor="b"/>
          <a:lstStyle/>
          <a:p>
            <a:r>
              <a:rPr lang="en-US" sz="2800" b="1">
                <a:solidFill>
                  <a:schemeClr val="tx2"/>
                </a:solidFill>
                <a:latin typeface="Times New Roman" pitchFamily="18" charset="0"/>
                <a:cs typeface="Times New Roman" pitchFamily="18" charset="0"/>
              </a:rPr>
              <a:t>Fractional refractive index change </a:t>
            </a:r>
          </a:p>
        </p:txBody>
      </p:sp>
      <p:sp>
        <p:nvSpPr>
          <p:cNvPr id="95237" name="Rectangle 3"/>
          <p:cNvSpPr>
            <a:spLocks noChangeArrowheads="1"/>
          </p:cNvSpPr>
          <p:nvPr/>
        </p:nvSpPr>
        <p:spPr bwMode="auto">
          <a:xfrm>
            <a:off x="300038" y="3429000"/>
            <a:ext cx="7651750" cy="2514600"/>
          </a:xfrm>
          <a:prstGeom prst="rect">
            <a:avLst/>
          </a:prstGeom>
          <a:noFill/>
          <a:ln w="9525">
            <a:noFill/>
            <a:miter lim="800000"/>
            <a:headEnd/>
            <a:tailEnd/>
          </a:ln>
        </p:spPr>
        <p:txBody>
          <a:bodyPr/>
          <a:lstStyle/>
          <a:p>
            <a:pPr marL="342900" indent="-342900">
              <a:lnSpc>
                <a:spcPct val="110000"/>
              </a:lnSpc>
              <a:spcBef>
                <a:spcPct val="20000"/>
              </a:spcBef>
              <a:buClr>
                <a:schemeClr val="tx1"/>
              </a:buClr>
              <a:buSzPct val="125000"/>
              <a:buFont typeface="Arial" pitchFamily="34" charset="0"/>
              <a:buChar char="•"/>
            </a:pPr>
            <a:r>
              <a:rPr lang="en-US" sz="2000">
                <a:latin typeface="Times New Roman" pitchFamily="18" charset="0"/>
                <a:cs typeface="Times New Roman" pitchFamily="18" charset="0"/>
              </a:rPr>
              <a:t>Fractional refractive index change is the fractional difference between the refractive indices of the core and the cladding.</a:t>
            </a:r>
          </a:p>
          <a:p>
            <a:pPr marL="342900" indent="-342900">
              <a:lnSpc>
                <a:spcPct val="110000"/>
              </a:lnSpc>
              <a:spcBef>
                <a:spcPct val="20000"/>
              </a:spcBef>
              <a:buClr>
                <a:schemeClr val="tx1"/>
              </a:buClr>
              <a:buSzPct val="125000"/>
              <a:buFont typeface="Arial" pitchFamily="34" charset="0"/>
              <a:buChar char="•"/>
            </a:pPr>
            <a:endParaRPr lang="en-US" sz="2000">
              <a:latin typeface="Times New Roman" pitchFamily="18" charset="0"/>
              <a:cs typeface="Times New Roman" pitchFamily="18" charset="0"/>
            </a:endParaRPr>
          </a:p>
          <a:p>
            <a:pPr marL="342900" indent="-342900">
              <a:lnSpc>
                <a:spcPct val="110000"/>
              </a:lnSpc>
              <a:spcBef>
                <a:spcPct val="20000"/>
              </a:spcBef>
              <a:buClr>
                <a:schemeClr val="tx1"/>
              </a:buClr>
              <a:buSzPct val="125000"/>
              <a:buFont typeface="Arial" pitchFamily="34" charset="0"/>
              <a:buChar char="•"/>
            </a:pPr>
            <a:endParaRPr lang="en-US" sz="2000">
              <a:latin typeface="Times New Roman" pitchFamily="18" charset="0"/>
              <a:cs typeface="Times New Roman" pitchFamily="18" charset="0"/>
            </a:endParaRPr>
          </a:p>
          <a:p>
            <a:pPr marL="342900" indent="-342900">
              <a:lnSpc>
                <a:spcPct val="50000"/>
              </a:lnSpc>
              <a:spcBef>
                <a:spcPct val="20000"/>
              </a:spcBef>
              <a:buClr>
                <a:schemeClr val="tx1"/>
              </a:buClr>
              <a:buSzPct val="125000"/>
              <a:buFont typeface="Arial" pitchFamily="34" charset="0"/>
              <a:buChar char="•"/>
            </a:pPr>
            <a:r>
              <a:rPr lang="en-US" sz="2000">
                <a:latin typeface="Times New Roman" pitchFamily="18" charset="0"/>
                <a:cs typeface="Times New Roman" pitchFamily="18" charset="0"/>
              </a:rPr>
              <a:t>This parameter is always positive because n</a:t>
            </a:r>
            <a:r>
              <a:rPr lang="en-US" sz="2000" baseline="-25000">
                <a:latin typeface="Times New Roman" pitchFamily="18" charset="0"/>
                <a:cs typeface="Times New Roman" pitchFamily="18" charset="0"/>
              </a:rPr>
              <a:t>1</a:t>
            </a:r>
            <a:r>
              <a:rPr lang="en-US" sz="2000">
                <a:latin typeface="Times New Roman" pitchFamily="18" charset="0"/>
                <a:cs typeface="Times New Roman" pitchFamily="18" charset="0"/>
              </a:rPr>
              <a:t> &gt; n</a:t>
            </a:r>
            <a:r>
              <a:rPr lang="en-US" sz="2000" baseline="-25000">
                <a:latin typeface="Times New Roman" pitchFamily="18" charset="0"/>
                <a:cs typeface="Times New Roman" pitchFamily="18" charset="0"/>
              </a:rPr>
              <a:t>2</a:t>
            </a:r>
          </a:p>
          <a:p>
            <a:pPr marL="342900" indent="-342900">
              <a:lnSpc>
                <a:spcPct val="80000"/>
              </a:lnSpc>
              <a:spcBef>
                <a:spcPct val="20000"/>
              </a:spcBef>
              <a:buClr>
                <a:schemeClr val="tx1"/>
              </a:buClr>
              <a:buSzPct val="125000"/>
              <a:buFont typeface="Arial" pitchFamily="34" charset="0"/>
              <a:buChar char="•"/>
            </a:pPr>
            <a:r>
              <a:rPr lang="en-US" sz="2000">
                <a:latin typeface="Times New Roman" pitchFamily="18" charset="0"/>
                <a:cs typeface="Times New Roman" pitchFamily="18" charset="0"/>
              </a:rPr>
              <a:t>In order to guide light rays effectively through a fibre,  </a:t>
            </a:r>
            <a:r>
              <a:rPr lang="el-GR" sz="2000">
                <a:latin typeface="Times New Roman" pitchFamily="18" charset="0"/>
                <a:cs typeface="Times New Roman" pitchFamily="18" charset="0"/>
              </a:rPr>
              <a:t>Δ</a:t>
            </a:r>
            <a:r>
              <a:rPr lang="en-US" sz="2000">
                <a:latin typeface="Times New Roman" pitchFamily="18" charset="0"/>
                <a:cs typeface="Times New Roman" pitchFamily="18" charset="0"/>
              </a:rPr>
              <a:t> &lt;&lt; 1</a:t>
            </a:r>
            <a:endParaRPr lang="en-US" sz="2000">
              <a:solidFill>
                <a:schemeClr val="hlink"/>
              </a:solidFill>
              <a:latin typeface="Times New Roman" pitchFamily="18" charset="0"/>
              <a:cs typeface="Times New Roman" pitchFamily="18" charset="0"/>
            </a:endParaRPr>
          </a:p>
        </p:txBody>
      </p:sp>
      <p:sp>
        <p:nvSpPr>
          <p:cNvPr id="17416" name="Rectangle 8"/>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pic>
        <p:nvPicPr>
          <p:cNvPr id="95239"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54088" y="2057400"/>
            <a:ext cx="2282825" cy="361950"/>
          </a:xfrm>
          <a:prstGeom prst="rect">
            <a:avLst/>
          </a:prstGeom>
          <a:noFill/>
          <a:ln w="9525">
            <a:noFill/>
            <a:miter lim="800000"/>
            <a:headEnd/>
            <a:tailEnd/>
          </a:ln>
        </p:spPr>
      </p:pic>
      <p:sp>
        <p:nvSpPr>
          <p:cNvPr id="17418" name="Rectangle 10"/>
          <p:cNvSpPr>
            <a:spLocks noChangeArrowheads="1"/>
          </p:cNvSpPr>
          <p:nvPr/>
        </p:nvSpPr>
        <p:spPr bwMode="auto">
          <a:xfrm>
            <a:off x="0" y="0"/>
            <a:ext cx="184150" cy="3698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pic>
        <p:nvPicPr>
          <p:cNvPr id="95241"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74875" y="4267200"/>
            <a:ext cx="1500188" cy="52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74650" y="533400"/>
            <a:ext cx="8101013" cy="628650"/>
          </a:xfrm>
        </p:spPr>
        <p:txBody>
          <a:bodyPr/>
          <a:lstStyle/>
          <a:p>
            <a:pPr eaLnBrk="1" hangingPunct="1"/>
            <a:r>
              <a:rPr lang="en-US" sz="3200" b="1" smtClean="0">
                <a:latin typeface="Times New Roman" pitchFamily="18" charset="0"/>
              </a:rPr>
              <a:t>Modes of propagation:</a:t>
            </a:r>
          </a:p>
        </p:txBody>
      </p:sp>
      <p:sp>
        <p:nvSpPr>
          <p:cNvPr id="96259" name="Rectangle 3"/>
          <p:cNvSpPr>
            <a:spLocks noGrp="1" noChangeArrowheads="1"/>
          </p:cNvSpPr>
          <p:nvPr>
            <p:ph idx="1"/>
          </p:nvPr>
        </p:nvSpPr>
        <p:spPr>
          <a:xfrm>
            <a:off x="525463" y="1371600"/>
            <a:ext cx="7650162" cy="4535488"/>
          </a:xfrm>
        </p:spPr>
        <p:txBody>
          <a:bodyPr/>
          <a:lstStyle/>
          <a:p>
            <a:pPr algn="just" eaLnBrk="1" hangingPunct="1">
              <a:lnSpc>
                <a:spcPct val="110000"/>
              </a:lnSpc>
              <a:buClr>
                <a:schemeClr val="tx1"/>
              </a:buClr>
            </a:pPr>
            <a:r>
              <a:rPr lang="en-US" sz="2400" smtClean="0">
                <a:latin typeface="Times New Roman" pitchFamily="18" charset="0"/>
              </a:rPr>
              <a:t>Modes</a:t>
            </a:r>
            <a:r>
              <a:rPr lang="en-US" sz="2400" smtClean="0">
                <a:solidFill>
                  <a:srgbClr val="FFFF00"/>
                </a:solidFill>
                <a:latin typeface="Times New Roman" pitchFamily="18" charset="0"/>
              </a:rPr>
              <a:t> </a:t>
            </a:r>
            <a:r>
              <a:rPr lang="en-US" sz="2400" smtClean="0">
                <a:latin typeface="Times New Roman" pitchFamily="18" charset="0"/>
              </a:rPr>
              <a:t>are the possible number of paths  of light in an optical fibre.</a:t>
            </a:r>
          </a:p>
          <a:p>
            <a:pPr algn="just" eaLnBrk="1" hangingPunct="1">
              <a:lnSpc>
                <a:spcPct val="110000"/>
              </a:lnSpc>
              <a:buClr>
                <a:schemeClr val="tx1"/>
              </a:buClr>
            </a:pPr>
            <a:r>
              <a:rPr lang="en-US" sz="2400" smtClean="0">
                <a:latin typeface="Times New Roman" pitchFamily="18" charset="0"/>
              </a:rPr>
              <a:t>Light propagates as an electro-magnetic wave through an optical fiber, thus the waves travel in number of directions and not all waves are trapped within the optical fibre.</a:t>
            </a:r>
          </a:p>
          <a:p>
            <a:pPr algn="just" eaLnBrk="1" hangingPunct="1">
              <a:lnSpc>
                <a:spcPct val="110000"/>
              </a:lnSpc>
              <a:buClr>
                <a:schemeClr val="tx1"/>
              </a:buClr>
            </a:pPr>
            <a:r>
              <a:rPr lang="en-US" sz="2400" smtClean="0">
                <a:latin typeface="Times New Roman" pitchFamily="18" charset="0"/>
              </a:rPr>
              <a:t>The allowed directions corresponds to the modes in optical fibre .</a:t>
            </a:r>
          </a:p>
          <a:p>
            <a:pPr algn="just" eaLnBrk="1" hangingPunct="1">
              <a:lnSpc>
                <a:spcPct val="110000"/>
              </a:lnSpc>
              <a:buClr>
                <a:schemeClr val="tx1"/>
              </a:buClr>
            </a:pPr>
            <a:r>
              <a:rPr lang="en-US" sz="2400" smtClean="0">
                <a:latin typeface="Times New Roman" pitchFamily="18" charset="0"/>
              </a:rPr>
              <a:t>The light rays traveling through a fibre are classified as </a:t>
            </a:r>
          </a:p>
          <a:p>
            <a:pPr algn="just" eaLnBrk="1" hangingPunct="1">
              <a:lnSpc>
                <a:spcPct val="110000"/>
              </a:lnSpc>
              <a:buClr>
                <a:schemeClr val="tx1"/>
              </a:buClr>
              <a:buFont typeface="Wingdings" pitchFamily="2" charset="2"/>
              <a:buNone/>
            </a:pPr>
            <a:r>
              <a:rPr lang="en-US" sz="2400" smtClean="0">
                <a:latin typeface="Times New Roman" pitchFamily="18" charset="0"/>
              </a:rPr>
              <a:t>    1. Axial rays </a:t>
            </a:r>
          </a:p>
          <a:p>
            <a:pPr algn="just" eaLnBrk="1" hangingPunct="1">
              <a:lnSpc>
                <a:spcPct val="110000"/>
              </a:lnSpc>
              <a:buClr>
                <a:schemeClr val="tx1"/>
              </a:buClr>
              <a:buFont typeface="Wingdings" pitchFamily="2" charset="2"/>
              <a:buNone/>
            </a:pPr>
            <a:r>
              <a:rPr lang="en-US" sz="2400" smtClean="0">
                <a:latin typeface="Times New Roman" pitchFamily="18" charset="0"/>
              </a:rPr>
              <a:t>    2. Zigzag rays.</a:t>
            </a:r>
          </a:p>
          <a:p>
            <a:pPr algn="just" eaLnBrk="1" hangingPunct="1">
              <a:lnSpc>
                <a:spcPct val="90000"/>
              </a:lnSpc>
              <a:buFont typeface="Wingdings" pitchFamily="2" charset="2"/>
              <a:buNone/>
            </a:pPr>
            <a:endParaRPr lang="en-US" sz="2400" smtClean="0">
              <a:latin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25463" y="457200"/>
            <a:ext cx="4349750" cy="381000"/>
          </a:xfrm>
        </p:spPr>
        <p:txBody>
          <a:bodyPr anchor="t"/>
          <a:lstStyle/>
          <a:p>
            <a:pPr eaLnBrk="1" hangingPunct="1"/>
            <a:r>
              <a:rPr lang="en-US" sz="2800" b="1" smtClean="0"/>
              <a:t>Classification of Optical Fibre</a:t>
            </a:r>
            <a:br>
              <a:rPr lang="en-US" sz="2800" b="1" smtClean="0"/>
            </a:br>
            <a:endParaRPr lang="en-US" sz="2800" b="1" smtClean="0"/>
          </a:p>
        </p:txBody>
      </p:sp>
      <p:grpSp>
        <p:nvGrpSpPr>
          <p:cNvPr id="97283" name="Group 51"/>
          <p:cNvGrpSpPr>
            <a:grpSpLocks/>
          </p:cNvGrpSpPr>
          <p:nvPr/>
        </p:nvGrpSpPr>
        <p:grpSpPr bwMode="auto">
          <a:xfrm>
            <a:off x="128588" y="1219200"/>
            <a:ext cx="8615362" cy="5172075"/>
            <a:chOff x="-71937" y="1240125"/>
            <a:chExt cx="9161507" cy="4463197"/>
          </a:xfrm>
        </p:grpSpPr>
        <p:sp>
          <p:nvSpPr>
            <p:cNvPr id="18435" name="TextBox 3"/>
            <p:cNvSpPr txBox="1">
              <a:spLocks noChangeArrowheads="1"/>
            </p:cNvSpPr>
            <p:nvPr/>
          </p:nvSpPr>
          <p:spPr bwMode="auto">
            <a:xfrm>
              <a:off x="3540671" y="1240125"/>
              <a:ext cx="1436602" cy="5041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Optical Fibre</a:t>
              </a:r>
            </a:p>
          </p:txBody>
        </p:sp>
        <p:cxnSp>
          <p:nvCxnSpPr>
            <p:cNvPr id="97285" name="Straight Arrow Connector 5"/>
            <p:cNvCxnSpPr>
              <a:cxnSpLocks noChangeShapeType="1"/>
              <a:stCxn id="18435" idx="2"/>
            </p:cNvCxnSpPr>
            <p:nvPr/>
          </p:nvCxnSpPr>
          <p:spPr bwMode="auto">
            <a:xfrm rot="16200000" flipH="1">
              <a:off x="4116569" y="1886825"/>
              <a:ext cx="284294" cy="3"/>
            </a:xfrm>
            <a:prstGeom prst="straightConnector1">
              <a:avLst/>
            </a:prstGeom>
            <a:noFill/>
            <a:ln w="9525" algn="ctr">
              <a:solidFill>
                <a:schemeClr val="tx1"/>
              </a:solidFill>
              <a:round/>
              <a:headEnd/>
              <a:tailEnd type="arrow" w="med" len="med"/>
            </a:ln>
          </p:spPr>
        </p:cxnSp>
        <p:cxnSp>
          <p:nvCxnSpPr>
            <p:cNvPr id="14" name="Straight Connector 13"/>
            <p:cNvCxnSpPr/>
            <p:nvPr/>
          </p:nvCxnSpPr>
          <p:spPr>
            <a:xfrm rot="10800000">
              <a:off x="1371418" y="2057967"/>
              <a:ext cx="5866269" cy="1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287" name="Straight Arrow Connector 5"/>
            <p:cNvCxnSpPr>
              <a:cxnSpLocks noChangeShapeType="1"/>
            </p:cNvCxnSpPr>
            <p:nvPr/>
          </p:nvCxnSpPr>
          <p:spPr bwMode="auto">
            <a:xfrm rot="5400000">
              <a:off x="1157524" y="2260600"/>
              <a:ext cx="407987" cy="1588"/>
            </a:xfrm>
            <a:prstGeom prst="straightConnector1">
              <a:avLst/>
            </a:prstGeom>
            <a:noFill/>
            <a:ln w="9525" algn="ctr">
              <a:solidFill>
                <a:schemeClr val="tx1"/>
              </a:solidFill>
              <a:round/>
              <a:headEnd/>
              <a:tailEnd type="arrow" w="med" len="med"/>
            </a:ln>
          </p:spPr>
        </p:cxnSp>
        <p:cxnSp>
          <p:nvCxnSpPr>
            <p:cNvPr id="97288" name="Straight Arrow Connector 5"/>
            <p:cNvCxnSpPr>
              <a:cxnSpLocks noChangeShapeType="1"/>
            </p:cNvCxnSpPr>
            <p:nvPr/>
          </p:nvCxnSpPr>
          <p:spPr bwMode="auto">
            <a:xfrm rot="5400000">
              <a:off x="3462451" y="3776549"/>
              <a:ext cx="1611086" cy="1588"/>
            </a:xfrm>
            <a:prstGeom prst="straightConnector1">
              <a:avLst/>
            </a:prstGeom>
            <a:noFill/>
            <a:ln w="9525" algn="ctr">
              <a:solidFill>
                <a:schemeClr val="tx1"/>
              </a:solidFill>
              <a:round/>
              <a:headEnd/>
              <a:tailEnd type="arrow" w="med" len="med"/>
            </a:ln>
          </p:spPr>
        </p:cxnSp>
        <p:cxnSp>
          <p:nvCxnSpPr>
            <p:cNvPr id="97289" name="Straight Arrow Connector 5"/>
            <p:cNvCxnSpPr>
              <a:cxnSpLocks noChangeShapeType="1"/>
            </p:cNvCxnSpPr>
            <p:nvPr/>
          </p:nvCxnSpPr>
          <p:spPr bwMode="auto">
            <a:xfrm rot="5400000">
              <a:off x="1166812" y="3316514"/>
              <a:ext cx="407987" cy="1588"/>
            </a:xfrm>
            <a:prstGeom prst="straightConnector1">
              <a:avLst/>
            </a:prstGeom>
            <a:noFill/>
            <a:ln w="9525" algn="ctr">
              <a:solidFill>
                <a:schemeClr val="tx1"/>
              </a:solidFill>
              <a:round/>
              <a:headEnd/>
              <a:tailEnd type="arrow" w="med" len="med"/>
            </a:ln>
          </p:spPr>
        </p:cxnSp>
        <p:cxnSp>
          <p:nvCxnSpPr>
            <p:cNvPr id="97290" name="Straight Arrow Connector 5"/>
            <p:cNvCxnSpPr>
              <a:cxnSpLocks noChangeShapeType="1"/>
            </p:cNvCxnSpPr>
            <p:nvPr/>
          </p:nvCxnSpPr>
          <p:spPr bwMode="auto">
            <a:xfrm rot="5400000">
              <a:off x="79828" y="3708399"/>
              <a:ext cx="407987" cy="1588"/>
            </a:xfrm>
            <a:prstGeom prst="straightConnector1">
              <a:avLst/>
            </a:prstGeom>
            <a:noFill/>
            <a:ln w="9525" algn="ctr">
              <a:solidFill>
                <a:schemeClr val="tx1"/>
              </a:solidFill>
              <a:round/>
              <a:headEnd/>
              <a:tailEnd type="arrow" w="med" len="med"/>
            </a:ln>
          </p:spPr>
        </p:cxnSp>
        <p:cxnSp>
          <p:nvCxnSpPr>
            <p:cNvPr id="97291" name="Straight Arrow Connector 5"/>
            <p:cNvCxnSpPr>
              <a:cxnSpLocks noChangeShapeType="1"/>
            </p:cNvCxnSpPr>
            <p:nvPr/>
          </p:nvCxnSpPr>
          <p:spPr bwMode="auto">
            <a:xfrm rot="5400000">
              <a:off x="4064000" y="2260600"/>
              <a:ext cx="407987" cy="1588"/>
            </a:xfrm>
            <a:prstGeom prst="straightConnector1">
              <a:avLst/>
            </a:prstGeom>
            <a:noFill/>
            <a:ln w="9525" algn="ctr">
              <a:solidFill>
                <a:schemeClr val="tx1"/>
              </a:solidFill>
              <a:round/>
              <a:headEnd/>
              <a:tailEnd type="arrow" w="med" len="med"/>
            </a:ln>
          </p:spPr>
        </p:cxnSp>
        <p:cxnSp>
          <p:nvCxnSpPr>
            <p:cNvPr id="97292" name="Straight Arrow Connector 5"/>
            <p:cNvCxnSpPr>
              <a:cxnSpLocks noChangeShapeType="1"/>
            </p:cNvCxnSpPr>
            <p:nvPr/>
          </p:nvCxnSpPr>
          <p:spPr bwMode="auto">
            <a:xfrm rot="5400000">
              <a:off x="2659744" y="3708400"/>
              <a:ext cx="407987" cy="1588"/>
            </a:xfrm>
            <a:prstGeom prst="straightConnector1">
              <a:avLst/>
            </a:prstGeom>
            <a:noFill/>
            <a:ln w="9525" algn="ctr">
              <a:solidFill>
                <a:schemeClr val="tx1"/>
              </a:solidFill>
              <a:round/>
              <a:headEnd/>
              <a:tailEnd type="arrow" w="med" len="med"/>
            </a:ln>
          </p:spPr>
        </p:cxnSp>
        <p:cxnSp>
          <p:nvCxnSpPr>
            <p:cNvPr id="97293" name="Straight Arrow Connector 5"/>
            <p:cNvCxnSpPr>
              <a:cxnSpLocks noChangeShapeType="1"/>
            </p:cNvCxnSpPr>
            <p:nvPr/>
          </p:nvCxnSpPr>
          <p:spPr bwMode="auto">
            <a:xfrm rot="5400000">
              <a:off x="7034779" y="2260600"/>
              <a:ext cx="407987" cy="1588"/>
            </a:xfrm>
            <a:prstGeom prst="straightConnector1">
              <a:avLst/>
            </a:prstGeom>
            <a:noFill/>
            <a:ln w="9525" algn="ctr">
              <a:solidFill>
                <a:schemeClr val="tx1"/>
              </a:solidFill>
              <a:round/>
              <a:headEnd/>
              <a:tailEnd type="arrow" w="med" len="med"/>
            </a:ln>
          </p:spPr>
        </p:cxnSp>
        <p:sp>
          <p:nvSpPr>
            <p:cNvPr id="24" name="TextBox 3"/>
            <p:cNvSpPr txBox="1">
              <a:spLocks noChangeArrowheads="1"/>
            </p:cNvSpPr>
            <p:nvPr/>
          </p:nvSpPr>
          <p:spPr bwMode="auto">
            <a:xfrm>
              <a:off x="669154" y="2489491"/>
              <a:ext cx="1585159" cy="7164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On the basis of refractive index profile</a:t>
              </a:r>
            </a:p>
          </p:txBody>
        </p:sp>
        <p:sp>
          <p:nvSpPr>
            <p:cNvPr id="25" name="TextBox 3"/>
            <p:cNvSpPr txBox="1">
              <a:spLocks noChangeArrowheads="1"/>
            </p:cNvSpPr>
            <p:nvPr/>
          </p:nvSpPr>
          <p:spPr bwMode="auto">
            <a:xfrm>
              <a:off x="-71937" y="3919687"/>
              <a:ext cx="1299864" cy="5041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Step index fibre</a:t>
              </a:r>
            </a:p>
          </p:txBody>
        </p:sp>
        <p:sp>
          <p:nvSpPr>
            <p:cNvPr id="26" name="TextBox 3"/>
            <p:cNvSpPr txBox="1">
              <a:spLocks noChangeArrowheads="1"/>
            </p:cNvSpPr>
            <p:nvPr/>
          </p:nvSpPr>
          <p:spPr bwMode="auto">
            <a:xfrm>
              <a:off x="2264442" y="3919687"/>
              <a:ext cx="1240779" cy="5041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Graded index fibre</a:t>
              </a:r>
            </a:p>
          </p:txBody>
        </p:sp>
        <p:sp>
          <p:nvSpPr>
            <p:cNvPr id="27" name="TextBox 3"/>
            <p:cNvSpPr txBox="1">
              <a:spLocks noChangeArrowheads="1"/>
            </p:cNvSpPr>
            <p:nvPr/>
          </p:nvSpPr>
          <p:spPr bwMode="auto">
            <a:xfrm>
              <a:off x="6714365" y="2460724"/>
              <a:ext cx="1066901" cy="92880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On the basis of materials</a:t>
              </a:r>
            </a:p>
            <a:p>
              <a:pPr algn="ctr">
                <a:defRPr/>
              </a:pPr>
              <a:r>
                <a:rPr lang="en-US" sz="1600" b="1" dirty="0">
                  <a:latin typeface="Times New Roman" pitchFamily="18" charset="0"/>
                  <a:cs typeface="Times New Roman" pitchFamily="18" charset="0"/>
                </a:rPr>
                <a:t>     </a:t>
              </a:r>
            </a:p>
          </p:txBody>
        </p:sp>
        <p:sp>
          <p:nvSpPr>
            <p:cNvPr id="28" name="TextBox 3"/>
            <p:cNvSpPr txBox="1">
              <a:spLocks noChangeArrowheads="1"/>
            </p:cNvSpPr>
            <p:nvPr/>
          </p:nvSpPr>
          <p:spPr bwMode="auto">
            <a:xfrm>
              <a:off x="3620013" y="2489491"/>
              <a:ext cx="1391023" cy="7164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On the basis of light propagation</a:t>
              </a:r>
            </a:p>
          </p:txBody>
        </p:sp>
        <p:cxnSp>
          <p:nvCxnSpPr>
            <p:cNvPr id="29" name="Straight Connector 28"/>
            <p:cNvCxnSpPr/>
            <p:nvPr/>
          </p:nvCxnSpPr>
          <p:spPr>
            <a:xfrm rot="10800000">
              <a:off x="284259" y="3505971"/>
              <a:ext cx="2589599" cy="1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2102381" y="4573139"/>
              <a:ext cx="4113984" cy="1369"/>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
            <p:cNvSpPr txBox="1">
              <a:spLocks noChangeArrowheads="1"/>
            </p:cNvSpPr>
            <p:nvPr/>
          </p:nvSpPr>
          <p:spPr bwMode="auto">
            <a:xfrm>
              <a:off x="6793707" y="3919687"/>
              <a:ext cx="1066901" cy="5041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Plastic fibre</a:t>
              </a:r>
            </a:p>
          </p:txBody>
        </p:sp>
        <p:sp>
          <p:nvSpPr>
            <p:cNvPr id="39" name="TextBox 3"/>
            <p:cNvSpPr txBox="1">
              <a:spLocks noChangeArrowheads="1"/>
            </p:cNvSpPr>
            <p:nvPr/>
          </p:nvSpPr>
          <p:spPr bwMode="auto">
            <a:xfrm>
              <a:off x="5682914" y="4986855"/>
              <a:ext cx="1066901" cy="7164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Multimode fibre (</a:t>
              </a:r>
              <a:r>
                <a:rPr lang="en-US" sz="1600" b="1" dirty="0" err="1">
                  <a:latin typeface="Times New Roman" pitchFamily="18" charset="0"/>
                  <a:cs typeface="Times New Roman" pitchFamily="18" charset="0"/>
                </a:rPr>
                <a:t>MMF</a:t>
              </a:r>
              <a:r>
                <a:rPr lang="en-US" sz="1600" b="1" dirty="0">
                  <a:latin typeface="Times New Roman" pitchFamily="18" charset="0"/>
                  <a:cs typeface="Times New Roman" pitchFamily="18" charset="0"/>
                </a:rPr>
                <a:t>)</a:t>
              </a:r>
            </a:p>
          </p:txBody>
        </p:sp>
        <p:sp>
          <p:nvSpPr>
            <p:cNvPr id="40" name="TextBox 3"/>
            <p:cNvSpPr txBox="1">
              <a:spLocks noChangeArrowheads="1"/>
            </p:cNvSpPr>
            <p:nvPr/>
          </p:nvSpPr>
          <p:spPr bwMode="auto">
            <a:xfrm>
              <a:off x="1579059" y="4986855"/>
              <a:ext cx="1244155" cy="7164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Single mode fibre (</a:t>
              </a:r>
              <a:r>
                <a:rPr lang="en-US" sz="1600" b="1" dirty="0" err="1">
                  <a:latin typeface="Times New Roman" pitchFamily="18" charset="0"/>
                  <a:cs typeface="Times New Roman" pitchFamily="18" charset="0"/>
                </a:rPr>
                <a:t>SMF</a:t>
              </a:r>
              <a:r>
                <a:rPr lang="en-US" sz="1600" b="1" dirty="0">
                  <a:latin typeface="Times New Roman" pitchFamily="18" charset="0"/>
                  <a:cs typeface="Times New Roman" pitchFamily="18" charset="0"/>
                </a:rPr>
                <a:t>)</a:t>
              </a:r>
            </a:p>
          </p:txBody>
        </p:sp>
        <p:sp>
          <p:nvSpPr>
            <p:cNvPr id="41" name="TextBox 3"/>
            <p:cNvSpPr txBox="1">
              <a:spLocks noChangeArrowheads="1"/>
            </p:cNvSpPr>
            <p:nvPr/>
          </p:nvSpPr>
          <p:spPr bwMode="auto">
            <a:xfrm>
              <a:off x="5345287" y="3919687"/>
              <a:ext cx="1066901" cy="5041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Glass fibre</a:t>
              </a:r>
            </a:p>
          </p:txBody>
        </p:sp>
        <p:cxnSp>
          <p:nvCxnSpPr>
            <p:cNvPr id="97305" name="Straight Arrow Connector 5"/>
            <p:cNvCxnSpPr>
              <a:cxnSpLocks noChangeShapeType="1"/>
            </p:cNvCxnSpPr>
            <p:nvPr/>
          </p:nvCxnSpPr>
          <p:spPr bwMode="auto">
            <a:xfrm rot="5400000">
              <a:off x="6001658" y="4775200"/>
              <a:ext cx="407987" cy="1588"/>
            </a:xfrm>
            <a:prstGeom prst="straightConnector1">
              <a:avLst/>
            </a:prstGeom>
            <a:noFill/>
            <a:ln w="9525" algn="ctr">
              <a:solidFill>
                <a:schemeClr val="tx1"/>
              </a:solidFill>
              <a:round/>
              <a:headEnd/>
              <a:tailEnd type="arrow" w="med" len="med"/>
            </a:ln>
          </p:spPr>
        </p:cxnSp>
        <p:cxnSp>
          <p:nvCxnSpPr>
            <p:cNvPr id="97306" name="Straight Arrow Connector 5"/>
            <p:cNvCxnSpPr>
              <a:cxnSpLocks noChangeShapeType="1"/>
            </p:cNvCxnSpPr>
            <p:nvPr/>
          </p:nvCxnSpPr>
          <p:spPr bwMode="auto">
            <a:xfrm rot="5400000">
              <a:off x="5664201" y="3708400"/>
              <a:ext cx="407987" cy="1588"/>
            </a:xfrm>
            <a:prstGeom prst="straightConnector1">
              <a:avLst/>
            </a:prstGeom>
            <a:noFill/>
            <a:ln w="9525" algn="ctr">
              <a:solidFill>
                <a:schemeClr val="tx1"/>
              </a:solidFill>
              <a:round/>
              <a:headEnd/>
              <a:tailEnd type="arrow" w="med" len="med"/>
            </a:ln>
          </p:spPr>
        </p:cxnSp>
        <p:cxnSp>
          <p:nvCxnSpPr>
            <p:cNvPr id="97307" name="Straight Arrow Connector 5"/>
            <p:cNvCxnSpPr>
              <a:cxnSpLocks noChangeShapeType="1"/>
            </p:cNvCxnSpPr>
            <p:nvPr/>
          </p:nvCxnSpPr>
          <p:spPr bwMode="auto">
            <a:xfrm rot="5400000">
              <a:off x="8342087" y="3708400"/>
              <a:ext cx="407987" cy="1588"/>
            </a:xfrm>
            <a:prstGeom prst="straightConnector1">
              <a:avLst/>
            </a:prstGeom>
            <a:noFill/>
            <a:ln w="9525" algn="ctr">
              <a:solidFill>
                <a:schemeClr val="tx1"/>
              </a:solidFill>
              <a:round/>
              <a:headEnd/>
              <a:tailEnd type="arrow" w="med" len="med"/>
            </a:ln>
          </p:spPr>
        </p:cxnSp>
        <p:cxnSp>
          <p:nvCxnSpPr>
            <p:cNvPr id="97308" name="Straight Arrow Connector 5"/>
            <p:cNvCxnSpPr>
              <a:cxnSpLocks noChangeShapeType="1"/>
            </p:cNvCxnSpPr>
            <p:nvPr/>
          </p:nvCxnSpPr>
          <p:spPr bwMode="auto">
            <a:xfrm rot="5400000">
              <a:off x="1897742" y="4775200"/>
              <a:ext cx="407987" cy="1588"/>
            </a:xfrm>
            <a:prstGeom prst="straightConnector1">
              <a:avLst/>
            </a:prstGeom>
            <a:noFill/>
            <a:ln w="9525" algn="ctr">
              <a:solidFill>
                <a:schemeClr val="tx1"/>
              </a:solidFill>
              <a:round/>
              <a:headEnd/>
              <a:tailEnd type="arrow" w="med" len="med"/>
            </a:ln>
          </p:spPr>
        </p:cxnSp>
        <p:cxnSp>
          <p:nvCxnSpPr>
            <p:cNvPr id="97309" name="Straight Arrow Connector 5"/>
            <p:cNvCxnSpPr>
              <a:cxnSpLocks noChangeShapeType="1"/>
            </p:cNvCxnSpPr>
            <p:nvPr/>
          </p:nvCxnSpPr>
          <p:spPr bwMode="auto">
            <a:xfrm rot="5400000">
              <a:off x="7057573" y="3305628"/>
              <a:ext cx="407987" cy="1588"/>
            </a:xfrm>
            <a:prstGeom prst="straightConnector1">
              <a:avLst/>
            </a:prstGeom>
            <a:noFill/>
            <a:ln w="9525" algn="ctr">
              <a:solidFill>
                <a:schemeClr val="tx1"/>
              </a:solidFill>
              <a:round/>
              <a:headEnd/>
              <a:tailEnd type="arrow" w="med" len="med"/>
            </a:ln>
          </p:spPr>
        </p:cxnSp>
        <p:cxnSp>
          <p:nvCxnSpPr>
            <p:cNvPr id="47" name="Straight Connector 46"/>
            <p:cNvCxnSpPr/>
            <p:nvPr/>
          </p:nvCxnSpPr>
          <p:spPr>
            <a:xfrm rot="10800000">
              <a:off x="5878738" y="3505971"/>
              <a:ext cx="2677382" cy="1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311" name="Straight Arrow Connector 5"/>
            <p:cNvCxnSpPr>
              <a:cxnSpLocks noChangeShapeType="1"/>
            </p:cNvCxnSpPr>
            <p:nvPr/>
          </p:nvCxnSpPr>
          <p:spPr bwMode="auto">
            <a:xfrm rot="5400000">
              <a:off x="7112000" y="3708400"/>
              <a:ext cx="407987" cy="1588"/>
            </a:xfrm>
            <a:prstGeom prst="straightConnector1">
              <a:avLst/>
            </a:prstGeom>
            <a:noFill/>
            <a:ln w="9525" algn="ctr">
              <a:solidFill>
                <a:schemeClr val="tx1"/>
              </a:solidFill>
              <a:round/>
              <a:headEnd/>
              <a:tailEnd type="arrow" w="med" len="med"/>
            </a:ln>
          </p:spPr>
        </p:cxnSp>
        <p:sp>
          <p:nvSpPr>
            <p:cNvPr id="51" name="TextBox 3"/>
            <p:cNvSpPr txBox="1">
              <a:spLocks noChangeArrowheads="1"/>
            </p:cNvSpPr>
            <p:nvPr/>
          </p:nvSpPr>
          <p:spPr bwMode="auto">
            <a:xfrm>
              <a:off x="8022669" y="3919687"/>
              <a:ext cx="1066901" cy="92880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Times New Roman" pitchFamily="18" charset="0"/>
                  <a:cs typeface="Times New Roman" pitchFamily="18" charset="0"/>
                </a:rPr>
                <a:t>PCS (polymer clad silica)</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ser principle.mp4">
            <a:hlinkClick r:id="" action="ppaction://media"/>
          </p:cNvPr>
          <p:cNvPicPr>
            <a:picLocks noRot="1" noChangeAspect="1"/>
          </p:cNvPicPr>
          <p:nvPr>
            <a:videoFile r:link="rId1"/>
          </p:nvPr>
        </p:nvPicPr>
        <p:blipFill>
          <a:blip r:embed="rId3" cstate="print"/>
          <a:srcRect/>
          <a:stretch>
            <a:fillRect/>
          </a:stretch>
        </p:blipFill>
        <p:spPr bwMode="auto">
          <a:xfrm>
            <a:off x="0" y="0"/>
            <a:ext cx="900112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74650" y="304800"/>
            <a:ext cx="4651375" cy="609600"/>
          </a:xfrm>
        </p:spPr>
        <p:txBody>
          <a:bodyPr anchor="ctr"/>
          <a:lstStyle/>
          <a:p>
            <a:pPr eaLnBrk="1" hangingPunct="1"/>
            <a:r>
              <a:rPr lang="en-US" sz="2800" b="1" smtClean="0">
                <a:latin typeface="Times New Roman" pitchFamily="18" charset="0"/>
                <a:cs typeface="Times New Roman" pitchFamily="18" charset="0"/>
              </a:rPr>
              <a:t>Single mode and Multimode </a:t>
            </a:r>
            <a:endParaRPr lang="en-US" sz="2800" b="1" smtClean="0">
              <a:solidFill>
                <a:srgbClr val="000099"/>
              </a:solidFill>
              <a:latin typeface="Times New Roman" pitchFamily="18" charset="0"/>
              <a:cs typeface="Times New Roman" pitchFamily="18" charset="0"/>
            </a:endParaRPr>
          </a:p>
        </p:txBody>
      </p:sp>
      <p:sp>
        <p:nvSpPr>
          <p:cNvPr id="19459" name="Rectangle 3"/>
          <p:cNvSpPr>
            <a:spLocks noGrp="1" noChangeArrowheads="1"/>
          </p:cNvSpPr>
          <p:nvPr>
            <p:ph idx="1"/>
          </p:nvPr>
        </p:nvSpPr>
        <p:spPr>
          <a:xfrm>
            <a:off x="374650" y="1143000"/>
            <a:ext cx="7651750" cy="1219200"/>
          </a:xfrm>
        </p:spPr>
        <p:txBody>
          <a:bodyPr>
            <a:normAutofit fontScale="92500" lnSpcReduction="20000"/>
          </a:bodyPr>
          <a:lstStyle/>
          <a:p>
            <a:pPr marL="274320" indent="-274320" eaLnBrk="1" fontAlgn="auto" hangingPunct="1">
              <a:lnSpc>
                <a:spcPct val="105000"/>
              </a:lnSpc>
              <a:spcAft>
                <a:spcPts val="0"/>
              </a:spcAft>
              <a:buClr>
                <a:schemeClr val="tx1"/>
              </a:buClr>
              <a:buFont typeface="Wingdings 2"/>
              <a:buChar char=""/>
              <a:defRPr/>
            </a:pPr>
            <a:r>
              <a:rPr lang="en-US" sz="2000" dirty="0" smtClean="0">
                <a:latin typeface="Times New Roman" pitchFamily="18" charset="0"/>
                <a:cs typeface="Times New Roman" pitchFamily="18" charset="0"/>
              </a:rPr>
              <a:t>Single mode fiber has a core diameter of 8 to 9 µm which only allows one light path or mode along the axis of optical </a:t>
            </a:r>
            <a:r>
              <a:rPr lang="en-US" sz="2000" dirty="0" err="1" smtClean="0">
                <a:latin typeface="Times New Roman" pitchFamily="18" charset="0"/>
                <a:cs typeface="Times New Roman" pitchFamily="18" charset="0"/>
              </a:rPr>
              <a:t>fibre</a:t>
            </a:r>
            <a:r>
              <a:rPr lang="en-US" sz="2000" dirty="0" smtClean="0">
                <a:latin typeface="Times New Roman" pitchFamily="18" charset="0"/>
                <a:cs typeface="Times New Roman" pitchFamily="18" charset="0"/>
              </a:rPr>
              <a:t>.</a:t>
            </a:r>
          </a:p>
          <a:p>
            <a:pPr marL="274320" indent="-274320" eaLnBrk="1" fontAlgn="auto" hangingPunct="1">
              <a:lnSpc>
                <a:spcPct val="105000"/>
              </a:lnSpc>
              <a:spcAft>
                <a:spcPts val="0"/>
              </a:spcAft>
              <a:buClr>
                <a:schemeClr val="tx1"/>
              </a:buClr>
              <a:buFont typeface="Wingdings 2"/>
              <a:buChar char=""/>
              <a:defRPr/>
            </a:pPr>
            <a:r>
              <a:rPr lang="en-US" sz="2000" dirty="0" smtClean="0">
                <a:latin typeface="Times New Roman" pitchFamily="18" charset="0"/>
                <a:cs typeface="Times New Roman" pitchFamily="18" charset="0"/>
              </a:rPr>
              <a:t>∆  and  NA are very small. As NA is small , acceptance angle is also very small therefore light coupling into the </a:t>
            </a:r>
            <a:r>
              <a:rPr lang="en-US" sz="2000" dirty="0" err="1" smtClean="0">
                <a:latin typeface="Times New Roman" pitchFamily="18" charset="0"/>
                <a:cs typeface="Times New Roman" pitchFamily="18" charset="0"/>
              </a:rPr>
              <a:t>fibre</a:t>
            </a:r>
            <a:r>
              <a:rPr lang="en-US" sz="2000" dirty="0" smtClean="0">
                <a:latin typeface="Times New Roman" pitchFamily="18" charset="0"/>
                <a:cs typeface="Times New Roman" pitchFamily="18" charset="0"/>
              </a:rPr>
              <a:t> becomes difficult.</a:t>
            </a:r>
          </a:p>
          <a:p>
            <a:pPr marL="274320" indent="-274320" eaLnBrk="1" fontAlgn="auto" hangingPunct="1">
              <a:lnSpc>
                <a:spcPct val="80000"/>
              </a:lnSpc>
              <a:spcAft>
                <a:spcPts val="0"/>
              </a:spcAft>
              <a:buClr>
                <a:schemeClr val="accent3"/>
              </a:buClr>
              <a:buFont typeface="Wingdings" pitchFamily="2" charset="2"/>
              <a:buNone/>
              <a:defRPr/>
            </a:pPr>
            <a:endParaRPr lang="en-US" sz="2000" dirty="0" smtClean="0">
              <a:latin typeface="Times New Roman" pitchFamily="18" charset="0"/>
              <a:cs typeface="Times New Roman" pitchFamily="18" charset="0"/>
            </a:endParaRPr>
          </a:p>
          <a:p>
            <a:pPr marL="274320" indent="-274320" eaLnBrk="1" fontAlgn="auto" hangingPunct="1">
              <a:lnSpc>
                <a:spcPct val="80000"/>
              </a:lnSpc>
              <a:spcAft>
                <a:spcPts val="0"/>
              </a:spcAft>
              <a:buClr>
                <a:schemeClr val="accent3"/>
              </a:buClr>
              <a:buFont typeface="Wingdings 2"/>
              <a:buChar char=""/>
              <a:defRPr/>
            </a:pPr>
            <a:endParaRPr lang="en-US" sz="2000" dirty="0" smtClean="0">
              <a:solidFill>
                <a:schemeClr val="hlink"/>
              </a:solidFill>
              <a:latin typeface="Times New Roman" pitchFamily="18" charset="0"/>
              <a:cs typeface="Times New Roman" pitchFamily="18" charset="0"/>
            </a:endParaRPr>
          </a:p>
        </p:txBody>
      </p:sp>
      <p:sp>
        <p:nvSpPr>
          <p:cNvPr id="98308" name="Rectangle 3"/>
          <p:cNvSpPr>
            <a:spLocks noChangeArrowheads="1"/>
          </p:cNvSpPr>
          <p:nvPr/>
        </p:nvSpPr>
        <p:spPr bwMode="auto">
          <a:xfrm>
            <a:off x="300038" y="2819400"/>
            <a:ext cx="8364537" cy="10668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endParaRPr lang="en-US" sz="3200"/>
          </a:p>
        </p:txBody>
      </p:sp>
      <p:grpSp>
        <p:nvGrpSpPr>
          <p:cNvPr id="98309" name="Group 6"/>
          <p:cNvGrpSpPr>
            <a:grpSpLocks/>
          </p:cNvGrpSpPr>
          <p:nvPr/>
        </p:nvGrpSpPr>
        <p:grpSpPr bwMode="auto">
          <a:xfrm>
            <a:off x="600075" y="4038600"/>
            <a:ext cx="7275513" cy="2130425"/>
            <a:chOff x="624" y="2208"/>
            <a:chExt cx="4656" cy="1342"/>
          </a:xfrm>
        </p:grpSpPr>
        <p:pic>
          <p:nvPicPr>
            <p:cNvPr id="98310" name="Rectangle 13315"/>
            <p:cNvPicPr>
              <a:picLocks noChangeAspect="1" noChangeArrowheads="1"/>
            </p:cNvPicPr>
            <p:nvPr/>
          </p:nvPicPr>
          <p:blipFill>
            <a:blip r:embed="rId2" cstate="print"/>
            <a:srcRect/>
            <a:stretch>
              <a:fillRect/>
            </a:stretch>
          </p:blipFill>
          <p:spPr bwMode="auto">
            <a:xfrm>
              <a:off x="624" y="2208"/>
              <a:ext cx="3984" cy="1152"/>
            </a:xfrm>
            <a:prstGeom prst="rect">
              <a:avLst/>
            </a:prstGeom>
            <a:noFill/>
            <a:ln w="9525">
              <a:noFill/>
              <a:miter lim="800000"/>
              <a:headEnd/>
              <a:tailEnd/>
            </a:ln>
          </p:spPr>
        </p:pic>
        <p:grpSp>
          <p:nvGrpSpPr>
            <p:cNvPr id="98311" name="Group 4"/>
            <p:cNvGrpSpPr>
              <a:grpSpLocks/>
            </p:cNvGrpSpPr>
            <p:nvPr/>
          </p:nvGrpSpPr>
          <p:grpSpPr bwMode="auto">
            <a:xfrm>
              <a:off x="4656" y="2496"/>
              <a:ext cx="624" cy="1054"/>
              <a:chOff x="4608" y="2256"/>
              <a:chExt cx="912" cy="2074"/>
            </a:xfrm>
          </p:grpSpPr>
          <p:sp>
            <p:nvSpPr>
              <p:cNvPr id="98312" name="Straight Connector 13316"/>
              <p:cNvSpPr>
                <a:spLocks noChangeShapeType="1"/>
              </p:cNvSpPr>
              <p:nvPr/>
            </p:nvSpPr>
            <p:spPr bwMode="auto">
              <a:xfrm flipV="1">
                <a:off x="5241" y="2880"/>
                <a:ext cx="0" cy="528"/>
              </a:xfrm>
              <a:prstGeom prst="line">
                <a:avLst/>
              </a:prstGeom>
              <a:noFill/>
              <a:ln w="38100" algn="ctr">
                <a:solidFill>
                  <a:schemeClr val="tx1"/>
                </a:solidFill>
                <a:round/>
                <a:headEnd/>
                <a:tailEnd/>
              </a:ln>
            </p:spPr>
            <p:txBody>
              <a:bodyPr/>
              <a:lstStyle/>
              <a:p>
                <a:endParaRPr lang="en-US"/>
              </a:p>
            </p:txBody>
          </p:sp>
          <p:sp>
            <p:nvSpPr>
              <p:cNvPr id="98313" name="Straight Connector 13317"/>
              <p:cNvSpPr>
                <a:spLocks noChangeShapeType="1"/>
              </p:cNvSpPr>
              <p:nvPr/>
            </p:nvSpPr>
            <p:spPr bwMode="auto">
              <a:xfrm flipV="1">
                <a:off x="5241" y="2256"/>
                <a:ext cx="0" cy="480"/>
              </a:xfrm>
              <a:prstGeom prst="line">
                <a:avLst/>
              </a:prstGeom>
              <a:noFill/>
              <a:ln w="38100" algn="ctr">
                <a:solidFill>
                  <a:schemeClr val="tx1"/>
                </a:solidFill>
                <a:round/>
                <a:headEnd/>
                <a:tailEnd/>
              </a:ln>
            </p:spPr>
            <p:txBody>
              <a:bodyPr/>
              <a:lstStyle/>
              <a:p>
                <a:endParaRPr lang="en-US"/>
              </a:p>
            </p:txBody>
          </p:sp>
          <p:sp>
            <p:nvSpPr>
              <p:cNvPr id="98314" name="Straight Connector 13318"/>
              <p:cNvSpPr>
                <a:spLocks noChangeShapeType="1"/>
              </p:cNvSpPr>
              <p:nvPr/>
            </p:nvSpPr>
            <p:spPr bwMode="auto">
              <a:xfrm flipV="1">
                <a:off x="5412" y="2736"/>
                <a:ext cx="0" cy="144"/>
              </a:xfrm>
              <a:prstGeom prst="line">
                <a:avLst/>
              </a:prstGeom>
              <a:noFill/>
              <a:ln w="38100" algn="ctr">
                <a:solidFill>
                  <a:schemeClr val="tx1"/>
                </a:solidFill>
                <a:round/>
                <a:headEnd/>
                <a:tailEnd/>
              </a:ln>
            </p:spPr>
            <p:txBody>
              <a:bodyPr/>
              <a:lstStyle/>
              <a:p>
                <a:endParaRPr lang="en-US"/>
              </a:p>
            </p:txBody>
          </p:sp>
          <p:sp>
            <p:nvSpPr>
              <p:cNvPr id="98315" name="Straight Connector 13319"/>
              <p:cNvSpPr>
                <a:spLocks noChangeShapeType="1"/>
              </p:cNvSpPr>
              <p:nvPr/>
            </p:nvSpPr>
            <p:spPr bwMode="auto">
              <a:xfrm>
                <a:off x="5232" y="2880"/>
                <a:ext cx="192" cy="0"/>
              </a:xfrm>
              <a:prstGeom prst="line">
                <a:avLst/>
              </a:prstGeom>
              <a:noFill/>
              <a:ln w="38100" algn="ctr">
                <a:solidFill>
                  <a:schemeClr val="tx1"/>
                </a:solidFill>
                <a:round/>
                <a:headEnd/>
                <a:tailEnd/>
              </a:ln>
            </p:spPr>
            <p:txBody>
              <a:bodyPr/>
              <a:lstStyle/>
              <a:p>
                <a:endParaRPr lang="en-US"/>
              </a:p>
            </p:txBody>
          </p:sp>
          <p:sp>
            <p:nvSpPr>
              <p:cNvPr id="98316" name="Straight Connector 13320"/>
              <p:cNvSpPr>
                <a:spLocks noChangeShapeType="1"/>
              </p:cNvSpPr>
              <p:nvPr/>
            </p:nvSpPr>
            <p:spPr bwMode="auto">
              <a:xfrm>
                <a:off x="5232" y="2736"/>
                <a:ext cx="192" cy="0"/>
              </a:xfrm>
              <a:prstGeom prst="line">
                <a:avLst/>
              </a:prstGeom>
              <a:noFill/>
              <a:ln w="38100" algn="ctr">
                <a:solidFill>
                  <a:schemeClr val="tx1"/>
                </a:solidFill>
                <a:round/>
                <a:headEnd/>
                <a:tailEnd/>
              </a:ln>
            </p:spPr>
            <p:txBody>
              <a:bodyPr/>
              <a:lstStyle/>
              <a:p>
                <a:endParaRPr lang="en-US"/>
              </a:p>
            </p:txBody>
          </p:sp>
          <p:sp>
            <p:nvSpPr>
              <p:cNvPr id="98317" name="Straight Connector 13321"/>
              <p:cNvSpPr>
                <a:spLocks noChangeShapeType="1"/>
              </p:cNvSpPr>
              <p:nvPr/>
            </p:nvSpPr>
            <p:spPr bwMode="auto">
              <a:xfrm>
                <a:off x="4656" y="3744"/>
                <a:ext cx="816" cy="0"/>
              </a:xfrm>
              <a:prstGeom prst="line">
                <a:avLst/>
              </a:prstGeom>
              <a:noFill/>
              <a:ln w="38100" algn="ctr">
                <a:solidFill>
                  <a:schemeClr val="tx1"/>
                </a:solidFill>
                <a:round/>
                <a:headEnd/>
                <a:tailEnd type="triangle" w="med" len="med"/>
              </a:ln>
            </p:spPr>
            <p:txBody>
              <a:bodyPr/>
              <a:lstStyle/>
              <a:p>
                <a:endParaRPr lang="en-US"/>
              </a:p>
            </p:txBody>
          </p:sp>
          <p:sp>
            <p:nvSpPr>
              <p:cNvPr id="98318" name="TextBox 13322"/>
              <p:cNvSpPr txBox="1">
                <a:spLocks noChangeArrowheads="1"/>
              </p:cNvSpPr>
              <p:nvPr/>
            </p:nvSpPr>
            <p:spPr bwMode="auto">
              <a:xfrm>
                <a:off x="4608" y="3838"/>
                <a:ext cx="912" cy="492"/>
              </a:xfrm>
              <a:prstGeom prst="rect">
                <a:avLst/>
              </a:prstGeom>
              <a:noFill/>
              <a:ln w="9525">
                <a:noFill/>
                <a:miter lim="800000"/>
                <a:headEnd/>
                <a:tailEnd/>
              </a:ln>
            </p:spPr>
            <p:txBody>
              <a:bodyPr>
                <a:spAutoFit/>
              </a:bodyPr>
              <a:lstStyle/>
              <a:p>
                <a:pPr>
                  <a:spcBef>
                    <a:spcPct val="50000"/>
                  </a:spcBef>
                </a:pPr>
                <a:r>
                  <a:rPr lang="en-US" sz="1000">
                    <a:latin typeface="Verdana" pitchFamily="34" charset="0"/>
                  </a:rPr>
                  <a:t>Index of refraction</a:t>
                </a:r>
              </a:p>
            </p:txBody>
          </p:sp>
        </p:gr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0038" y="228600"/>
            <a:ext cx="7670800" cy="471488"/>
          </a:xfrm>
        </p:spPr>
        <p:txBody>
          <a:bodyPr>
            <a:normAutofit fontScale="90000"/>
          </a:bodyPr>
          <a:lstStyle/>
          <a:p>
            <a:pPr eaLnBrk="1" fontAlgn="auto" hangingPunct="1">
              <a:spcAft>
                <a:spcPts val="0"/>
              </a:spcAft>
              <a:defRPr/>
            </a:pPr>
            <a:r>
              <a:rPr lang="en-US" sz="3200" b="1" smtClean="0">
                <a:latin typeface="Times New Roman" pitchFamily="18" charset="0"/>
                <a:cs typeface="Times New Roman" pitchFamily="18" charset="0"/>
              </a:rPr>
              <a:t>Multimode Step-Index Fiber</a:t>
            </a:r>
          </a:p>
        </p:txBody>
      </p:sp>
      <p:sp>
        <p:nvSpPr>
          <p:cNvPr id="99331" name="Rectangle 3"/>
          <p:cNvSpPr>
            <a:spLocks noGrp="1" noChangeArrowheads="1"/>
          </p:cNvSpPr>
          <p:nvPr>
            <p:ph idx="1"/>
          </p:nvPr>
        </p:nvSpPr>
        <p:spPr>
          <a:xfrm>
            <a:off x="225425" y="914400"/>
            <a:ext cx="7989888" cy="2362200"/>
          </a:xfrm>
        </p:spPr>
        <p:txBody>
          <a:bodyPr/>
          <a:lstStyle/>
          <a:p>
            <a:pPr eaLnBrk="1" hangingPunct="1">
              <a:lnSpc>
                <a:spcPct val="105000"/>
              </a:lnSpc>
              <a:buClr>
                <a:schemeClr val="tx1"/>
              </a:buClr>
              <a:buSzTx/>
              <a:buFontTx/>
              <a:buChar char="•"/>
            </a:pPr>
            <a:r>
              <a:rPr lang="en-US" sz="2000" smtClean="0">
                <a:latin typeface="Times New Roman" pitchFamily="18" charset="0"/>
                <a:cs typeface="Times New Roman" pitchFamily="18" charset="0"/>
              </a:rPr>
              <a:t>Multimode fiber has a core diameter of 50 or 62.5 µm (sometimes even larger)</a:t>
            </a:r>
          </a:p>
          <a:p>
            <a:pPr lvl="1" eaLnBrk="1" hangingPunct="1">
              <a:lnSpc>
                <a:spcPct val="105000"/>
              </a:lnSpc>
              <a:buClr>
                <a:schemeClr val="tx1"/>
              </a:buClr>
              <a:buSzTx/>
              <a:buFontTx/>
              <a:buChar char="•"/>
            </a:pPr>
            <a:r>
              <a:rPr lang="en-US" sz="2000" smtClean="0">
                <a:latin typeface="Times New Roman" pitchFamily="18" charset="0"/>
                <a:cs typeface="Times New Roman" pitchFamily="18" charset="0"/>
              </a:rPr>
              <a:t>Allows several light paths or </a:t>
            </a:r>
            <a:r>
              <a:rPr lang="en-US" sz="2000" i="1" smtClean="0">
                <a:latin typeface="Times New Roman" pitchFamily="18" charset="0"/>
                <a:cs typeface="Times New Roman" pitchFamily="18" charset="0"/>
              </a:rPr>
              <a:t>modes</a:t>
            </a:r>
          </a:p>
          <a:p>
            <a:pPr lvl="1" eaLnBrk="1" hangingPunct="1">
              <a:lnSpc>
                <a:spcPct val="105000"/>
              </a:lnSpc>
              <a:buClr>
                <a:schemeClr val="tx1"/>
              </a:buClr>
              <a:buSzTx/>
              <a:buFontTx/>
              <a:buChar char="•"/>
            </a:pPr>
            <a:r>
              <a:rPr lang="en-US" sz="2000" smtClean="0">
                <a:latin typeface="Times New Roman" pitchFamily="18" charset="0"/>
                <a:cs typeface="Times New Roman" pitchFamily="18" charset="0"/>
              </a:rPr>
              <a:t>This causes </a:t>
            </a:r>
            <a:r>
              <a:rPr lang="en-US" sz="2000" i="1" smtClean="0">
                <a:latin typeface="Times New Roman" pitchFamily="18" charset="0"/>
                <a:cs typeface="Times New Roman" pitchFamily="18" charset="0"/>
              </a:rPr>
              <a:t>modal dispersion</a:t>
            </a:r>
            <a:r>
              <a:rPr lang="en-US" sz="2000" smtClean="0">
                <a:latin typeface="Times New Roman" pitchFamily="18" charset="0"/>
                <a:cs typeface="Times New Roman" pitchFamily="18" charset="0"/>
              </a:rPr>
              <a:t> – some modes takes longer time  to pass through the fiber than others because they travel a longer distance</a:t>
            </a:r>
          </a:p>
          <a:p>
            <a:pPr eaLnBrk="1" hangingPunct="1"/>
            <a:endParaRPr lang="en-US" sz="2000" smtClean="0">
              <a:latin typeface="Times New Roman" pitchFamily="18" charset="0"/>
              <a:cs typeface="Times New Roman" pitchFamily="18" charset="0"/>
            </a:endParaRPr>
          </a:p>
        </p:txBody>
      </p:sp>
      <p:grpSp>
        <p:nvGrpSpPr>
          <p:cNvPr id="99332" name="Group 27"/>
          <p:cNvGrpSpPr>
            <a:grpSpLocks/>
          </p:cNvGrpSpPr>
          <p:nvPr/>
        </p:nvGrpSpPr>
        <p:grpSpPr bwMode="auto">
          <a:xfrm>
            <a:off x="1125538" y="4114800"/>
            <a:ext cx="6000750" cy="1447800"/>
            <a:chOff x="240" y="2592"/>
            <a:chExt cx="5280" cy="870"/>
          </a:xfrm>
        </p:grpSpPr>
        <p:sp>
          <p:nvSpPr>
            <p:cNvPr id="99336" name="Straight Connector 14341"/>
            <p:cNvSpPr>
              <a:spLocks noChangeShapeType="1"/>
            </p:cNvSpPr>
            <p:nvPr/>
          </p:nvSpPr>
          <p:spPr bwMode="auto">
            <a:xfrm flipV="1">
              <a:off x="5337" y="3216"/>
              <a:ext cx="0" cy="144"/>
            </a:xfrm>
            <a:prstGeom prst="line">
              <a:avLst/>
            </a:prstGeom>
            <a:noFill/>
            <a:ln w="38100" algn="ctr">
              <a:solidFill>
                <a:schemeClr val="tx1"/>
              </a:solidFill>
              <a:round/>
              <a:headEnd/>
              <a:tailEnd/>
            </a:ln>
          </p:spPr>
          <p:txBody>
            <a:bodyPr/>
            <a:lstStyle/>
            <a:p>
              <a:endParaRPr lang="en-US"/>
            </a:p>
          </p:txBody>
        </p:sp>
        <p:sp>
          <p:nvSpPr>
            <p:cNvPr id="99337" name="Straight Connector 14342"/>
            <p:cNvSpPr>
              <a:spLocks noChangeShapeType="1"/>
            </p:cNvSpPr>
            <p:nvPr/>
          </p:nvSpPr>
          <p:spPr bwMode="auto">
            <a:xfrm flipV="1">
              <a:off x="5337" y="2640"/>
              <a:ext cx="0" cy="144"/>
            </a:xfrm>
            <a:prstGeom prst="line">
              <a:avLst/>
            </a:prstGeom>
            <a:noFill/>
            <a:ln w="38100" algn="ctr">
              <a:solidFill>
                <a:schemeClr val="tx1"/>
              </a:solidFill>
              <a:round/>
              <a:headEnd/>
              <a:tailEnd/>
            </a:ln>
          </p:spPr>
          <p:txBody>
            <a:bodyPr/>
            <a:lstStyle/>
            <a:p>
              <a:endParaRPr lang="en-US"/>
            </a:p>
          </p:txBody>
        </p:sp>
        <p:sp>
          <p:nvSpPr>
            <p:cNvPr id="99338" name="Straight Connector 14343"/>
            <p:cNvSpPr>
              <a:spLocks noChangeShapeType="1"/>
            </p:cNvSpPr>
            <p:nvPr/>
          </p:nvSpPr>
          <p:spPr bwMode="auto">
            <a:xfrm flipV="1">
              <a:off x="5508" y="2784"/>
              <a:ext cx="0" cy="432"/>
            </a:xfrm>
            <a:prstGeom prst="line">
              <a:avLst/>
            </a:prstGeom>
            <a:noFill/>
            <a:ln w="38100" algn="ctr">
              <a:solidFill>
                <a:schemeClr val="tx1"/>
              </a:solidFill>
              <a:round/>
              <a:headEnd/>
              <a:tailEnd/>
            </a:ln>
          </p:spPr>
          <p:txBody>
            <a:bodyPr/>
            <a:lstStyle/>
            <a:p>
              <a:endParaRPr lang="en-US"/>
            </a:p>
          </p:txBody>
        </p:sp>
        <p:sp>
          <p:nvSpPr>
            <p:cNvPr id="99339" name="Straight Connector 14344"/>
            <p:cNvSpPr>
              <a:spLocks noChangeShapeType="1"/>
            </p:cNvSpPr>
            <p:nvPr/>
          </p:nvSpPr>
          <p:spPr bwMode="auto">
            <a:xfrm>
              <a:off x="5328" y="3216"/>
              <a:ext cx="192" cy="0"/>
            </a:xfrm>
            <a:prstGeom prst="line">
              <a:avLst/>
            </a:prstGeom>
            <a:noFill/>
            <a:ln w="38100" algn="ctr">
              <a:solidFill>
                <a:schemeClr val="tx1"/>
              </a:solidFill>
              <a:round/>
              <a:headEnd/>
              <a:tailEnd/>
            </a:ln>
          </p:spPr>
          <p:txBody>
            <a:bodyPr/>
            <a:lstStyle/>
            <a:p>
              <a:endParaRPr lang="en-US"/>
            </a:p>
          </p:txBody>
        </p:sp>
        <p:sp>
          <p:nvSpPr>
            <p:cNvPr id="99340" name="Straight Connector 14345"/>
            <p:cNvSpPr>
              <a:spLocks noChangeShapeType="1"/>
            </p:cNvSpPr>
            <p:nvPr/>
          </p:nvSpPr>
          <p:spPr bwMode="auto">
            <a:xfrm>
              <a:off x="5328" y="2784"/>
              <a:ext cx="192" cy="0"/>
            </a:xfrm>
            <a:prstGeom prst="line">
              <a:avLst/>
            </a:prstGeom>
            <a:noFill/>
            <a:ln w="38100" algn="ctr">
              <a:solidFill>
                <a:schemeClr val="tx1"/>
              </a:solidFill>
              <a:round/>
              <a:headEnd/>
              <a:tailEnd/>
            </a:ln>
          </p:spPr>
          <p:txBody>
            <a:bodyPr/>
            <a:lstStyle/>
            <a:p>
              <a:endParaRPr lang="en-US"/>
            </a:p>
          </p:txBody>
        </p:sp>
        <p:pic>
          <p:nvPicPr>
            <p:cNvPr id="99341" name="Rectangle 14346"/>
            <p:cNvPicPr>
              <a:picLocks noChangeAspect="1" noChangeArrowheads="1"/>
            </p:cNvPicPr>
            <p:nvPr/>
          </p:nvPicPr>
          <p:blipFill>
            <a:blip r:embed="rId2" cstate="print"/>
            <a:srcRect/>
            <a:stretch>
              <a:fillRect/>
            </a:stretch>
          </p:blipFill>
          <p:spPr bwMode="auto">
            <a:xfrm>
              <a:off x="240" y="2592"/>
              <a:ext cx="4962" cy="870"/>
            </a:xfrm>
            <a:prstGeom prst="rect">
              <a:avLst/>
            </a:prstGeom>
            <a:noFill/>
            <a:ln w="9525">
              <a:noFill/>
              <a:miter lim="800000"/>
              <a:headEnd/>
              <a:tailEnd/>
            </a:ln>
          </p:spPr>
        </p:pic>
      </p:grpSp>
      <p:sp>
        <p:nvSpPr>
          <p:cNvPr id="99333" name="Straight Connector 14338"/>
          <p:cNvSpPr>
            <a:spLocks noChangeShapeType="1"/>
          </p:cNvSpPr>
          <p:nvPr/>
        </p:nvSpPr>
        <p:spPr bwMode="auto">
          <a:xfrm>
            <a:off x="6675438" y="5638800"/>
            <a:ext cx="900112" cy="0"/>
          </a:xfrm>
          <a:prstGeom prst="line">
            <a:avLst/>
          </a:prstGeom>
          <a:noFill/>
          <a:ln w="38100" algn="ctr">
            <a:solidFill>
              <a:schemeClr val="tx1"/>
            </a:solidFill>
            <a:round/>
            <a:headEnd/>
            <a:tailEnd type="triangle" w="med" len="med"/>
          </a:ln>
        </p:spPr>
        <p:txBody>
          <a:bodyPr/>
          <a:lstStyle/>
          <a:p>
            <a:endParaRPr lang="en-US"/>
          </a:p>
        </p:txBody>
      </p:sp>
      <p:sp>
        <p:nvSpPr>
          <p:cNvPr id="99334" name="Rectangle 14"/>
          <p:cNvSpPr>
            <a:spLocks noChangeArrowheads="1"/>
          </p:cNvSpPr>
          <p:nvPr/>
        </p:nvSpPr>
        <p:spPr bwMode="auto">
          <a:xfrm>
            <a:off x="6751638" y="5791200"/>
            <a:ext cx="1574800" cy="646113"/>
          </a:xfrm>
          <a:prstGeom prst="rect">
            <a:avLst/>
          </a:prstGeom>
          <a:noFill/>
          <a:ln w="9525">
            <a:noFill/>
            <a:miter lim="800000"/>
            <a:headEnd/>
            <a:tailEnd/>
          </a:ln>
        </p:spPr>
        <p:txBody>
          <a:bodyPr>
            <a:spAutoFit/>
          </a:bodyPr>
          <a:lstStyle/>
          <a:p>
            <a:r>
              <a:rPr lang="en-US"/>
              <a:t>Index of refraction</a:t>
            </a:r>
          </a:p>
        </p:txBody>
      </p:sp>
      <p:sp>
        <p:nvSpPr>
          <p:cNvPr id="21518" name="Rectangle 14"/>
          <p:cNvSpPr>
            <a:spLocks noChangeArrowheads="1"/>
          </p:cNvSpPr>
          <p:nvPr/>
        </p:nvSpPr>
        <p:spPr bwMode="auto">
          <a:xfrm>
            <a:off x="750888" y="3886200"/>
            <a:ext cx="7650162" cy="3698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3200" b="1" smtClean="0">
                <a:latin typeface="Times New Roman" pitchFamily="18" charset="0"/>
                <a:cs typeface="Times New Roman" pitchFamily="18" charset="0"/>
              </a:rPr>
              <a:t>Multimode Graded-Index Fibre</a:t>
            </a:r>
          </a:p>
        </p:txBody>
      </p:sp>
      <p:sp>
        <p:nvSpPr>
          <p:cNvPr id="100355" name="Rectangle 3"/>
          <p:cNvSpPr>
            <a:spLocks noGrp="1" noChangeArrowheads="1"/>
          </p:cNvSpPr>
          <p:nvPr>
            <p:ph idx="1"/>
          </p:nvPr>
        </p:nvSpPr>
        <p:spPr>
          <a:xfrm>
            <a:off x="974725" y="2017713"/>
            <a:ext cx="7651750" cy="4114800"/>
          </a:xfrm>
        </p:spPr>
        <p:txBody>
          <a:bodyPr/>
          <a:lstStyle/>
          <a:p>
            <a:pPr eaLnBrk="1" hangingPunct="1">
              <a:lnSpc>
                <a:spcPct val="105000"/>
              </a:lnSpc>
              <a:buClr>
                <a:schemeClr val="tx1"/>
              </a:buClr>
            </a:pPr>
            <a:r>
              <a:rPr lang="en-US" sz="2000" smtClean="0"/>
              <a:t>The index of refraction gradually changes across the core</a:t>
            </a:r>
          </a:p>
          <a:p>
            <a:pPr eaLnBrk="1" hangingPunct="1">
              <a:lnSpc>
                <a:spcPct val="105000"/>
              </a:lnSpc>
              <a:buClr>
                <a:schemeClr val="tx1"/>
              </a:buClr>
            </a:pPr>
            <a:r>
              <a:rPr lang="en-US" sz="2000" smtClean="0"/>
              <a:t>Modes that travel further also move faster</a:t>
            </a:r>
            <a:r>
              <a:rPr lang="en-US" sz="2000" i="1" smtClean="0"/>
              <a:t>.</a:t>
            </a:r>
            <a:r>
              <a:rPr lang="en-US" sz="2000" smtClean="0"/>
              <a:t>This reduces </a:t>
            </a:r>
            <a:r>
              <a:rPr lang="en-US" sz="2000" i="1" smtClean="0"/>
              <a:t>modal dispersion </a:t>
            </a:r>
            <a:r>
              <a:rPr lang="en-US" sz="2000" smtClean="0"/>
              <a:t>so the bandwidth is greatly increased.</a:t>
            </a:r>
          </a:p>
          <a:p>
            <a:pPr eaLnBrk="1" hangingPunct="1"/>
            <a:endParaRPr lang="en-US" sz="2000" smtClean="0"/>
          </a:p>
        </p:txBody>
      </p:sp>
      <p:grpSp>
        <p:nvGrpSpPr>
          <p:cNvPr id="100356" name="Group 29"/>
          <p:cNvGrpSpPr>
            <a:grpSpLocks/>
          </p:cNvGrpSpPr>
          <p:nvPr/>
        </p:nvGrpSpPr>
        <p:grpSpPr bwMode="auto">
          <a:xfrm>
            <a:off x="1500188" y="4191000"/>
            <a:ext cx="6526212" cy="2497138"/>
            <a:chOff x="816" y="2400"/>
            <a:chExt cx="4896" cy="1974"/>
          </a:xfrm>
        </p:grpSpPr>
        <p:grpSp>
          <p:nvGrpSpPr>
            <p:cNvPr id="100357" name="Group 28"/>
            <p:cNvGrpSpPr>
              <a:grpSpLocks/>
            </p:cNvGrpSpPr>
            <p:nvPr/>
          </p:nvGrpSpPr>
          <p:grpSpPr bwMode="auto">
            <a:xfrm>
              <a:off x="4800" y="2400"/>
              <a:ext cx="912" cy="1974"/>
              <a:chOff x="4800" y="2400"/>
              <a:chExt cx="912" cy="1974"/>
            </a:xfrm>
          </p:grpSpPr>
          <p:sp>
            <p:nvSpPr>
              <p:cNvPr id="100359" name="Straight Connector 15365"/>
              <p:cNvSpPr>
                <a:spLocks noChangeShapeType="1"/>
              </p:cNvSpPr>
              <p:nvPr/>
            </p:nvSpPr>
            <p:spPr bwMode="auto">
              <a:xfrm flipV="1">
                <a:off x="5337" y="3264"/>
                <a:ext cx="0" cy="336"/>
              </a:xfrm>
              <a:prstGeom prst="line">
                <a:avLst/>
              </a:prstGeom>
              <a:noFill/>
              <a:ln w="38100" algn="ctr">
                <a:solidFill>
                  <a:schemeClr val="tx1"/>
                </a:solidFill>
                <a:round/>
                <a:headEnd/>
                <a:tailEnd/>
              </a:ln>
            </p:spPr>
            <p:txBody>
              <a:bodyPr/>
              <a:lstStyle/>
              <a:p>
                <a:endParaRPr lang="en-US"/>
              </a:p>
            </p:txBody>
          </p:sp>
          <p:sp>
            <p:nvSpPr>
              <p:cNvPr id="100360" name="Straight Connector 15366"/>
              <p:cNvSpPr>
                <a:spLocks noChangeShapeType="1"/>
              </p:cNvSpPr>
              <p:nvPr/>
            </p:nvSpPr>
            <p:spPr bwMode="auto">
              <a:xfrm flipV="1">
                <a:off x="5337" y="2400"/>
                <a:ext cx="0" cy="336"/>
              </a:xfrm>
              <a:prstGeom prst="line">
                <a:avLst/>
              </a:prstGeom>
              <a:noFill/>
              <a:ln w="38100" algn="ctr">
                <a:solidFill>
                  <a:schemeClr val="tx1"/>
                </a:solidFill>
                <a:round/>
                <a:headEnd/>
                <a:tailEnd/>
              </a:ln>
            </p:spPr>
            <p:txBody>
              <a:bodyPr/>
              <a:lstStyle/>
              <a:p>
                <a:endParaRPr lang="en-US"/>
              </a:p>
            </p:txBody>
          </p:sp>
          <p:sp>
            <p:nvSpPr>
              <p:cNvPr id="100361" name="Straight Connector 15367"/>
              <p:cNvSpPr>
                <a:spLocks noChangeShapeType="1"/>
              </p:cNvSpPr>
              <p:nvPr/>
            </p:nvSpPr>
            <p:spPr bwMode="auto">
              <a:xfrm>
                <a:off x="5328" y="3264"/>
                <a:ext cx="96" cy="0"/>
              </a:xfrm>
              <a:prstGeom prst="line">
                <a:avLst/>
              </a:prstGeom>
              <a:noFill/>
              <a:ln w="38100" algn="ctr">
                <a:solidFill>
                  <a:schemeClr val="tx1"/>
                </a:solidFill>
                <a:round/>
                <a:headEnd/>
                <a:tailEnd/>
              </a:ln>
            </p:spPr>
            <p:txBody>
              <a:bodyPr/>
              <a:lstStyle/>
              <a:p>
                <a:endParaRPr lang="en-US"/>
              </a:p>
            </p:txBody>
          </p:sp>
          <p:sp>
            <p:nvSpPr>
              <p:cNvPr id="100362" name="Straight Connector 15368"/>
              <p:cNvSpPr>
                <a:spLocks noChangeShapeType="1"/>
              </p:cNvSpPr>
              <p:nvPr/>
            </p:nvSpPr>
            <p:spPr bwMode="auto">
              <a:xfrm>
                <a:off x="5328" y="2736"/>
                <a:ext cx="96" cy="0"/>
              </a:xfrm>
              <a:prstGeom prst="line">
                <a:avLst/>
              </a:prstGeom>
              <a:noFill/>
              <a:ln w="38100" algn="ctr">
                <a:solidFill>
                  <a:schemeClr val="tx1"/>
                </a:solidFill>
                <a:round/>
                <a:headEnd/>
                <a:tailEnd/>
              </a:ln>
            </p:spPr>
            <p:txBody>
              <a:bodyPr/>
              <a:lstStyle/>
              <a:p>
                <a:endParaRPr lang="en-US"/>
              </a:p>
            </p:txBody>
          </p:sp>
          <p:sp>
            <p:nvSpPr>
              <p:cNvPr id="100363" name="Straight Connector 15369"/>
              <p:cNvSpPr>
                <a:spLocks noChangeShapeType="1"/>
              </p:cNvSpPr>
              <p:nvPr/>
            </p:nvSpPr>
            <p:spPr bwMode="auto">
              <a:xfrm>
                <a:off x="4848" y="3820"/>
                <a:ext cx="816" cy="0"/>
              </a:xfrm>
              <a:prstGeom prst="line">
                <a:avLst/>
              </a:prstGeom>
              <a:noFill/>
              <a:ln w="38100" algn="ctr">
                <a:solidFill>
                  <a:schemeClr val="tx1"/>
                </a:solidFill>
                <a:round/>
                <a:headEnd/>
                <a:tailEnd type="triangle" w="med" len="med"/>
              </a:ln>
            </p:spPr>
            <p:txBody>
              <a:bodyPr/>
              <a:lstStyle/>
              <a:p>
                <a:endParaRPr lang="en-US"/>
              </a:p>
            </p:txBody>
          </p:sp>
          <p:sp>
            <p:nvSpPr>
              <p:cNvPr id="100364" name="TextBox 15370"/>
              <p:cNvSpPr txBox="1">
                <a:spLocks noChangeArrowheads="1"/>
              </p:cNvSpPr>
              <p:nvPr/>
            </p:nvSpPr>
            <p:spPr bwMode="auto">
              <a:xfrm>
                <a:off x="4800" y="3915"/>
                <a:ext cx="912" cy="459"/>
              </a:xfrm>
              <a:prstGeom prst="rect">
                <a:avLst/>
              </a:prstGeom>
              <a:noFill/>
              <a:ln w="9525">
                <a:noFill/>
                <a:miter lim="800000"/>
                <a:headEnd/>
                <a:tailEnd/>
              </a:ln>
            </p:spPr>
            <p:txBody>
              <a:bodyPr>
                <a:spAutoFit/>
              </a:bodyPr>
              <a:lstStyle/>
              <a:p>
                <a:pPr>
                  <a:spcBef>
                    <a:spcPct val="50000"/>
                  </a:spcBef>
                </a:pPr>
                <a:r>
                  <a:rPr lang="en-US" sz="1600">
                    <a:latin typeface="Verdana" pitchFamily="34" charset="0"/>
                  </a:rPr>
                  <a:t>Index of refraction</a:t>
                </a:r>
              </a:p>
            </p:txBody>
          </p:sp>
          <p:sp>
            <p:nvSpPr>
              <p:cNvPr id="100365" name="Shape 15371"/>
              <p:cNvSpPr>
                <a:spLocks/>
              </p:cNvSpPr>
              <p:nvPr/>
            </p:nvSpPr>
            <p:spPr bwMode="auto">
              <a:xfrm>
                <a:off x="5424" y="2736"/>
                <a:ext cx="144" cy="528"/>
              </a:xfrm>
              <a:custGeom>
                <a:avLst/>
                <a:gdLst>
                  <a:gd name="T0" fmla="*/ 0 w 624"/>
                  <a:gd name="T1" fmla="*/ 0 h 1200"/>
                  <a:gd name="T2" fmla="*/ 0 w 624"/>
                  <a:gd name="T3" fmla="*/ 0 h 1200"/>
                  <a:gd name="T4" fmla="*/ 0 w 624"/>
                  <a:gd name="T5" fmla="*/ 0 h 1200"/>
                  <a:gd name="T6" fmla="*/ 0 60000 65536"/>
                  <a:gd name="T7" fmla="*/ 0 60000 65536"/>
                  <a:gd name="T8" fmla="*/ 0 60000 65536"/>
                  <a:gd name="T9" fmla="*/ 0 w 624"/>
                  <a:gd name="T10" fmla="*/ 0 h 1200"/>
                  <a:gd name="T11" fmla="*/ 624 w 624"/>
                  <a:gd name="T12" fmla="*/ 1200 h 1200"/>
                </a:gdLst>
                <a:ahLst/>
                <a:cxnLst>
                  <a:cxn ang="T6">
                    <a:pos x="T0" y="T1"/>
                  </a:cxn>
                  <a:cxn ang="T7">
                    <a:pos x="T2" y="T3"/>
                  </a:cxn>
                  <a:cxn ang="T8">
                    <a:pos x="T4" y="T5"/>
                  </a:cxn>
                </a:cxnLst>
                <a:rect l="T9" t="T10" r="T11" b="T12"/>
                <a:pathLst>
                  <a:path w="624" h="1200">
                    <a:moveTo>
                      <a:pt x="0" y="0"/>
                    </a:moveTo>
                    <a:cubicBezTo>
                      <a:pt x="312" y="212"/>
                      <a:pt x="624" y="424"/>
                      <a:pt x="624" y="624"/>
                    </a:cubicBezTo>
                    <a:cubicBezTo>
                      <a:pt x="624" y="824"/>
                      <a:pt x="312" y="1012"/>
                      <a:pt x="0" y="1200"/>
                    </a:cubicBezTo>
                  </a:path>
                </a:pathLst>
              </a:custGeom>
              <a:noFill/>
              <a:ln w="38100" algn="ctr">
                <a:solidFill>
                  <a:schemeClr val="tx1"/>
                </a:solidFill>
                <a:round/>
                <a:headEnd/>
                <a:tailEnd/>
              </a:ln>
            </p:spPr>
            <p:txBody>
              <a:bodyPr/>
              <a:lstStyle/>
              <a:p>
                <a:endParaRPr lang="en-US">
                  <a:solidFill>
                    <a:srgbClr val="000000"/>
                  </a:solidFill>
                </a:endParaRPr>
              </a:p>
            </p:txBody>
          </p:sp>
        </p:grpSp>
        <p:pic>
          <p:nvPicPr>
            <p:cNvPr id="100358" name="Rectangle 15364"/>
            <p:cNvPicPr>
              <a:picLocks noChangeAspect="1" noChangeArrowheads="1"/>
            </p:cNvPicPr>
            <p:nvPr/>
          </p:nvPicPr>
          <p:blipFill>
            <a:blip r:embed="rId2" cstate="print"/>
            <a:srcRect/>
            <a:stretch>
              <a:fillRect/>
            </a:stretch>
          </p:blipFill>
          <p:spPr bwMode="auto">
            <a:xfrm>
              <a:off x="816" y="2448"/>
              <a:ext cx="3876" cy="114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74650" y="609600"/>
            <a:ext cx="8101013" cy="857250"/>
          </a:xfrm>
        </p:spPr>
        <p:txBody>
          <a:bodyPr>
            <a:normAutofit fontScale="90000"/>
          </a:bodyPr>
          <a:lstStyle/>
          <a:p>
            <a:pPr eaLnBrk="1" fontAlgn="auto" hangingPunct="1">
              <a:spcAft>
                <a:spcPts val="0"/>
              </a:spcAft>
              <a:defRPr/>
            </a:pPr>
            <a:r>
              <a:rPr lang="en-US" sz="2800" b="1" dirty="0" smtClean="0">
                <a:latin typeface="Times New Roman" pitchFamily="18" charset="0"/>
                <a:cs typeface="Times New Roman" pitchFamily="18" charset="0"/>
              </a:rPr>
              <a:t>Classification on the the basis of material used for fabrication of optical fibre</a:t>
            </a:r>
          </a:p>
        </p:txBody>
      </p:sp>
      <p:sp>
        <p:nvSpPr>
          <p:cNvPr id="22531" name="Rectangle 3"/>
          <p:cNvSpPr>
            <a:spLocks noGrp="1" noChangeArrowheads="1"/>
          </p:cNvSpPr>
          <p:nvPr>
            <p:ph idx="1"/>
          </p:nvPr>
        </p:nvSpPr>
        <p:spPr>
          <a:xfrm>
            <a:off x="225425" y="1752600"/>
            <a:ext cx="8550275" cy="4800600"/>
          </a:xfrm>
        </p:spPr>
        <p:txBody>
          <a:bodyPr>
            <a:normAutofit fontScale="92500"/>
          </a:bodyPr>
          <a:lstStyle/>
          <a:p>
            <a:pPr marL="274320" indent="-274320" eaLnBrk="1" fontAlgn="auto" hangingPunct="1">
              <a:spcAft>
                <a:spcPts val="0"/>
              </a:spcAft>
              <a:buClr>
                <a:schemeClr val="tx1"/>
              </a:buClr>
              <a:buFont typeface="Wingdings 2"/>
              <a:buChar char=""/>
              <a:defRPr/>
            </a:pPr>
            <a:r>
              <a:rPr lang="en-US" sz="2000" b="1" dirty="0" smtClean="0">
                <a:latin typeface="Times New Roman" pitchFamily="18" charset="0"/>
                <a:cs typeface="Times New Roman" pitchFamily="18" charset="0"/>
              </a:rPr>
              <a:t>Glass fibres:  </a:t>
            </a:r>
            <a:r>
              <a:rPr lang="en-US" sz="2000" dirty="0" smtClean="0">
                <a:latin typeface="Times New Roman" pitchFamily="18" charset="0"/>
                <a:cs typeface="Times New Roman" pitchFamily="18" charset="0"/>
              </a:rPr>
              <a:t>1) SiO</a:t>
            </a:r>
            <a:r>
              <a:rPr lang="en-US" sz="2000" baseline="-25000" dirty="0" smtClean="0">
                <a:latin typeface="Times New Roman" pitchFamily="18" charset="0"/>
                <a:cs typeface="Times New Roman" pitchFamily="18" charset="0"/>
              </a:rPr>
              <a:t>2 </a:t>
            </a:r>
            <a:r>
              <a:rPr lang="en-US" sz="2000" dirty="0" smtClean="0">
                <a:latin typeface="Times New Roman" pitchFamily="18" charset="0"/>
                <a:cs typeface="Times New Roman" pitchFamily="18" charset="0"/>
              </a:rPr>
              <a:t>core – B</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O</a:t>
            </a:r>
            <a:r>
              <a:rPr lang="en-US" sz="2000" baseline="-25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.SiO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cladding</a:t>
            </a:r>
          </a:p>
          <a:p>
            <a:pPr marL="274320" indent="-274320" eaLnBrk="1" fontAlgn="auto" hangingPunct="1">
              <a:spcAft>
                <a:spcPts val="0"/>
              </a:spcAft>
              <a:buClr>
                <a:schemeClr val="tx1"/>
              </a:buClr>
              <a:buFont typeface="Wingdings 2"/>
              <a:buNone/>
              <a:defRPr/>
            </a:pPr>
            <a:r>
              <a:rPr lang="en-US" sz="2000" dirty="0" smtClean="0">
                <a:latin typeface="Times New Roman" pitchFamily="18" charset="0"/>
                <a:cs typeface="Times New Roman" pitchFamily="18" charset="0"/>
              </a:rPr>
              <a:t>                         2) GeO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.SiO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core – SiO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cladding</a:t>
            </a:r>
          </a:p>
          <a:p>
            <a:pPr marL="274320" indent="-274320" eaLnBrk="1" fontAlgn="auto" hangingPunct="1">
              <a:spcAft>
                <a:spcPts val="0"/>
              </a:spcAft>
              <a:buClr>
                <a:schemeClr val="tx1"/>
              </a:buClr>
              <a:buFont typeface="Wingdings 2"/>
              <a:buNone/>
              <a:defRPr/>
            </a:pPr>
            <a:endParaRPr lang="en-US" sz="2000" dirty="0" smtClean="0">
              <a:latin typeface="Times New Roman" pitchFamily="18" charset="0"/>
              <a:cs typeface="Times New Roman" pitchFamily="18" charset="0"/>
            </a:endParaRPr>
          </a:p>
          <a:p>
            <a:pPr marL="274320" indent="-274320" eaLnBrk="1" fontAlgn="auto" hangingPunct="1">
              <a:spcAft>
                <a:spcPts val="0"/>
              </a:spcAft>
              <a:buClr>
                <a:schemeClr val="tx1"/>
              </a:buClr>
              <a:buFont typeface="Wingdings 2"/>
              <a:buChar char=""/>
              <a:defRPr/>
            </a:pPr>
            <a:r>
              <a:rPr lang="en-US" sz="2000" b="1" dirty="0" smtClean="0">
                <a:latin typeface="Times New Roman" pitchFamily="18" charset="0"/>
                <a:cs typeface="Times New Roman" pitchFamily="18" charset="0"/>
              </a:rPr>
              <a:t>Plastic fibres:  </a:t>
            </a:r>
            <a:r>
              <a:rPr lang="en-US" sz="2000" dirty="0" smtClean="0">
                <a:latin typeface="Times New Roman" pitchFamily="18" charset="0"/>
                <a:cs typeface="Times New Roman" pitchFamily="18" charset="0"/>
              </a:rPr>
              <a:t>1) Polystyrene core                           </a:t>
            </a:r>
            <a:r>
              <a:rPr lang="en-US" sz="2000" dirty="0" err="1" smtClean="0">
                <a:latin typeface="Times New Roman" pitchFamily="18" charset="0"/>
                <a:cs typeface="Times New Roman" pitchFamily="18" charset="0"/>
              </a:rPr>
              <a:t>n</a:t>
            </a:r>
            <a:r>
              <a:rPr lang="en-US" sz="2000" baseline="-25000" dirty="0" err="1"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 = 1.60              NA = 0.60</a:t>
            </a:r>
          </a:p>
          <a:p>
            <a:pPr marL="274320" indent="-274320" eaLnBrk="1" fontAlgn="auto" hangingPunct="1">
              <a:spcAft>
                <a:spcPts val="0"/>
              </a:spcAft>
              <a:buClr>
                <a:schemeClr val="tx1"/>
              </a:buClr>
              <a:buFont typeface="Wingdings 2"/>
              <a:buNone/>
              <a:defRPr/>
            </a:pPr>
            <a:r>
              <a:rPr lang="en-US" sz="2000" dirty="0" smtClean="0">
                <a:latin typeface="Times New Roman" pitchFamily="18" charset="0"/>
                <a:cs typeface="Times New Roman" pitchFamily="18" charset="0"/>
              </a:rPr>
              <a:t>                           - Methyl methacrylate core                 </a:t>
            </a:r>
            <a:r>
              <a:rPr lang="en-US" sz="2000" dirty="0" err="1" smtClean="0">
                <a:latin typeface="Times New Roman" pitchFamily="18" charset="0"/>
                <a:cs typeface="Times New Roman" pitchFamily="18" charset="0"/>
              </a:rPr>
              <a:t>n</a:t>
            </a:r>
            <a:r>
              <a:rPr lang="en-US" sz="2000" baseline="-25000" dirty="0" err="1"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 1.49</a:t>
            </a:r>
          </a:p>
          <a:p>
            <a:pPr marL="274320" indent="-274320" eaLnBrk="1" fontAlgn="auto" hangingPunct="1">
              <a:spcAft>
                <a:spcPts val="0"/>
              </a:spcAft>
              <a:buClr>
                <a:schemeClr val="tx1"/>
              </a:buClr>
              <a:buFont typeface="Wingdings 2"/>
              <a:buNone/>
              <a:defRPr/>
            </a:pPr>
            <a:r>
              <a:rPr lang="en-US" sz="2000" dirty="0" smtClean="0">
                <a:latin typeface="Times New Roman" pitchFamily="18" charset="0"/>
                <a:cs typeface="Times New Roman" pitchFamily="18" charset="0"/>
              </a:rPr>
              <a:t>                             </a:t>
            </a:r>
          </a:p>
          <a:p>
            <a:pPr marL="274320" indent="-274320" eaLnBrk="1" fontAlgn="auto" hangingPunct="1">
              <a:spcAft>
                <a:spcPts val="0"/>
              </a:spcAft>
              <a:buClr>
                <a:schemeClr val="tx1"/>
              </a:buClr>
              <a:buFont typeface="Wingdings 2"/>
              <a:buNone/>
              <a:defRPr/>
            </a:pPr>
            <a:r>
              <a:rPr lang="en-US" sz="2000" dirty="0" smtClean="0">
                <a:latin typeface="Times New Roman" pitchFamily="18" charset="0"/>
                <a:cs typeface="Times New Roman" pitchFamily="18" charset="0"/>
              </a:rPr>
              <a:t>                              2) Polymethyl methacrylate core      </a:t>
            </a:r>
            <a:r>
              <a:rPr lang="en-US" sz="2000" dirty="0" err="1" smtClean="0">
                <a:latin typeface="Times New Roman" pitchFamily="18" charset="0"/>
                <a:cs typeface="Times New Roman" pitchFamily="18" charset="0"/>
              </a:rPr>
              <a:t>n</a:t>
            </a:r>
            <a:r>
              <a:rPr lang="en-US" sz="2000" baseline="-25000" dirty="0" err="1"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 = 1.49              NA = 0.50</a:t>
            </a:r>
          </a:p>
          <a:p>
            <a:pPr marL="274320" indent="-274320" eaLnBrk="1" fontAlgn="auto" hangingPunct="1">
              <a:spcAft>
                <a:spcPts val="0"/>
              </a:spcAft>
              <a:buClr>
                <a:schemeClr val="tx1"/>
              </a:buClr>
              <a:buFont typeface="Wingdings 2"/>
              <a:buNone/>
              <a:defRPr/>
            </a:pPr>
            <a:r>
              <a:rPr lang="en-US" sz="2000" dirty="0" smtClean="0">
                <a:latin typeface="Times New Roman" pitchFamily="18" charset="0"/>
                <a:cs typeface="Times New Roman" pitchFamily="18" charset="0"/>
              </a:rPr>
              <a:t>                             - cladding made of its copolymer      </a:t>
            </a:r>
            <a:r>
              <a:rPr lang="en-US" sz="2000" dirty="0" err="1" smtClean="0">
                <a:latin typeface="Times New Roman" pitchFamily="18" charset="0"/>
                <a:cs typeface="Times New Roman" pitchFamily="18" charset="0"/>
              </a:rPr>
              <a:t>n</a:t>
            </a:r>
            <a:r>
              <a:rPr lang="en-US" sz="2000" baseline="-25000" dirty="0" err="1"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 1.40</a:t>
            </a:r>
          </a:p>
          <a:p>
            <a:pPr marL="274320" indent="-274320" eaLnBrk="1" fontAlgn="auto" hangingPunct="1">
              <a:spcAft>
                <a:spcPts val="0"/>
              </a:spcAft>
              <a:buClr>
                <a:schemeClr val="tx1"/>
              </a:buClr>
              <a:buFont typeface="Wingdings 2"/>
              <a:buNone/>
              <a:defRPr/>
            </a:pPr>
            <a:endParaRPr lang="en-US" sz="2000" dirty="0" smtClean="0">
              <a:latin typeface="Times New Roman" pitchFamily="18" charset="0"/>
              <a:cs typeface="Times New Roman" pitchFamily="18" charset="0"/>
            </a:endParaRPr>
          </a:p>
          <a:p>
            <a:pPr marL="274320" indent="-274320" eaLnBrk="1" fontAlgn="auto" hangingPunct="1">
              <a:spcAft>
                <a:spcPts val="0"/>
              </a:spcAft>
              <a:buClr>
                <a:schemeClr val="tx1"/>
              </a:buClr>
              <a:buFont typeface="Wingdings 2"/>
              <a:buChar char=""/>
              <a:defRPr/>
            </a:pPr>
            <a:r>
              <a:rPr lang="en-US" sz="2000" b="1" dirty="0" smtClean="0">
                <a:latin typeface="Times New Roman" pitchFamily="18" charset="0"/>
                <a:cs typeface="Times New Roman" pitchFamily="18" charset="0"/>
              </a:rPr>
              <a:t>PCS fibres: </a:t>
            </a:r>
            <a:r>
              <a:rPr lang="en-US" sz="2000" dirty="0" smtClean="0">
                <a:latin typeface="Times New Roman" pitchFamily="18" charset="0"/>
                <a:cs typeface="Times New Roman" pitchFamily="18" charset="0"/>
              </a:rPr>
              <a:t>The core is made from high purity quartz. The cladding is made of a silicone resin having a refractive index of 1.405 or of perfluoronated ethylene propylene (Teflon) having a refractive index of 1.338. The PCS fibres are less expensive but have high losses. They are mainly used in short distance applications.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0850" y="228600"/>
            <a:ext cx="7670800" cy="685800"/>
          </a:xfrm>
        </p:spPr>
        <p:txBody>
          <a:bodyPr/>
          <a:lstStyle/>
          <a:p>
            <a:pPr eaLnBrk="1" hangingPunct="1"/>
            <a:r>
              <a:rPr lang="en-US" sz="2800" b="1" smtClean="0"/>
              <a:t>V-number or Normalized frequency:</a:t>
            </a:r>
          </a:p>
        </p:txBody>
      </p:sp>
      <p:sp>
        <p:nvSpPr>
          <p:cNvPr id="102403" name="Rectangle 3"/>
          <p:cNvSpPr>
            <a:spLocks noGrp="1" noChangeArrowheads="1"/>
          </p:cNvSpPr>
          <p:nvPr>
            <p:ph idx="1"/>
          </p:nvPr>
        </p:nvSpPr>
        <p:spPr>
          <a:xfrm>
            <a:off x="374650" y="1066800"/>
            <a:ext cx="7651750" cy="1828800"/>
          </a:xfrm>
        </p:spPr>
        <p:txBody>
          <a:bodyPr/>
          <a:lstStyle/>
          <a:p>
            <a:pPr algn="just" eaLnBrk="1" hangingPunct="1">
              <a:lnSpc>
                <a:spcPct val="150000"/>
              </a:lnSpc>
              <a:buClr>
                <a:schemeClr val="tx1"/>
              </a:buClr>
            </a:pPr>
            <a:r>
              <a:rPr lang="en-US" sz="2000" smtClean="0">
                <a:latin typeface="Times New Roman" pitchFamily="18" charset="0"/>
              </a:rPr>
              <a:t>The number of modes allowed in a given fiber is determined by a relationship between the wavelength of the light passing through the fiber, the core diameter of the fiber, and the material of the fiber. This relationship is known as the </a:t>
            </a:r>
            <a:r>
              <a:rPr lang="en-US" sz="2000" b="1" smtClean="0">
                <a:latin typeface="Times New Roman" pitchFamily="18" charset="0"/>
              </a:rPr>
              <a:t>Normalized Frequency Parameter, or V number.</a:t>
            </a:r>
          </a:p>
          <a:p>
            <a:pPr algn="just" eaLnBrk="1" hangingPunct="1">
              <a:lnSpc>
                <a:spcPct val="80000"/>
              </a:lnSpc>
              <a:buClr>
                <a:schemeClr val="tx1"/>
              </a:buClr>
            </a:pPr>
            <a:endParaRPr lang="en-US" sz="2000" b="1" smtClean="0"/>
          </a:p>
        </p:txBody>
      </p:sp>
      <p:sp>
        <p:nvSpPr>
          <p:cNvPr id="102404" name="Rectangle 3"/>
          <p:cNvSpPr>
            <a:spLocks noChangeArrowheads="1"/>
          </p:cNvSpPr>
          <p:nvPr/>
        </p:nvSpPr>
        <p:spPr bwMode="auto">
          <a:xfrm>
            <a:off x="374650" y="3505200"/>
            <a:ext cx="7651750" cy="3505200"/>
          </a:xfrm>
          <a:prstGeom prst="rect">
            <a:avLst/>
          </a:prstGeom>
          <a:noFill/>
          <a:ln w="9525">
            <a:noFill/>
            <a:miter lim="800000"/>
            <a:headEnd/>
            <a:tailEnd/>
          </a:ln>
        </p:spPr>
        <p:txBody>
          <a:bodyPr/>
          <a:lstStyle/>
          <a:p>
            <a:pPr marL="342900" indent="-342900">
              <a:lnSpc>
                <a:spcPct val="90000"/>
              </a:lnSpc>
              <a:spcBef>
                <a:spcPct val="20000"/>
              </a:spcBef>
              <a:buClr>
                <a:schemeClr val="tx1"/>
              </a:buClr>
              <a:buSzPct val="150000"/>
              <a:buFont typeface="Arial" pitchFamily="34" charset="0"/>
              <a:buChar char="•"/>
            </a:pPr>
            <a:r>
              <a:rPr lang="en-US" sz="2000">
                <a:latin typeface="Times New Roman" pitchFamily="18" charset="0"/>
              </a:rPr>
              <a:t>The mathematical description of the V number is:</a:t>
            </a:r>
            <a:endParaRPr lang="en-US" sz="2000" b="1">
              <a:latin typeface="Times New Roman" pitchFamily="18" charset="0"/>
            </a:endParaRPr>
          </a:p>
          <a:p>
            <a:pPr marL="342900" indent="-342900">
              <a:lnSpc>
                <a:spcPct val="90000"/>
              </a:lnSpc>
              <a:spcBef>
                <a:spcPct val="20000"/>
              </a:spcBef>
              <a:buClr>
                <a:schemeClr val="tx1"/>
              </a:buClr>
              <a:buSzPct val="150000"/>
              <a:buFont typeface="Arial" pitchFamily="34" charset="0"/>
              <a:buChar char="•"/>
            </a:pPr>
            <a:r>
              <a:rPr lang="en-US" sz="2000" b="1">
                <a:latin typeface="Times New Roman" pitchFamily="18" charset="0"/>
              </a:rPr>
              <a:t>              V  =   2 </a:t>
            </a:r>
            <a:r>
              <a:rPr lang="el-GR" sz="2000" b="1">
                <a:latin typeface="Times New Roman" pitchFamily="18" charset="0"/>
                <a:cs typeface="Times New Roman" pitchFamily="18" charset="0"/>
              </a:rPr>
              <a:t>Π</a:t>
            </a:r>
            <a:r>
              <a:rPr lang="en-US" sz="2000" b="1">
                <a:latin typeface="Times New Roman" pitchFamily="18" charset="0"/>
              </a:rPr>
              <a:t>* NA * a / </a:t>
            </a:r>
            <a:r>
              <a:rPr lang="el-GR" sz="2000" b="1">
                <a:latin typeface="Times New Roman" pitchFamily="18" charset="0"/>
                <a:cs typeface="Times New Roman" pitchFamily="18" charset="0"/>
              </a:rPr>
              <a:t>λ</a:t>
            </a:r>
          </a:p>
          <a:p>
            <a:pPr marL="342900" indent="-342900">
              <a:lnSpc>
                <a:spcPct val="90000"/>
              </a:lnSpc>
              <a:spcBef>
                <a:spcPct val="20000"/>
              </a:spcBef>
              <a:buClr>
                <a:schemeClr val="tx1"/>
              </a:buClr>
              <a:buSzPct val="150000"/>
              <a:buFont typeface="Arial" pitchFamily="34" charset="0"/>
              <a:buChar char="•"/>
            </a:pPr>
            <a:r>
              <a:rPr lang="en-US" sz="2000" b="1">
                <a:latin typeface="Times New Roman" pitchFamily="18" charset="0"/>
              </a:rPr>
              <a:t>		 </a:t>
            </a:r>
            <a:r>
              <a:rPr lang="en-US" sz="2000">
                <a:latin typeface="Times New Roman" pitchFamily="18" charset="0"/>
              </a:rPr>
              <a:t>Where   NA = numerical aperture </a:t>
            </a:r>
            <a:br>
              <a:rPr lang="en-US" sz="2000">
                <a:latin typeface="Times New Roman" pitchFamily="18" charset="0"/>
              </a:rPr>
            </a:br>
            <a:r>
              <a:rPr lang="en-US" sz="2000">
                <a:latin typeface="Times New Roman" pitchFamily="18" charset="0"/>
              </a:rPr>
              <a:t>                   a = fiber core radius (microns) </a:t>
            </a:r>
            <a:br>
              <a:rPr lang="en-US" sz="2000">
                <a:latin typeface="Times New Roman" pitchFamily="18" charset="0"/>
              </a:rPr>
            </a:br>
            <a:r>
              <a:rPr lang="en-US" sz="2000">
                <a:latin typeface="Times New Roman" pitchFamily="18" charset="0"/>
              </a:rPr>
              <a:t>                 </a:t>
            </a:r>
            <a:r>
              <a:rPr lang="el-GR" sz="2000">
                <a:latin typeface="Times New Roman" pitchFamily="18" charset="0"/>
                <a:cs typeface="Times New Roman" pitchFamily="18" charset="0"/>
              </a:rPr>
              <a:t>λ</a:t>
            </a:r>
            <a:r>
              <a:rPr lang="en-US" sz="2000">
                <a:latin typeface="Times New Roman" pitchFamily="18" charset="0"/>
              </a:rPr>
              <a:t> = wavelength (microns)</a:t>
            </a:r>
          </a:p>
          <a:p>
            <a:pPr marL="342900" indent="-342900">
              <a:lnSpc>
                <a:spcPct val="120000"/>
              </a:lnSpc>
              <a:spcBef>
                <a:spcPct val="20000"/>
              </a:spcBef>
              <a:buClr>
                <a:schemeClr val="tx1"/>
              </a:buClr>
              <a:buSzPct val="150000"/>
              <a:buFont typeface="Arial" pitchFamily="34" charset="0"/>
              <a:buChar char="•"/>
            </a:pPr>
            <a:r>
              <a:rPr lang="en-US" sz="2000">
                <a:latin typeface="Times New Roman" pitchFamily="18" charset="0"/>
              </a:rPr>
              <a:t>For V &lt; 2.405, the fibre can support only one mode.</a:t>
            </a:r>
          </a:p>
          <a:p>
            <a:pPr marL="342900" indent="-342900">
              <a:lnSpc>
                <a:spcPct val="120000"/>
              </a:lnSpc>
              <a:spcBef>
                <a:spcPct val="20000"/>
              </a:spcBef>
              <a:buClr>
                <a:schemeClr val="tx1"/>
              </a:buClr>
              <a:buSzPct val="150000"/>
              <a:buFont typeface="Arial" pitchFamily="34" charset="0"/>
              <a:buChar char="•"/>
            </a:pPr>
            <a:r>
              <a:rPr lang="en-US" sz="2000">
                <a:latin typeface="Times New Roman" pitchFamily="18" charset="0"/>
              </a:rPr>
              <a:t>For V &gt; 2.405, the fibre can support many modes simultaneously.</a:t>
            </a:r>
          </a:p>
          <a:p>
            <a:pPr marL="342900" indent="-342900">
              <a:lnSpc>
                <a:spcPct val="120000"/>
              </a:lnSpc>
              <a:spcBef>
                <a:spcPct val="20000"/>
              </a:spcBef>
              <a:buClr>
                <a:schemeClr val="tx1"/>
              </a:buClr>
              <a:buSzPct val="150000"/>
              <a:buFont typeface="Arial" pitchFamily="34" charset="0"/>
              <a:buChar char="•"/>
            </a:pPr>
            <a:r>
              <a:rPr lang="en-US" sz="2000">
                <a:latin typeface="Times New Roman" pitchFamily="18" charset="0"/>
              </a:rPr>
              <a:t>For V=2.405, the wavelength is called cut-off wavelength.</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00038" y="838200"/>
            <a:ext cx="8326437" cy="547688"/>
          </a:xfrm>
        </p:spPr>
        <p:txBody>
          <a:bodyPr/>
          <a:lstStyle/>
          <a:p>
            <a:pPr eaLnBrk="1" hangingPunct="1"/>
            <a:r>
              <a:rPr lang="en-US" altLang="zh-TW" sz="2800" b="1" smtClean="0">
                <a:solidFill>
                  <a:srgbClr val="000099"/>
                </a:solidFill>
                <a:latin typeface="Times New Roman" pitchFamily="18" charset="0"/>
                <a:ea typeface="PMingLiU" pitchFamily="18" charset="-120"/>
                <a:cs typeface="Times New Roman" pitchFamily="18" charset="0"/>
              </a:rPr>
              <a:t>Advantages of  optical  Fibre</a:t>
            </a:r>
            <a:endParaRPr lang="en-US" sz="2800" b="1" smtClean="0">
              <a:solidFill>
                <a:srgbClr val="000099"/>
              </a:solidFill>
              <a:latin typeface="Times New Roman" pitchFamily="18" charset="0"/>
              <a:ea typeface="PMingLiU" pitchFamily="18" charset="-120"/>
              <a:cs typeface="Times New Roman" pitchFamily="18" charset="0"/>
            </a:endParaRPr>
          </a:p>
        </p:txBody>
      </p:sp>
      <p:sp>
        <p:nvSpPr>
          <p:cNvPr id="103427" name="Rectangle 3"/>
          <p:cNvSpPr>
            <a:spLocks noGrp="1" noChangeArrowheads="1"/>
          </p:cNvSpPr>
          <p:nvPr>
            <p:ph idx="1"/>
          </p:nvPr>
        </p:nvSpPr>
        <p:spPr>
          <a:xfrm>
            <a:off x="600075" y="2017713"/>
            <a:ext cx="7651750" cy="3163887"/>
          </a:xfrm>
        </p:spPr>
        <p:txBody>
          <a:bodyPr/>
          <a:lstStyle/>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Cheaper</a:t>
            </a:r>
          </a:p>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Smaller in size, lighter in weight, flexible yet strong</a:t>
            </a:r>
          </a:p>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Not hazardous</a:t>
            </a:r>
          </a:p>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Immune to EMI(electromagnetic interference) and RFI(radiofrequency interference)</a:t>
            </a:r>
          </a:p>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No cross talk</a:t>
            </a:r>
          </a:p>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Wider bandwidth</a:t>
            </a:r>
          </a:p>
          <a:p>
            <a:pPr marL="457200" indent="-457200" eaLnBrk="1" hangingPunct="1">
              <a:buClrTx/>
              <a:buFont typeface="Calibri" pitchFamily="34" charset="0"/>
              <a:buAutoNum type="arabicParenR"/>
            </a:pPr>
            <a:r>
              <a:rPr lang="en-US" altLang="zh-TW" sz="2000" smtClean="0">
                <a:latin typeface="Times New Roman" pitchFamily="18" charset="0"/>
                <a:cs typeface="Times New Roman" pitchFamily="18" charset="0"/>
              </a:rPr>
              <a:t>Low loss per unit length</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750888" y="685800"/>
            <a:ext cx="1349375" cy="628650"/>
          </a:xfrm>
        </p:spPr>
        <p:txBody>
          <a:bodyPr/>
          <a:lstStyle/>
          <a:p>
            <a:pPr eaLnBrk="1" hangingPunct="1"/>
            <a:r>
              <a:rPr lang="en-US" altLang="en-US" sz="2800" b="1" smtClean="0">
                <a:latin typeface="Times New Roman" pitchFamily="18" charset="0"/>
                <a:cs typeface="Times New Roman" pitchFamily="18" charset="0"/>
              </a:rPr>
              <a:t>Losses</a:t>
            </a:r>
            <a:endParaRPr lang="en-US" sz="2800" b="1" smtClean="0">
              <a:latin typeface="Times New Roman" pitchFamily="18" charset="0"/>
              <a:cs typeface="Times New Roman" pitchFamily="18" charset="0"/>
            </a:endParaRPr>
          </a:p>
        </p:txBody>
      </p:sp>
      <p:sp>
        <p:nvSpPr>
          <p:cNvPr id="104451" name="Rectangle 3"/>
          <p:cNvSpPr>
            <a:spLocks noGrp="1" noChangeArrowheads="1"/>
          </p:cNvSpPr>
          <p:nvPr>
            <p:ph idx="1"/>
          </p:nvPr>
        </p:nvSpPr>
        <p:spPr>
          <a:xfrm>
            <a:off x="600075" y="1676400"/>
            <a:ext cx="7651750" cy="3048000"/>
          </a:xfrm>
        </p:spPr>
        <p:txBody>
          <a:bodyPr/>
          <a:lstStyle/>
          <a:p>
            <a:pPr algn="just" eaLnBrk="1" hangingPunct="1">
              <a:lnSpc>
                <a:spcPct val="80000"/>
              </a:lnSpc>
              <a:buClrTx/>
            </a:pPr>
            <a:r>
              <a:rPr lang="en-US" altLang="en-US" sz="2000" smtClean="0">
                <a:latin typeface="Times New Roman" pitchFamily="18" charset="0"/>
                <a:cs typeface="Times New Roman" pitchFamily="18" charset="0"/>
              </a:rPr>
              <a:t>Losses in optical fibre result from attenuation in the material itself and from scattering, which causes some light to strike the cladding at less than the critical angle.</a:t>
            </a:r>
          </a:p>
          <a:p>
            <a:pPr algn="just" eaLnBrk="1" hangingPunct="1">
              <a:lnSpc>
                <a:spcPct val="80000"/>
              </a:lnSpc>
              <a:buClrTx/>
            </a:pPr>
            <a:r>
              <a:rPr lang="en-US" altLang="en-US" sz="2000" smtClean="0">
                <a:latin typeface="Times New Roman" pitchFamily="18" charset="0"/>
                <a:cs typeface="Times New Roman" pitchFamily="18" charset="0"/>
              </a:rPr>
              <a:t>Bending the optical fiber too sharply can also cause losses by causing some of the light to meet the cladding at less than the critical angle</a:t>
            </a:r>
          </a:p>
          <a:p>
            <a:pPr algn="just" eaLnBrk="1" hangingPunct="1">
              <a:lnSpc>
                <a:spcPct val="80000"/>
              </a:lnSpc>
              <a:buClrTx/>
            </a:pPr>
            <a:r>
              <a:rPr lang="en-US" altLang="en-US" sz="2000" smtClean="0">
                <a:latin typeface="Times New Roman" pitchFamily="18" charset="0"/>
                <a:cs typeface="Times New Roman" pitchFamily="18" charset="0"/>
              </a:rPr>
              <a:t>Losses vary greatly depending upon the type of fiber</a:t>
            </a:r>
          </a:p>
          <a:p>
            <a:pPr lvl="1" algn="just" eaLnBrk="1" hangingPunct="1">
              <a:lnSpc>
                <a:spcPct val="80000"/>
              </a:lnSpc>
              <a:buClrTx/>
            </a:pPr>
            <a:r>
              <a:rPr lang="en-US" altLang="en-US" sz="2000" smtClean="0">
                <a:latin typeface="Times New Roman" pitchFamily="18" charset="0"/>
                <a:cs typeface="Times New Roman" pitchFamily="18" charset="0"/>
              </a:rPr>
              <a:t>Plastic fiber may have losses of several hundred dB per kilometer</a:t>
            </a:r>
          </a:p>
          <a:p>
            <a:pPr lvl="1" algn="just" eaLnBrk="1" hangingPunct="1">
              <a:lnSpc>
                <a:spcPct val="80000"/>
              </a:lnSpc>
              <a:buClrTx/>
            </a:pPr>
            <a:r>
              <a:rPr lang="en-US" altLang="en-US" sz="2000" smtClean="0">
                <a:latin typeface="Times New Roman" pitchFamily="18" charset="0"/>
                <a:cs typeface="Times New Roman" pitchFamily="18" charset="0"/>
              </a:rPr>
              <a:t>Graded-index multimode glass fiber has a loss of about 2–4 dB </a:t>
            </a:r>
            <a:br>
              <a:rPr lang="en-US" altLang="en-US" sz="2000" smtClean="0">
                <a:latin typeface="Times New Roman" pitchFamily="18" charset="0"/>
                <a:cs typeface="Times New Roman" pitchFamily="18" charset="0"/>
              </a:rPr>
            </a:br>
            <a:r>
              <a:rPr lang="en-US" altLang="en-US" sz="2000" smtClean="0">
                <a:latin typeface="Times New Roman" pitchFamily="18" charset="0"/>
                <a:cs typeface="Times New Roman" pitchFamily="18" charset="0"/>
              </a:rPr>
              <a:t>per kilometer</a:t>
            </a:r>
          </a:p>
          <a:p>
            <a:pPr lvl="1" algn="just" eaLnBrk="1" hangingPunct="1">
              <a:lnSpc>
                <a:spcPct val="80000"/>
              </a:lnSpc>
              <a:buClrTx/>
            </a:pPr>
            <a:r>
              <a:rPr lang="en-US" altLang="en-US" sz="2000" smtClean="0">
                <a:latin typeface="Times New Roman" pitchFamily="18" charset="0"/>
                <a:cs typeface="Times New Roman" pitchFamily="18" charset="0"/>
              </a:rPr>
              <a:t>Single-mode fiber has a loss of 0.4 dB/km or less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itle 5"/>
          <p:cNvSpPr>
            <a:spLocks noGrp="1"/>
          </p:cNvSpPr>
          <p:nvPr>
            <p:ph type="title"/>
          </p:nvPr>
        </p:nvSpPr>
        <p:spPr>
          <a:xfrm>
            <a:off x="450850" y="704850"/>
            <a:ext cx="8101013" cy="514350"/>
          </a:xfrm>
        </p:spPr>
        <p:txBody>
          <a:bodyPr/>
          <a:lstStyle/>
          <a:p>
            <a:pPr eaLnBrk="1" hangingPunct="1"/>
            <a:r>
              <a:rPr lang="en-US" sz="2800" b="1" smtClean="0">
                <a:latin typeface="Times New Roman" pitchFamily="18" charset="0"/>
                <a:cs typeface="Times New Roman" pitchFamily="18" charset="0"/>
              </a:rPr>
              <a:t>ATTENUATION:</a:t>
            </a:r>
            <a:endParaRPr lang="en-US" sz="2800" smtClean="0">
              <a:latin typeface="Times New Roman" pitchFamily="18" charset="0"/>
              <a:cs typeface="Times New Roman" pitchFamily="18" charset="0"/>
            </a:endParaRPr>
          </a:p>
        </p:txBody>
      </p:sp>
      <p:sp>
        <p:nvSpPr>
          <p:cNvPr id="27651" name="Content Placeholder 6"/>
          <p:cNvSpPr>
            <a:spLocks noGrp="1"/>
          </p:cNvSpPr>
          <p:nvPr>
            <p:ph idx="1"/>
          </p:nvPr>
        </p:nvSpPr>
        <p:spPr>
          <a:xfrm>
            <a:off x="825500" y="1524000"/>
            <a:ext cx="7989888" cy="2133600"/>
          </a:xfrm>
        </p:spPr>
        <p:txBody>
          <a:bodyPr>
            <a:normAutofit/>
          </a:bodyPr>
          <a:lstStyle/>
          <a:p>
            <a:pPr marL="274320" indent="-274320" eaLnBrk="1" fontAlgn="auto" hangingPunct="1">
              <a:spcAft>
                <a:spcPts val="0"/>
              </a:spcAft>
              <a:buClrTx/>
              <a:buFont typeface="Wingdings 2"/>
              <a:buChar char=""/>
              <a:defRPr/>
            </a:pPr>
            <a:r>
              <a:rPr lang="en-US" sz="2000" dirty="0" smtClean="0">
                <a:latin typeface="Times New Roman" pitchFamily="18" charset="0"/>
                <a:cs typeface="Times New Roman" pitchFamily="18" charset="0"/>
              </a:rPr>
              <a:t>As a light signal propagates through a </a:t>
            </a:r>
            <a:r>
              <a:rPr lang="en-US" sz="2000" dirty="0" err="1" smtClean="0">
                <a:latin typeface="Times New Roman" pitchFamily="18" charset="0"/>
                <a:cs typeface="Times New Roman" pitchFamily="18" charset="0"/>
              </a:rPr>
              <a:t>fibre</a:t>
            </a:r>
            <a:r>
              <a:rPr lang="en-US" sz="2000" dirty="0" smtClean="0">
                <a:latin typeface="Times New Roman" pitchFamily="18" charset="0"/>
                <a:cs typeface="Times New Roman" pitchFamily="18" charset="0"/>
              </a:rPr>
              <a:t>, it suffers loss of amplitude and change in shape. The loss of amplitude is referred to as </a:t>
            </a:r>
            <a:r>
              <a:rPr lang="en-US" sz="2000" b="1" dirty="0" smtClean="0">
                <a:latin typeface="Times New Roman" pitchFamily="18" charset="0"/>
                <a:cs typeface="Times New Roman" pitchFamily="18" charset="0"/>
              </a:rPr>
              <a:t>attenuation</a:t>
            </a:r>
            <a:r>
              <a:rPr lang="en-US" sz="2000" dirty="0" smtClean="0">
                <a:latin typeface="Times New Roman" pitchFamily="18" charset="0"/>
                <a:cs typeface="Times New Roman" pitchFamily="18" charset="0"/>
              </a:rPr>
              <a:t> and the change in shape as </a:t>
            </a:r>
            <a:r>
              <a:rPr lang="en-US" sz="2000" b="1" dirty="0" smtClean="0">
                <a:latin typeface="Times New Roman" pitchFamily="18" charset="0"/>
                <a:cs typeface="Times New Roman" pitchFamily="18" charset="0"/>
              </a:rPr>
              <a:t>distortion</a:t>
            </a:r>
            <a:r>
              <a:rPr lang="en-US" sz="2000" dirty="0" smtClean="0">
                <a:latin typeface="Times New Roman" pitchFamily="18" charset="0"/>
                <a:cs typeface="Times New Roman" pitchFamily="18" charset="0"/>
              </a:rPr>
              <a:t>. </a:t>
            </a:r>
          </a:p>
          <a:p>
            <a:pPr marL="274320" indent="-274320" eaLnBrk="1" fontAlgn="auto" hangingPunct="1">
              <a:spcAft>
                <a:spcPts val="0"/>
              </a:spcAft>
              <a:buClrTx/>
              <a:buFont typeface="Wingdings 2"/>
              <a:buChar char=""/>
              <a:defRPr/>
            </a:pPr>
            <a:r>
              <a:rPr lang="en-US" sz="2000" dirty="0" smtClean="0">
                <a:latin typeface="Times New Roman" pitchFamily="18" charset="0"/>
                <a:cs typeface="Times New Roman" pitchFamily="18" charset="0"/>
              </a:rPr>
              <a:t>The attenuation of optical signal is defined as the ratio of the optical input power from a </a:t>
            </a:r>
            <a:r>
              <a:rPr lang="en-US" sz="2000" dirty="0" err="1" smtClean="0">
                <a:latin typeface="Times New Roman" pitchFamily="18" charset="0"/>
                <a:cs typeface="Times New Roman" pitchFamily="18" charset="0"/>
              </a:rPr>
              <a:t>fibre</a:t>
            </a:r>
            <a:r>
              <a:rPr lang="en-US" sz="2000" dirty="0" smtClean="0">
                <a:latin typeface="Times New Roman" pitchFamily="18" charset="0"/>
                <a:cs typeface="Times New Roman" pitchFamily="18" charset="0"/>
              </a:rPr>
              <a:t> of length L to the optical output  power. It is expressed in </a:t>
            </a:r>
            <a:r>
              <a:rPr lang="en-US" sz="2000" b="1" dirty="0" smtClean="0">
                <a:latin typeface="Times New Roman" pitchFamily="18" charset="0"/>
                <a:cs typeface="Times New Roman" pitchFamily="18" charset="0"/>
              </a:rPr>
              <a:t>decibel per kilometer (dB/Km).</a:t>
            </a:r>
            <a:endParaRPr lang="en-US" sz="2000" dirty="0" smtClean="0">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pitchFamily="2" charset="2"/>
              <a:buNone/>
              <a:defRPr/>
            </a:pPr>
            <a:endParaRPr lang="en-US" sz="2000" dirty="0" smtClean="0">
              <a:latin typeface="Times New Roman" pitchFamily="18" charset="0"/>
              <a:cs typeface="Times New Roman" pitchFamily="18" charset="0"/>
            </a:endParaRPr>
          </a:p>
          <a:p>
            <a:pPr marL="274320" indent="-274320" eaLnBrk="1" fontAlgn="auto" hangingPunct="1">
              <a:spcAft>
                <a:spcPts val="0"/>
              </a:spcAft>
              <a:buClr>
                <a:schemeClr val="accent3"/>
              </a:buClr>
              <a:buFont typeface="Wingdings 2"/>
              <a:buChar char=""/>
              <a:defRPr/>
            </a:pPr>
            <a:endParaRPr lang="en-US" sz="2000" dirty="0" smtClean="0">
              <a:latin typeface="Times New Roman" pitchFamily="18" charset="0"/>
              <a:cs typeface="Times New Roman" pitchFamily="18" charset="0"/>
            </a:endParaRPr>
          </a:p>
        </p:txBody>
      </p:sp>
      <p:sp>
        <p:nvSpPr>
          <p:cNvPr id="105476" name="Text Box 4"/>
          <p:cNvSpPr txBox="1">
            <a:spLocks noChangeArrowheads="1"/>
          </p:cNvSpPr>
          <p:nvPr/>
        </p:nvSpPr>
        <p:spPr bwMode="auto">
          <a:xfrm>
            <a:off x="1725613" y="5181600"/>
            <a:ext cx="6226175" cy="369888"/>
          </a:xfrm>
          <a:prstGeom prst="rect">
            <a:avLst/>
          </a:prstGeom>
          <a:noFill/>
          <a:ln w="9525">
            <a:noFill/>
            <a:miter lim="800000"/>
            <a:headEnd/>
            <a:tailEnd/>
          </a:ln>
        </p:spPr>
        <p:txBody>
          <a:bodyPr>
            <a:spAutoFit/>
          </a:bodyPr>
          <a:lstStyle/>
          <a:p>
            <a:endParaRPr lang="en-US"/>
          </a:p>
        </p:txBody>
      </p:sp>
      <p:sp>
        <p:nvSpPr>
          <p:cNvPr id="105477" name="Text Box 5"/>
          <p:cNvSpPr txBox="1">
            <a:spLocks noChangeArrowheads="1"/>
          </p:cNvSpPr>
          <p:nvPr/>
        </p:nvSpPr>
        <p:spPr bwMode="auto">
          <a:xfrm>
            <a:off x="2009775" y="5065713"/>
            <a:ext cx="184150" cy="369887"/>
          </a:xfrm>
          <a:prstGeom prst="rect">
            <a:avLst/>
          </a:prstGeom>
          <a:noFill/>
          <a:ln w="9525">
            <a:noFill/>
            <a:miter lim="800000"/>
            <a:headEnd/>
            <a:tailEnd/>
          </a:ln>
        </p:spPr>
        <p:txBody>
          <a:bodyPr wrap="none">
            <a:spAutoFit/>
          </a:bodyPr>
          <a:lstStyle/>
          <a:p>
            <a:endParaRPr lang="en-US"/>
          </a:p>
        </p:txBody>
      </p:sp>
      <p:pic>
        <p:nvPicPr>
          <p:cNvPr id="105478" name="Picture 7"/>
          <p:cNvPicPr>
            <a:picLocks noChangeAspect="1" noChangeArrowheads="1"/>
          </p:cNvPicPr>
          <p:nvPr/>
        </p:nvPicPr>
        <p:blipFill>
          <a:blip r:embed="rId3" cstate="print"/>
          <a:srcRect/>
          <a:stretch>
            <a:fillRect/>
          </a:stretch>
        </p:blipFill>
        <p:spPr bwMode="auto">
          <a:xfrm>
            <a:off x="2174875" y="3810000"/>
            <a:ext cx="3900488" cy="914400"/>
          </a:xfrm>
          <a:prstGeom prst="rect">
            <a:avLst/>
          </a:prstGeom>
          <a:noFill/>
          <a:ln w="9525">
            <a:noFill/>
            <a:miter lim="800000"/>
            <a:headEnd/>
            <a:tailEnd/>
          </a:ln>
        </p:spPr>
      </p:pic>
      <p:sp>
        <p:nvSpPr>
          <p:cNvPr id="30729" name="Rectangle 9"/>
          <p:cNvSpPr>
            <a:spLocks noChangeArrowheads="1"/>
          </p:cNvSpPr>
          <p:nvPr/>
        </p:nvSpPr>
        <p:spPr bwMode="auto">
          <a:xfrm>
            <a:off x="674688" y="4772025"/>
            <a:ext cx="8177212" cy="1323975"/>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buFont typeface="Arial" charset="0"/>
              <a:buChar char="•"/>
              <a:defRPr/>
            </a:pPr>
            <a:r>
              <a:rPr lang="en-US" sz="2000">
                <a:latin typeface="Times New Roman" pitchFamily="18" charset="0"/>
                <a:cs typeface="Times New Roman" pitchFamily="18" charset="0"/>
              </a:rPr>
              <a:t>P</a:t>
            </a:r>
            <a:r>
              <a:rPr lang="en-US" sz="2000" baseline="-30000">
                <a:latin typeface="Times New Roman" pitchFamily="18" charset="0"/>
                <a:cs typeface="Times New Roman" pitchFamily="18" charset="0"/>
              </a:rPr>
              <a:t>i </a:t>
            </a:r>
            <a:r>
              <a:rPr lang="en-US" sz="2000">
                <a:latin typeface="Times New Roman" pitchFamily="18" charset="0"/>
                <a:cs typeface="Times New Roman" pitchFamily="18" charset="0"/>
              </a:rPr>
              <a:t> is the power of optical signal launched at one end of the fibre </a:t>
            </a:r>
          </a:p>
          <a:p>
            <a:pPr>
              <a:buFont typeface="Arial" charset="0"/>
              <a:buChar char="•"/>
              <a:defRPr/>
            </a:pPr>
            <a:r>
              <a:rPr lang="en-US" sz="2000">
                <a:latin typeface="Times New Roman" pitchFamily="18" charset="0"/>
                <a:cs typeface="Times New Roman" pitchFamily="18" charset="0"/>
              </a:rPr>
              <a:t>P</a:t>
            </a:r>
            <a:r>
              <a:rPr lang="en-US" sz="2000" baseline="-30000">
                <a:latin typeface="Times New Roman" pitchFamily="18" charset="0"/>
                <a:cs typeface="Times New Roman" pitchFamily="18" charset="0"/>
              </a:rPr>
              <a:t>0</a:t>
            </a:r>
            <a:r>
              <a:rPr lang="en-US" sz="2000">
                <a:latin typeface="Times New Roman" pitchFamily="18" charset="0"/>
                <a:cs typeface="Times New Roman" pitchFamily="18" charset="0"/>
              </a:rPr>
              <a:t> is the power of the optical signal emerging from the other end of the fibre. </a:t>
            </a:r>
            <a:r>
              <a:rPr lang="en-US" sz="2000" baseline="-30000">
                <a:latin typeface="Times New Roman" pitchFamily="18" charset="0"/>
                <a:cs typeface="Times New Roman" pitchFamily="18" charset="0"/>
              </a:rPr>
              <a:t>     </a:t>
            </a:r>
            <a:endParaRPr lang="en-US" sz="2000">
              <a:latin typeface="Times New Roman" pitchFamily="18" charset="0"/>
              <a:cs typeface="Times New Roman" pitchFamily="18" charset="0"/>
            </a:endParaRPr>
          </a:p>
          <a:p>
            <a:pPr>
              <a:defRPr/>
            </a:pPr>
            <a:r>
              <a:rPr lang="en-US" sz="2000">
                <a:latin typeface="Times New Roman" pitchFamily="18" charset="0"/>
                <a:cs typeface="Times New Roman" pitchFamily="18" charset="0"/>
              </a:rPr>
              <a:t>In case of an ideal fibre, P</a:t>
            </a:r>
            <a:r>
              <a:rPr lang="en-US" sz="2000" baseline="-30000">
                <a:latin typeface="Times New Roman" pitchFamily="18" charset="0"/>
                <a:cs typeface="Times New Roman" pitchFamily="18" charset="0"/>
              </a:rPr>
              <a:t>0</a:t>
            </a:r>
            <a:r>
              <a:rPr lang="en-US" sz="2000">
                <a:latin typeface="Times New Roman" pitchFamily="18" charset="0"/>
                <a:cs typeface="Times New Roman" pitchFamily="18" charset="0"/>
              </a:rPr>
              <a:t> = P</a:t>
            </a:r>
            <a:r>
              <a:rPr lang="en-US" sz="2000" baseline="-30000">
                <a:latin typeface="Times New Roman" pitchFamily="18" charset="0"/>
                <a:cs typeface="Times New Roman" pitchFamily="18" charset="0"/>
              </a:rPr>
              <a:t>i</a:t>
            </a:r>
            <a:r>
              <a:rPr lang="en-US" sz="2000">
                <a:latin typeface="Times New Roman" pitchFamily="18" charset="0"/>
                <a:cs typeface="Times New Roman" pitchFamily="18" charset="0"/>
              </a:rPr>
              <a:t>, and the attenuation would be zero.</a:t>
            </a:r>
          </a:p>
          <a:p>
            <a:pPr>
              <a:buFont typeface="Arial" charset="0"/>
              <a:buChar char="•"/>
              <a:defRPr/>
            </a:pPr>
            <a:endParaRPr lang="en-US" sz="20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Title 1"/>
          <p:cNvSpPr>
            <a:spLocks noGrp="1"/>
          </p:cNvSpPr>
          <p:nvPr>
            <p:ph type="title"/>
          </p:nvPr>
        </p:nvSpPr>
        <p:spPr>
          <a:xfrm>
            <a:off x="225425" y="228600"/>
            <a:ext cx="4500563" cy="762000"/>
          </a:xfrm>
        </p:spPr>
        <p:txBody>
          <a:bodyPr anchor="ctr"/>
          <a:lstStyle/>
          <a:p>
            <a:pPr eaLnBrk="1" hangingPunct="1"/>
            <a:r>
              <a:rPr lang="en-US" sz="2800" b="1" smtClean="0">
                <a:latin typeface="Times New Roman" pitchFamily="18" charset="0"/>
                <a:cs typeface="Times New Roman" pitchFamily="18" charset="0"/>
              </a:rPr>
              <a:t>Mechanisms of Attenuation:</a:t>
            </a:r>
            <a:r>
              <a:rPr lang="en-US" sz="2800" smtClean="0">
                <a:latin typeface="Times New Roman" pitchFamily="18" charset="0"/>
                <a:cs typeface="Times New Roman" pitchFamily="18" charset="0"/>
              </a:rPr>
              <a:t/>
            </a:r>
            <a:br>
              <a:rPr lang="en-US" sz="2800" smtClean="0">
                <a:latin typeface="Times New Roman" pitchFamily="18" charset="0"/>
                <a:cs typeface="Times New Roman" pitchFamily="18" charset="0"/>
              </a:rPr>
            </a:br>
            <a:endParaRPr lang="en-US" sz="2800" smtClean="0">
              <a:latin typeface="Times New Roman" pitchFamily="18" charset="0"/>
              <a:cs typeface="Times New Roman" pitchFamily="18" charset="0"/>
            </a:endParaRPr>
          </a:p>
        </p:txBody>
      </p:sp>
      <p:sp>
        <p:nvSpPr>
          <p:cNvPr id="106499" name="Text Placeholder 3"/>
          <p:cNvSpPr>
            <a:spLocks noGrp="1"/>
          </p:cNvSpPr>
          <p:nvPr>
            <p:ph type="body" idx="1"/>
          </p:nvPr>
        </p:nvSpPr>
        <p:spPr>
          <a:xfrm>
            <a:off x="525463" y="3330575"/>
            <a:ext cx="2549525" cy="355600"/>
          </a:xfrm>
        </p:spPr>
        <p:txBody>
          <a:bodyPr anchor="t"/>
          <a:lstStyle/>
          <a:p>
            <a:pPr eaLnBrk="1" hangingPunct="1"/>
            <a:r>
              <a:rPr lang="en-US" sz="2000" smtClean="0">
                <a:solidFill>
                  <a:srgbClr val="FF0000"/>
                </a:solidFill>
                <a:latin typeface="Times New Roman" pitchFamily="18" charset="0"/>
                <a:cs typeface="Times New Roman" pitchFamily="18" charset="0"/>
              </a:rPr>
              <a:t>1. Microbend losses:</a:t>
            </a:r>
          </a:p>
          <a:p>
            <a:pPr eaLnBrk="1" hangingPunct="1"/>
            <a:endParaRPr lang="en-US" sz="2000" smtClean="0">
              <a:latin typeface="Times New Roman" pitchFamily="18" charset="0"/>
              <a:cs typeface="Times New Roman" pitchFamily="18" charset="0"/>
            </a:endParaRPr>
          </a:p>
        </p:txBody>
      </p:sp>
      <p:sp>
        <p:nvSpPr>
          <p:cNvPr id="106500" name="Text Placeholder 5"/>
          <p:cNvSpPr>
            <a:spLocks noGrp="1"/>
          </p:cNvSpPr>
          <p:nvPr>
            <p:ph type="body" sz="half" idx="3"/>
          </p:nvPr>
        </p:nvSpPr>
        <p:spPr>
          <a:xfrm>
            <a:off x="5097463" y="3330575"/>
            <a:ext cx="2854325" cy="304800"/>
          </a:xfrm>
        </p:spPr>
        <p:txBody>
          <a:bodyPr anchor="t"/>
          <a:lstStyle/>
          <a:p>
            <a:pPr eaLnBrk="1" hangingPunct="1"/>
            <a:r>
              <a:rPr lang="en-US" sz="2000" smtClean="0">
                <a:solidFill>
                  <a:srgbClr val="FF0000"/>
                </a:solidFill>
                <a:latin typeface="Times New Roman" pitchFamily="18" charset="0"/>
                <a:cs typeface="Times New Roman" pitchFamily="18" charset="0"/>
              </a:rPr>
              <a:t>2. Macrobend losses:</a:t>
            </a:r>
          </a:p>
          <a:p>
            <a:pPr eaLnBrk="1" hangingPunct="1"/>
            <a:endParaRPr lang="en-US" sz="2000" smtClean="0">
              <a:latin typeface="Times New Roman" pitchFamily="18" charset="0"/>
              <a:cs typeface="Times New Roman" pitchFamily="18" charset="0"/>
            </a:endParaRPr>
          </a:p>
        </p:txBody>
      </p:sp>
      <p:pic>
        <p:nvPicPr>
          <p:cNvPr id="13" name="Picture 2"/>
          <p:cNvPicPr>
            <a:picLocks noGrp="1" noChangeAspect="1" noChangeArrowheads="1"/>
          </p:cNvPicPr>
          <p:nvPr>
            <p:ph sz="quarter" idx="2"/>
          </p:nvPr>
        </p:nvPicPr>
        <p:blipFill>
          <a:blip r:embed="rId2" cstate="print"/>
          <a:srcRect/>
          <a:stretch>
            <a:fillRect/>
          </a:stretch>
        </p:blipFill>
        <p:spPr>
          <a:xfrm>
            <a:off x="150022" y="3722918"/>
            <a:ext cx="4350544" cy="29718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p:cNvPicPr>
            <a:picLocks noGrp="1" noChangeAspect="1" noChangeArrowheads="1"/>
          </p:cNvPicPr>
          <p:nvPr>
            <p:ph sz="quarter" idx="4"/>
          </p:nvPr>
        </p:nvPicPr>
        <p:blipFill>
          <a:blip r:embed="rId3" cstate="print"/>
          <a:stretch>
            <a:fillRect/>
          </a:stretch>
        </p:blipFill>
        <p:spPr>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74650" y="762000"/>
            <a:ext cx="7277100" cy="2862263"/>
          </a:xfrm>
          <a:prstGeom prst="rect">
            <a:avLst/>
          </a:prstGeom>
          <a:noFill/>
        </p:spPr>
        <p:txBody>
          <a:bodyPr>
            <a:spAutoFit/>
          </a:bodyPr>
          <a:lstStyle/>
          <a:p>
            <a:pPr>
              <a:defRPr/>
            </a:pPr>
            <a:r>
              <a:rPr lang="en-US" sz="2000" dirty="0">
                <a:latin typeface="Times New Roman" pitchFamily="18" charset="0"/>
                <a:cs typeface="Times New Roman" pitchFamily="18" charset="0"/>
              </a:rPr>
              <a:t>The loss mechanism broadly divided into two categories:</a:t>
            </a:r>
          </a:p>
          <a:p>
            <a:pPr>
              <a:defRPr/>
            </a:pPr>
            <a:endParaRPr lang="en-US" sz="2000" dirty="0">
              <a:latin typeface="Times New Roman" pitchFamily="18" charset="0"/>
              <a:cs typeface="Times New Roman" pitchFamily="18" charset="0"/>
            </a:endParaRPr>
          </a:p>
          <a:p>
            <a:pPr marL="228600" indent="-228600">
              <a:buFontTx/>
              <a:buAutoNum type="alphaUcParenR"/>
              <a:defRPr/>
            </a:pPr>
            <a:r>
              <a:rPr lang="en-US" sz="2000" b="1" dirty="0">
                <a:latin typeface="Times New Roman" pitchFamily="18" charset="0"/>
                <a:cs typeface="Times New Roman" pitchFamily="18" charset="0"/>
              </a:rPr>
              <a:t>Intrinsic losses: </a:t>
            </a:r>
            <a:r>
              <a:rPr lang="en-US" sz="2000" dirty="0">
                <a:latin typeface="Times New Roman" pitchFamily="18" charset="0"/>
                <a:cs typeface="Times New Roman" pitchFamily="18" charset="0"/>
              </a:rPr>
              <a:t>These are influenced by the material composition and purification level.</a:t>
            </a:r>
          </a:p>
          <a:p>
            <a:pPr marL="228600" indent="-228600">
              <a:defRPr/>
            </a:pPr>
            <a:r>
              <a:rPr lang="en-US" sz="2000" dirty="0">
                <a:latin typeface="Times New Roman" pitchFamily="18" charset="0"/>
                <a:cs typeface="Times New Roman" pitchFamily="18" charset="0"/>
              </a:rPr>
              <a:t>                         1) Absorption by material </a:t>
            </a:r>
          </a:p>
          <a:p>
            <a:pPr marL="228600" indent="-228600">
              <a:defRPr/>
            </a:pPr>
            <a:r>
              <a:rPr lang="en-US" sz="2000" dirty="0">
                <a:latin typeface="Times New Roman" pitchFamily="18" charset="0"/>
                <a:cs typeface="Times New Roman" pitchFamily="18" charset="0"/>
              </a:rPr>
              <a:t>                         2) Rayleigh Scattering  </a:t>
            </a:r>
          </a:p>
          <a:p>
            <a:pPr marL="228600" indent="-228600">
              <a:defRPr/>
            </a:pPr>
            <a:r>
              <a:rPr lang="en-US" sz="2000" b="1" dirty="0">
                <a:latin typeface="Times New Roman" pitchFamily="18" charset="0"/>
                <a:cs typeface="Times New Roman" pitchFamily="18" charset="0"/>
              </a:rPr>
              <a:t>B) Extrinsic losses: </a:t>
            </a:r>
            <a:r>
              <a:rPr lang="en-US" sz="2000" dirty="0">
                <a:latin typeface="Times New Roman" pitchFamily="18" charset="0"/>
                <a:cs typeface="Times New Roman" pitchFamily="18" charset="0"/>
              </a:rPr>
              <a:t>These are caused by geometric effects. Any bends in the optical fibre produce radiative losses.</a:t>
            </a:r>
          </a:p>
          <a:p>
            <a:pPr marL="228600" indent="-228600">
              <a:defRPr/>
            </a:pPr>
            <a:r>
              <a:rPr lang="en-US" sz="2000" i="1"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6"/>
          <p:cNvSpPr>
            <a:spLocks noGrp="1"/>
          </p:cNvSpPr>
          <p:nvPr>
            <p:ph type="title"/>
          </p:nvPr>
        </p:nvSpPr>
        <p:spPr>
          <a:xfrm>
            <a:off x="675085" y="1066800"/>
            <a:ext cx="2250282" cy="533400"/>
          </a:xfrm>
        </p:spPr>
        <p:txBody>
          <a:bodyPr anchor="t">
            <a:normAutofit fontScale="90000"/>
          </a:bodyPr>
          <a:lstStyle/>
          <a:p>
            <a:pPr eaLnBrk="1" fontAlgn="auto" hangingPunct="1">
              <a:spcAft>
                <a:spcPts val="0"/>
              </a:spcAft>
              <a:defRPr/>
            </a:pPr>
            <a:r>
              <a:rPr lang="en-US" sz="2800" b="1" dirty="0" smtClean="0">
                <a:latin typeface="Times New Roman" pitchFamily="18" charset="0"/>
                <a:cs typeface="Times New Roman" pitchFamily="18" charset="0"/>
              </a:rPr>
              <a:t>DISPERSION</a:t>
            </a:r>
            <a:br>
              <a:rPr lang="en-US" sz="2800" b="1" dirty="0" smtClean="0">
                <a:latin typeface="Times New Roman" pitchFamily="18" charset="0"/>
                <a:cs typeface="Times New Roman" pitchFamily="18" charset="0"/>
              </a:rPr>
            </a:br>
            <a:endParaRPr lang="en-US" sz="2800" b="1" dirty="0" smtClean="0">
              <a:latin typeface="Times New Roman" pitchFamily="18" charset="0"/>
              <a:cs typeface="Times New Roman" pitchFamily="18" charset="0"/>
            </a:endParaRPr>
          </a:p>
        </p:txBody>
      </p:sp>
      <p:pic>
        <p:nvPicPr>
          <p:cNvPr id="66562" name="Picture 2"/>
          <p:cNvPicPr>
            <a:picLocks noChangeAspect="1" noChangeArrowheads="1"/>
          </p:cNvPicPr>
          <p:nvPr/>
        </p:nvPicPr>
        <p:blipFill>
          <a:blip r:embed="rId3" cstate="print"/>
          <a:srcRect/>
          <a:stretch>
            <a:fillRect/>
          </a:stretch>
        </p:blipFill>
        <p:spPr bwMode="auto">
          <a:xfrm>
            <a:off x="1125141" y="2133600"/>
            <a:ext cx="5663208"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7524" name="Rectangle 8"/>
          <p:cNvSpPr>
            <a:spLocks noChangeArrowheads="1"/>
          </p:cNvSpPr>
          <p:nvPr/>
        </p:nvSpPr>
        <p:spPr bwMode="auto">
          <a:xfrm>
            <a:off x="6900863" y="2667000"/>
            <a:ext cx="2625725" cy="646113"/>
          </a:xfrm>
          <a:prstGeom prst="rect">
            <a:avLst/>
          </a:prstGeom>
          <a:noFill/>
          <a:ln w="9525">
            <a:noFill/>
            <a:miter lim="800000"/>
            <a:headEnd/>
            <a:tailEnd/>
          </a:ln>
        </p:spPr>
        <p:txBody>
          <a:bodyPr>
            <a:spAutoFit/>
          </a:bodyPr>
          <a:lstStyle/>
          <a:p>
            <a:r>
              <a:rPr lang="en-US">
                <a:solidFill>
                  <a:srgbClr val="FF0000"/>
                </a:solidFill>
              </a:rPr>
              <a:t>change in shape of signal . </a:t>
            </a:r>
          </a:p>
        </p:txBody>
      </p:sp>
      <p:sp>
        <p:nvSpPr>
          <p:cNvPr id="107525" name="Rectangle 10"/>
          <p:cNvSpPr>
            <a:spLocks noChangeArrowheads="1"/>
          </p:cNvSpPr>
          <p:nvPr/>
        </p:nvSpPr>
        <p:spPr bwMode="auto">
          <a:xfrm>
            <a:off x="225425" y="4267200"/>
            <a:ext cx="7426325" cy="1938338"/>
          </a:xfrm>
          <a:prstGeom prst="rect">
            <a:avLst/>
          </a:prstGeom>
          <a:noFill/>
          <a:ln w="9525">
            <a:noFill/>
            <a:miter lim="800000"/>
            <a:headEnd/>
            <a:tailEnd/>
          </a:ln>
        </p:spPr>
        <p:txBody>
          <a:bodyPr>
            <a:spAutoFit/>
          </a:bodyPr>
          <a:lstStyle/>
          <a:p>
            <a:r>
              <a:rPr lang="en-US" sz="2000">
                <a:latin typeface="Times New Roman" pitchFamily="18" charset="0"/>
                <a:cs typeface="Times New Roman" pitchFamily="18" charset="0"/>
              </a:rPr>
              <a:t>There are three mechanisms in the dispersion of the light pulse in a fibre. They are known as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(i) material dispersion, </a:t>
            </a:r>
          </a:p>
          <a:p>
            <a:r>
              <a:rPr lang="en-US" sz="2000">
                <a:latin typeface="Times New Roman" pitchFamily="18" charset="0"/>
                <a:cs typeface="Times New Roman" pitchFamily="18" charset="0"/>
              </a:rPr>
              <a:t>(ii) waveguide dispersion and </a:t>
            </a:r>
          </a:p>
          <a:p>
            <a:r>
              <a:rPr lang="en-US" sz="2000">
                <a:latin typeface="Times New Roman" pitchFamily="18" charset="0"/>
                <a:cs typeface="Times New Roman" pitchFamily="18" charset="0"/>
              </a:rPr>
              <a:t>(iii) intermodal dispersion.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http://image.slidesharecdn.com/174651laser-150409130000-conversion-gate01/95/laser-and-its-application-7-638.jpg?cb=1443293018"/>
          <p:cNvPicPr>
            <a:picLocks noChangeAspect="1" noChangeArrowheads="1"/>
          </p:cNvPicPr>
          <p:nvPr/>
        </p:nvPicPr>
        <p:blipFill>
          <a:blip r:embed="rId2" cstate="print"/>
          <a:srcRect t="23334"/>
          <a:stretch>
            <a:fillRect/>
          </a:stretch>
        </p:blipFill>
        <p:spPr bwMode="auto">
          <a:xfrm>
            <a:off x="3900488" y="1066800"/>
            <a:ext cx="5100637" cy="3657600"/>
          </a:xfrm>
          <a:prstGeom prst="rect">
            <a:avLst/>
          </a:prstGeom>
          <a:noFill/>
          <a:ln w="9525">
            <a:noFill/>
            <a:miter lim="800000"/>
            <a:headEnd/>
            <a:tailEnd/>
          </a:ln>
        </p:spPr>
      </p:pic>
      <p:sp>
        <p:nvSpPr>
          <p:cNvPr id="4" name="Rectangle 3"/>
          <p:cNvSpPr/>
          <p:nvPr/>
        </p:nvSpPr>
        <p:spPr>
          <a:xfrm>
            <a:off x="2" y="0"/>
            <a:ext cx="9001125" cy="707886"/>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000" b="1" dirty="0">
                <a:solidFill>
                  <a:srgbClr val="00FFCC"/>
                </a:solidFill>
                <a:latin typeface="Berlin Sans FB Demi" pitchFamily="34" charset="0"/>
                <a:cs typeface="Arial" pitchFamily="34" charset="0"/>
              </a:rPr>
              <a:t>LIGHT</a:t>
            </a:r>
          </a:p>
        </p:txBody>
      </p:sp>
      <p:pic>
        <p:nvPicPr>
          <p:cNvPr id="33796" name="Picture 4" descr="https://encrypted-tbn3.gstatic.com/images?q=tbn:ANd9GcRNGTcDeiiJYoN8jkX2rN8gkwEeBRgaP3zFwvgxuSVyDyaagk8Y"/>
          <p:cNvPicPr>
            <a:picLocks noChangeAspect="1" noChangeArrowheads="1"/>
          </p:cNvPicPr>
          <p:nvPr/>
        </p:nvPicPr>
        <p:blipFill>
          <a:blip r:embed="rId3" cstate="print"/>
          <a:srcRect/>
          <a:stretch>
            <a:fillRect/>
          </a:stretch>
        </p:blipFill>
        <p:spPr bwMode="auto">
          <a:xfrm>
            <a:off x="3000375" y="4876800"/>
            <a:ext cx="3300413" cy="1981200"/>
          </a:xfrm>
          <a:prstGeom prst="rect">
            <a:avLst/>
          </a:prstGeom>
          <a:noFill/>
          <a:ln w="9525">
            <a:noFill/>
            <a:miter lim="800000"/>
            <a:headEnd/>
            <a:tailEnd/>
          </a:ln>
        </p:spPr>
      </p:pic>
      <p:pic>
        <p:nvPicPr>
          <p:cNvPr id="33797" name="Picture 4" descr="http://blogs.discovermagazine.com/intersection/files/2011/01/Picture1.jpg"/>
          <p:cNvPicPr>
            <a:picLocks noChangeAspect="1" noChangeArrowheads="1"/>
          </p:cNvPicPr>
          <p:nvPr/>
        </p:nvPicPr>
        <p:blipFill>
          <a:blip r:embed="rId4" cstate="print"/>
          <a:srcRect/>
          <a:stretch>
            <a:fillRect/>
          </a:stretch>
        </p:blipFill>
        <p:spPr bwMode="auto">
          <a:xfrm>
            <a:off x="111125" y="1066800"/>
            <a:ext cx="3563938"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0020" y="533400"/>
            <a:ext cx="6150768" cy="1219200"/>
          </a:xfrm>
        </p:spPr>
        <p:txBody>
          <a:bodyPr anchor="t">
            <a:normAutofit fontScale="90000"/>
          </a:bodyPr>
          <a:lstStyle/>
          <a:p>
            <a:pPr eaLnBrk="1" fontAlgn="auto" hangingPunct="1">
              <a:spcAft>
                <a:spcPts val="0"/>
              </a:spcAft>
              <a:defRPr/>
            </a:pPr>
            <a:r>
              <a:rPr lang="en-US" sz="2800" b="1" dirty="0" smtClean="0">
                <a:latin typeface="Times New Roman" pitchFamily="18" charset="0"/>
                <a:cs typeface="Times New Roman" pitchFamily="18" charset="0"/>
              </a:rPr>
              <a:t>Application of fibre optics</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1) Force Sensor/Pressure Sensor</a:t>
            </a:r>
          </a:p>
        </p:txBody>
      </p:sp>
      <p:pic>
        <p:nvPicPr>
          <p:cNvPr id="67586" name="Picture 2"/>
          <p:cNvPicPr>
            <a:picLocks noChangeAspect="1" noChangeArrowheads="1"/>
          </p:cNvPicPr>
          <p:nvPr/>
        </p:nvPicPr>
        <p:blipFill>
          <a:blip r:embed="rId2" cstate="print"/>
          <a:srcRect/>
          <a:stretch>
            <a:fillRect/>
          </a:stretch>
        </p:blipFill>
        <p:spPr bwMode="auto">
          <a:xfrm>
            <a:off x="1275163" y="1905011"/>
            <a:ext cx="6975872" cy="251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587" name="Rectangle 3"/>
          <p:cNvSpPr>
            <a:spLocks noChangeArrowheads="1"/>
          </p:cNvSpPr>
          <p:nvPr/>
        </p:nvSpPr>
        <p:spPr bwMode="auto">
          <a:xfrm>
            <a:off x="374650" y="4445000"/>
            <a:ext cx="7951788" cy="2246313"/>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just">
              <a:defRPr/>
            </a:pPr>
            <a:r>
              <a:rPr lang="en-US" sz="2000" b="1" i="1" dirty="0">
                <a:solidFill>
                  <a:srgbClr val="FF0000"/>
                </a:solidFill>
                <a:latin typeface="Times New Roman" pitchFamily="18" charset="0"/>
                <a:ea typeface="Times New Roman" pitchFamily="18" charset="0"/>
                <a:cs typeface="Times New Roman" pitchFamily="18" charset="0"/>
              </a:rPr>
              <a:t>Principle:</a:t>
            </a:r>
            <a:r>
              <a:rPr lang="en-US" sz="2000" dirty="0">
                <a:solidFill>
                  <a:srgbClr val="FF0000"/>
                </a:solidFill>
                <a:latin typeface="Times New Roman" pitchFamily="18" charset="0"/>
                <a:ea typeface="Times New Roman" pitchFamily="18" charset="0"/>
                <a:cs typeface="Times New Roman" pitchFamily="18" charset="0"/>
              </a:rPr>
              <a:t> </a:t>
            </a:r>
            <a:r>
              <a:rPr lang="en-US" sz="2000" dirty="0">
                <a:latin typeface="Times New Roman" pitchFamily="18" charset="0"/>
                <a:ea typeface="Times New Roman" pitchFamily="18" charset="0"/>
                <a:cs typeface="Times New Roman" pitchFamily="18" charset="0"/>
              </a:rPr>
              <a:t>Force sensor is based on variations of light intensity. When an optical fibre is pressed, a small change occurs in light propagation direction due to microbending of the fibre. As a result, energy from one mode is transferred to another mode through mode coupling. All these effects cause a change in intensity of the light transmitted through the fibre. </a:t>
            </a:r>
            <a:r>
              <a:rPr lang="en-US" sz="2000" b="1" dirty="0">
                <a:latin typeface="Times New Roman" pitchFamily="18" charset="0"/>
                <a:ea typeface="Times New Roman" pitchFamily="18" charset="0"/>
                <a:cs typeface="Times New Roman" pitchFamily="18" charset="0"/>
              </a:rPr>
              <a:t>Therefore,</a:t>
            </a:r>
            <a:r>
              <a:rPr lang="en-US" sz="2000" dirty="0">
                <a:latin typeface="Times New Roman" pitchFamily="18" charset="0"/>
                <a:ea typeface="Times New Roman" pitchFamily="18" charset="0"/>
                <a:cs typeface="Times New Roman" pitchFamily="18" charset="0"/>
              </a:rPr>
              <a:t> </a:t>
            </a:r>
            <a:r>
              <a:rPr lang="en-US" sz="2000" b="1" dirty="0">
                <a:latin typeface="Times New Roman" pitchFamily="18" charset="0"/>
                <a:ea typeface="Times New Roman" pitchFamily="18" charset="0"/>
                <a:cs typeface="Times New Roman" pitchFamily="18" charset="0"/>
              </a:rPr>
              <a:t>the change in intensity of the transmitted light is proportional to the force applied on the optical fibre.</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457200"/>
            <a:ext cx="4500564" cy="457200"/>
          </a:xfrm>
        </p:spPr>
        <p:txBody>
          <a:bodyPr anchor="t">
            <a:normAutofit fontScale="90000"/>
          </a:bodyPr>
          <a:lstStyle/>
          <a:p>
            <a:pPr eaLnBrk="1" fontAlgn="auto" hangingPunct="1">
              <a:spcAft>
                <a:spcPts val="0"/>
              </a:spcAft>
              <a:defRPr/>
            </a:pPr>
            <a:r>
              <a:rPr lang="en-US" sz="2800" b="1" dirty="0" smtClean="0"/>
              <a:t>2) Temperature sensors</a:t>
            </a:r>
            <a:r>
              <a:rPr lang="en-US" sz="2800" dirty="0" smtClean="0"/>
              <a:t/>
            </a:r>
            <a:br>
              <a:rPr lang="en-US" sz="2800" dirty="0" smtClean="0"/>
            </a:br>
            <a:endParaRPr lang="en-US" sz="2800" dirty="0">
              <a:latin typeface="Times New Roman" pitchFamily="18" charset="0"/>
              <a:cs typeface="Times New Roman" pitchFamily="18" charset="0"/>
            </a:endParaRPr>
          </a:p>
        </p:txBody>
      </p:sp>
      <p:pic>
        <p:nvPicPr>
          <p:cNvPr id="109571" name="Picture 2"/>
          <p:cNvPicPr>
            <a:picLocks noChangeAspect="1" noChangeArrowheads="1"/>
          </p:cNvPicPr>
          <p:nvPr/>
        </p:nvPicPr>
        <p:blipFill>
          <a:blip r:embed="rId2" cstate="print"/>
          <a:srcRect/>
          <a:stretch>
            <a:fillRect/>
          </a:stretch>
        </p:blipFill>
        <p:spPr bwMode="auto">
          <a:xfrm>
            <a:off x="1800225" y="914400"/>
            <a:ext cx="4951413" cy="2514600"/>
          </a:xfrm>
          <a:prstGeom prst="rect">
            <a:avLst/>
          </a:prstGeom>
          <a:noFill/>
          <a:ln w="9525">
            <a:noFill/>
            <a:miter lim="800000"/>
            <a:headEnd/>
            <a:tailEnd/>
          </a:ln>
        </p:spPr>
      </p:pic>
      <p:sp>
        <p:nvSpPr>
          <p:cNvPr id="109572" name="TextBox 5"/>
          <p:cNvSpPr txBox="1">
            <a:spLocks noChangeArrowheads="1"/>
          </p:cNvSpPr>
          <p:nvPr/>
        </p:nvSpPr>
        <p:spPr bwMode="auto">
          <a:xfrm>
            <a:off x="600075" y="3733800"/>
            <a:ext cx="8101013" cy="2246313"/>
          </a:xfrm>
          <a:prstGeom prst="rect">
            <a:avLst/>
          </a:prstGeom>
          <a:noFill/>
          <a:ln w="9525">
            <a:noFill/>
            <a:miter lim="800000"/>
            <a:headEnd/>
            <a:tailEnd/>
          </a:ln>
        </p:spPr>
        <p:txBody>
          <a:bodyPr>
            <a:spAutoFit/>
          </a:bodyPr>
          <a:lstStyle/>
          <a:p>
            <a:pPr algn="just"/>
            <a:r>
              <a:rPr lang="en-US" sz="2000" b="1" i="1">
                <a:solidFill>
                  <a:srgbClr val="FF0000"/>
                </a:solidFill>
                <a:latin typeface="Times New Roman" pitchFamily="18" charset="0"/>
                <a:cs typeface="Times New Roman" pitchFamily="18" charset="0"/>
              </a:rPr>
              <a:t>Principle:</a:t>
            </a:r>
            <a:r>
              <a:rPr lang="en-US" sz="2000" b="1" i="1">
                <a:latin typeface="Times New Roman" pitchFamily="18" charset="0"/>
                <a:cs typeface="Times New Roman" pitchFamily="18" charset="0"/>
              </a:rPr>
              <a:t> </a:t>
            </a:r>
            <a:r>
              <a:rPr lang="en-US" sz="2000">
                <a:latin typeface="Times New Roman" pitchFamily="18" charset="0"/>
                <a:cs typeface="Times New Roman" pitchFamily="18" charset="0"/>
              </a:rPr>
              <a:t>In this type of sensor, temperature is measured by the modulation of intensity of the reflected light from a target, a silicon layer. The operation of the temperature sensor is based on the 1¼ m wavelength light-absorption characteristics of silicon as a function of temperature. Depending on the temperature. the amount of light absorbed by the silicon layer varies. </a:t>
            </a:r>
            <a:r>
              <a:rPr lang="en-US" sz="2000" b="1">
                <a:latin typeface="Times New Roman" pitchFamily="18" charset="0"/>
                <a:cs typeface="Times New Roman" pitchFamily="18" charset="0"/>
              </a:rPr>
              <a:t>The change in intensity of the reflected light is proportional to the change in temperature.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4" descr="alcatel_large"/>
          <p:cNvPicPr>
            <a:picLocks noChangeAspect="1" noChangeArrowheads="1"/>
          </p:cNvPicPr>
          <p:nvPr>
            <p:ph type="body" idx="4294967295"/>
          </p:nvPr>
        </p:nvPicPr>
        <p:blipFill>
          <a:blip r:embed="rId2" cstate="print"/>
          <a:srcRect/>
          <a:stretch>
            <a:fillRect/>
          </a:stretch>
        </p:blipFill>
        <p:spPr>
          <a:xfrm>
            <a:off x="0" y="0"/>
            <a:ext cx="9001125" cy="6858000"/>
          </a:xfrm>
          <a:noFill/>
        </p:spPr>
      </p:pic>
      <p:sp>
        <p:nvSpPr>
          <p:cNvPr id="110595" name="Rectangle 6"/>
          <p:cNvSpPr>
            <a:spLocks noChangeArrowheads="1"/>
          </p:cNvSpPr>
          <p:nvPr/>
        </p:nvSpPr>
        <p:spPr bwMode="auto">
          <a:xfrm>
            <a:off x="1050925" y="228600"/>
            <a:ext cx="7275513" cy="646113"/>
          </a:xfrm>
          <a:prstGeom prst="rect">
            <a:avLst/>
          </a:prstGeom>
          <a:noFill/>
          <a:ln w="9525">
            <a:noFill/>
            <a:miter lim="800000"/>
            <a:headEnd/>
            <a:tailEnd/>
          </a:ln>
        </p:spPr>
        <p:txBody>
          <a:bodyPr>
            <a:spAutoFit/>
          </a:bodyPr>
          <a:lstStyle/>
          <a:p>
            <a:r>
              <a:rPr lang="en-US" sz="3600">
                <a:latin typeface="Century Gothic" pitchFamily="34" charset="0"/>
              </a:rPr>
              <a:t>Optical fibre Submarine Cables</a:t>
            </a:r>
          </a:p>
        </p:txBody>
      </p:sp>
      <p:sp>
        <p:nvSpPr>
          <p:cNvPr id="110596" name="Text Box 7"/>
          <p:cNvSpPr txBox="1">
            <a:spLocks noChangeArrowheads="1"/>
          </p:cNvSpPr>
          <p:nvPr/>
        </p:nvSpPr>
        <p:spPr bwMode="auto">
          <a:xfrm>
            <a:off x="2551113" y="4038600"/>
            <a:ext cx="4800600" cy="1098550"/>
          </a:xfrm>
          <a:prstGeom prst="rect">
            <a:avLst/>
          </a:prstGeom>
          <a:noFill/>
          <a:ln w="9525">
            <a:noFill/>
            <a:miter lim="800000"/>
            <a:headEnd/>
            <a:tailEnd/>
          </a:ln>
        </p:spPr>
        <p:txBody>
          <a:bodyPr>
            <a:spAutoFit/>
          </a:bodyPr>
          <a:lstStyle/>
          <a:p>
            <a:pPr>
              <a:spcBef>
                <a:spcPct val="50000"/>
              </a:spcBef>
            </a:pPr>
            <a:r>
              <a:rPr lang="en-US" sz="6600">
                <a:solidFill>
                  <a:srgbClr val="000099"/>
                </a:solidFill>
                <a:latin typeface="Monotype Corsiva" pitchFamily="66" charset="0"/>
              </a:rPr>
              <a:t>Thank You</a:t>
            </a:r>
            <a:r>
              <a:rPr lang="en-US"/>
              <a:t>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4828</TotalTime>
  <Words>5379</Words>
  <Application>Microsoft Office PowerPoint</Application>
  <PresentationFormat>Custom</PresentationFormat>
  <Paragraphs>804</Paragraphs>
  <Slides>92</Slides>
  <Notes>14</Notes>
  <HiddenSlides>0</HiddenSlides>
  <MMClips>14</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4</vt:i4>
      </vt:variant>
      <vt:variant>
        <vt:lpstr>Slide Titles</vt:lpstr>
      </vt:variant>
      <vt:variant>
        <vt:i4>92</vt:i4>
      </vt:variant>
    </vt:vector>
  </HeadingPairs>
  <TitlesOfParts>
    <vt:vector size="118" baseType="lpstr">
      <vt:lpstr>Arial</vt:lpstr>
      <vt:lpstr>Calibri</vt:lpstr>
      <vt:lpstr>Constantia</vt:lpstr>
      <vt:lpstr>Wingdings 2</vt:lpstr>
      <vt:lpstr>Times New Roman</vt:lpstr>
      <vt:lpstr>Bookman Old Style</vt:lpstr>
      <vt:lpstr>Trebuchet MS</vt:lpstr>
      <vt:lpstr>Berlin Sans FB Demi</vt:lpstr>
      <vt:lpstr>Symbol</vt:lpstr>
      <vt:lpstr>Wingdings</vt:lpstr>
      <vt:lpstr>Arial Black</vt:lpstr>
      <vt:lpstr>Cambria Math</vt:lpstr>
      <vt:lpstr>Courier New</vt:lpstr>
      <vt:lpstr>Aharoni</vt:lpstr>
      <vt:lpstr>Tahoma</vt:lpstr>
      <vt:lpstr>Century Gothic</vt:lpstr>
      <vt:lpstr>Eurostile</vt:lpstr>
      <vt:lpstr>Geneva</vt:lpstr>
      <vt:lpstr>Monotype Corsiva</vt:lpstr>
      <vt:lpstr>PMingLiU</vt:lpstr>
      <vt:lpstr>Verdana</vt:lpstr>
      <vt:lpstr>Flow</vt:lpstr>
      <vt:lpstr>Microsoft Equation 3.0</vt:lpstr>
      <vt:lpstr>Bitmap Image</vt:lpstr>
      <vt:lpstr>Microsoft Photo Editor 3.0 Photo</vt:lpstr>
      <vt:lpstr>Microsoft ClipArt Gallery</vt:lpstr>
      <vt:lpstr>Slide 1</vt:lpstr>
      <vt:lpstr>Slide 2</vt:lpstr>
      <vt:lpstr>Slide 3</vt:lpstr>
      <vt:lpstr>Slide 4</vt:lpstr>
      <vt:lpstr>Slide 5</vt:lpstr>
      <vt:lpstr>Spontaneous and Stimulated Emission</vt:lpstr>
      <vt:lpstr>Slide 7</vt:lpstr>
      <vt:lpstr>Slide 8</vt:lpstr>
      <vt:lpstr>Slide 9</vt:lpstr>
      <vt:lpstr>Slide 10</vt:lpstr>
      <vt:lpstr>Slide 11</vt:lpstr>
      <vt:lpstr>Slide 12</vt:lpstr>
      <vt:lpstr>Slide 13</vt:lpstr>
      <vt:lpstr>Slide 14</vt:lpstr>
      <vt:lpstr>Difference between Ordinary &amp; laser   </vt:lpstr>
      <vt:lpstr>Slide 16</vt:lpstr>
      <vt:lpstr>Slide 17</vt:lpstr>
      <vt:lpstr> </vt:lpstr>
      <vt:lpstr>Theory of laser</vt:lpstr>
      <vt:lpstr>Slide 20</vt:lpstr>
      <vt:lpstr>Slide 21</vt:lpstr>
      <vt:lpstr>Slide 22</vt:lpstr>
      <vt:lpstr>Slide 23</vt:lpstr>
      <vt:lpstr>Slide 24</vt:lpstr>
      <vt:lpstr>        Components of Laser</vt:lpstr>
      <vt:lpstr>        Pumping</vt:lpstr>
      <vt:lpstr>Action of Optical Resonator </vt:lpstr>
      <vt:lpstr>Condition for Steady State Oscillation</vt:lpstr>
      <vt:lpstr>Slide 29</vt:lpstr>
      <vt:lpstr>Pumping Schemes</vt:lpstr>
      <vt:lpstr>Slide 31</vt:lpstr>
      <vt:lpstr>Slide 32</vt:lpstr>
      <vt:lpstr>Slide 33</vt:lpstr>
      <vt:lpstr>Slide 34</vt:lpstr>
      <vt:lpstr>Slide 35</vt:lpstr>
      <vt:lpstr>Energy level Diagram (Ruby Laser)</vt:lpstr>
      <vt:lpstr>Slide 37</vt:lpstr>
      <vt:lpstr>Slide 38</vt:lpstr>
      <vt:lpstr>Energy Transfer Through Atomic Collisions</vt:lpstr>
      <vt:lpstr>Slide 40</vt:lpstr>
      <vt:lpstr>Slide 41</vt:lpstr>
      <vt:lpstr>Slide 42</vt:lpstr>
      <vt:lpstr>Semiconductor Laser</vt:lpstr>
      <vt:lpstr>Slide 44</vt:lpstr>
      <vt:lpstr>Slide 45</vt:lpstr>
      <vt:lpstr>Slide 46</vt:lpstr>
      <vt:lpstr>Slide 47</vt:lpstr>
      <vt:lpstr>Applications  of LASER</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Fibre optics</vt:lpstr>
      <vt:lpstr>Main sections of optical fibers:</vt:lpstr>
      <vt:lpstr>Slide 68</vt:lpstr>
      <vt:lpstr>Multifiber  Cable </vt:lpstr>
      <vt:lpstr>Principle of operation of optical fibre</vt:lpstr>
      <vt:lpstr>Total internal reflection </vt:lpstr>
      <vt:lpstr>Total internal reflection</vt:lpstr>
      <vt:lpstr>Slide 73</vt:lpstr>
      <vt:lpstr>Propagation of light through a cladded fibre:</vt:lpstr>
      <vt:lpstr>Derivation</vt:lpstr>
      <vt:lpstr>Propagation of light through a cladded fibre:</vt:lpstr>
      <vt:lpstr>Numerical Aperture </vt:lpstr>
      <vt:lpstr>Modes of propagation:</vt:lpstr>
      <vt:lpstr>Classification of Optical Fibre </vt:lpstr>
      <vt:lpstr>Single mode and Multimode </vt:lpstr>
      <vt:lpstr>Multimode Step-Index Fiber</vt:lpstr>
      <vt:lpstr>Multimode Graded-Index Fibre</vt:lpstr>
      <vt:lpstr>Classification on the the basis of material used for fabrication of optical fibre</vt:lpstr>
      <vt:lpstr>V-number or Normalized frequency:</vt:lpstr>
      <vt:lpstr>Advantages of  optical  Fibre</vt:lpstr>
      <vt:lpstr>Losses</vt:lpstr>
      <vt:lpstr>ATTENUATION:</vt:lpstr>
      <vt:lpstr>Mechanisms of Attenuation: </vt:lpstr>
      <vt:lpstr>DISPERSION </vt:lpstr>
      <vt:lpstr>Application of fibre optics  1) Force Sensor/Pressure Sensor</vt:lpstr>
      <vt:lpstr>2) Temperature sensors </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TANVIR</dc:creator>
  <cp:lastModifiedBy>ADMIN</cp:lastModifiedBy>
  <cp:revision>442</cp:revision>
  <dcterms:created xsi:type="dcterms:W3CDTF">2000-01-01T06:34:13Z</dcterms:created>
  <dcterms:modified xsi:type="dcterms:W3CDTF">2018-07-24T11:23:13Z</dcterms:modified>
</cp:coreProperties>
</file>